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5"/>
  </p:sldMasterIdLst>
  <p:notesMasterIdLst>
    <p:notesMasterId r:id="rId44"/>
  </p:notesMasterIdLst>
  <p:sldIdLst>
    <p:sldId id="265" r:id="rId6"/>
    <p:sldId id="289" r:id="rId7"/>
    <p:sldId id="291" r:id="rId8"/>
    <p:sldId id="290" r:id="rId9"/>
    <p:sldId id="292" r:id="rId10"/>
    <p:sldId id="293" r:id="rId11"/>
    <p:sldId id="294" r:id="rId12"/>
    <p:sldId id="295" r:id="rId13"/>
    <p:sldId id="296" r:id="rId14"/>
    <p:sldId id="297" r:id="rId15"/>
    <p:sldId id="298" r:id="rId16"/>
    <p:sldId id="266" r:id="rId17"/>
    <p:sldId id="267" r:id="rId18"/>
    <p:sldId id="268" r:id="rId19"/>
    <p:sldId id="299" r:id="rId20"/>
    <p:sldId id="285" r:id="rId21"/>
    <p:sldId id="269" r:id="rId22"/>
    <p:sldId id="286" r:id="rId23"/>
    <p:sldId id="270" r:id="rId24"/>
    <p:sldId id="271" r:id="rId25"/>
    <p:sldId id="287" r:id="rId26"/>
    <p:sldId id="272" r:id="rId27"/>
    <p:sldId id="273" r:id="rId28"/>
    <p:sldId id="274" r:id="rId29"/>
    <p:sldId id="275" r:id="rId30"/>
    <p:sldId id="276" r:id="rId31"/>
    <p:sldId id="277" r:id="rId32"/>
    <p:sldId id="288" r:id="rId33"/>
    <p:sldId id="278" r:id="rId34"/>
    <p:sldId id="279" r:id="rId35"/>
    <p:sldId id="280" r:id="rId36"/>
    <p:sldId id="281" r:id="rId37"/>
    <p:sldId id="282" r:id="rId38"/>
    <p:sldId id="283" r:id="rId39"/>
    <p:sldId id="284" r:id="rId40"/>
    <p:sldId id="262" r:id="rId41"/>
    <p:sldId id="263" r:id="rId42"/>
    <p:sldId id="264" r:id="rId43"/>
  </p:sldIdLst>
  <p:sldSz cx="9145588" cy="6859588"/>
  <p:notesSz cx="6797675" cy="9926638"/>
  <p:defaultTextStyle>
    <a:defPPr>
      <a:defRPr lang="en-AU"/>
    </a:defPPr>
    <a:lvl1pPr algn="l" rtl="0" eaLnBrk="0" fontAlgn="base" hangingPunct="0">
      <a:spcBef>
        <a:spcPct val="0"/>
      </a:spcBef>
      <a:spcAft>
        <a:spcPct val="0"/>
      </a:spcAft>
      <a:defRPr sz="1700" kern="1200">
        <a:solidFill>
          <a:schemeClr val="tx1"/>
        </a:solidFill>
        <a:latin typeface="Arial" charset="0"/>
        <a:ea typeface="ＭＳ Ｐゴシック" pitchFamily="-80" charset="-128"/>
        <a:cs typeface="+mn-cs"/>
      </a:defRPr>
    </a:lvl1pPr>
    <a:lvl2pPr marL="321503" algn="l" rtl="0" eaLnBrk="0" fontAlgn="base" hangingPunct="0">
      <a:spcBef>
        <a:spcPct val="0"/>
      </a:spcBef>
      <a:spcAft>
        <a:spcPct val="0"/>
      </a:spcAft>
      <a:defRPr sz="1700" kern="1200">
        <a:solidFill>
          <a:schemeClr val="tx1"/>
        </a:solidFill>
        <a:latin typeface="Arial" charset="0"/>
        <a:ea typeface="ＭＳ Ｐゴシック" pitchFamily="-80" charset="-128"/>
        <a:cs typeface="+mn-cs"/>
      </a:defRPr>
    </a:lvl2pPr>
    <a:lvl3pPr marL="643006" algn="l" rtl="0" eaLnBrk="0" fontAlgn="base" hangingPunct="0">
      <a:spcBef>
        <a:spcPct val="0"/>
      </a:spcBef>
      <a:spcAft>
        <a:spcPct val="0"/>
      </a:spcAft>
      <a:defRPr sz="1700" kern="1200">
        <a:solidFill>
          <a:schemeClr val="tx1"/>
        </a:solidFill>
        <a:latin typeface="Arial" charset="0"/>
        <a:ea typeface="ＭＳ Ｐゴシック" pitchFamily="-80" charset="-128"/>
        <a:cs typeface="+mn-cs"/>
      </a:defRPr>
    </a:lvl3pPr>
    <a:lvl4pPr marL="964509" algn="l" rtl="0" eaLnBrk="0" fontAlgn="base" hangingPunct="0">
      <a:spcBef>
        <a:spcPct val="0"/>
      </a:spcBef>
      <a:spcAft>
        <a:spcPct val="0"/>
      </a:spcAft>
      <a:defRPr sz="1700" kern="1200">
        <a:solidFill>
          <a:schemeClr val="tx1"/>
        </a:solidFill>
        <a:latin typeface="Arial" charset="0"/>
        <a:ea typeface="ＭＳ Ｐゴシック" pitchFamily="-80" charset="-128"/>
        <a:cs typeface="+mn-cs"/>
      </a:defRPr>
    </a:lvl4pPr>
    <a:lvl5pPr marL="1286012" algn="l" rtl="0" eaLnBrk="0" fontAlgn="base" hangingPunct="0">
      <a:spcBef>
        <a:spcPct val="0"/>
      </a:spcBef>
      <a:spcAft>
        <a:spcPct val="0"/>
      </a:spcAft>
      <a:defRPr sz="1700" kern="1200">
        <a:solidFill>
          <a:schemeClr val="tx1"/>
        </a:solidFill>
        <a:latin typeface="Arial" charset="0"/>
        <a:ea typeface="ＭＳ Ｐゴシック" pitchFamily="-80" charset="-128"/>
        <a:cs typeface="+mn-cs"/>
      </a:defRPr>
    </a:lvl5pPr>
    <a:lvl6pPr marL="1607515" algn="l" defTabSz="643006" rtl="0" eaLnBrk="1" latinLnBrk="0" hangingPunct="1">
      <a:defRPr sz="1700" kern="1200">
        <a:solidFill>
          <a:schemeClr val="tx1"/>
        </a:solidFill>
        <a:latin typeface="Arial" charset="0"/>
        <a:ea typeface="ＭＳ Ｐゴシック" pitchFamily="-80" charset="-128"/>
        <a:cs typeface="+mn-cs"/>
      </a:defRPr>
    </a:lvl6pPr>
    <a:lvl7pPr marL="1929018" algn="l" defTabSz="643006" rtl="0" eaLnBrk="1" latinLnBrk="0" hangingPunct="1">
      <a:defRPr sz="1700" kern="1200">
        <a:solidFill>
          <a:schemeClr val="tx1"/>
        </a:solidFill>
        <a:latin typeface="Arial" charset="0"/>
        <a:ea typeface="ＭＳ Ｐゴシック" pitchFamily="-80" charset="-128"/>
        <a:cs typeface="+mn-cs"/>
      </a:defRPr>
    </a:lvl7pPr>
    <a:lvl8pPr marL="2250521" algn="l" defTabSz="643006" rtl="0" eaLnBrk="1" latinLnBrk="0" hangingPunct="1">
      <a:defRPr sz="1700" kern="1200">
        <a:solidFill>
          <a:schemeClr val="tx1"/>
        </a:solidFill>
        <a:latin typeface="Arial" charset="0"/>
        <a:ea typeface="ＭＳ Ｐゴシック" pitchFamily="-80" charset="-128"/>
        <a:cs typeface="+mn-cs"/>
      </a:defRPr>
    </a:lvl8pPr>
    <a:lvl9pPr marL="2572024" algn="l" defTabSz="643006" rtl="0" eaLnBrk="1" latinLnBrk="0" hangingPunct="1">
      <a:defRPr sz="1700" kern="1200">
        <a:solidFill>
          <a:schemeClr val="tx1"/>
        </a:solidFill>
        <a:latin typeface="Arial" charset="0"/>
        <a:ea typeface="ＭＳ Ｐゴシック" pitchFamily="-80"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02070489" initials="0"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B4B4B"/>
    <a:srgbClr val="FB78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65" autoAdjust="0"/>
    <p:restoredTop sz="90932" autoAdjust="0"/>
  </p:normalViewPr>
  <p:slideViewPr>
    <p:cSldViewPr snapToGrid="0">
      <p:cViewPr varScale="1">
        <p:scale>
          <a:sx n="65" d="100"/>
          <a:sy n="65" d="100"/>
        </p:scale>
        <p:origin x="-534" y="-102"/>
      </p:cViewPr>
      <p:guideLst>
        <p:guide orient="horz" pos="2161"/>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3-01-29T09:26:04.256" idx="1">
    <p:pos x="10" y="10"/>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5659" cy="4963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n-AU"/>
          </a:p>
        </p:txBody>
      </p:sp>
      <p:sp>
        <p:nvSpPr>
          <p:cNvPr id="6147" name="Rectangle 3"/>
          <p:cNvSpPr>
            <a:spLocks noGrp="1" noChangeArrowheads="1"/>
          </p:cNvSpPr>
          <p:nvPr>
            <p:ph type="dt" idx="1"/>
          </p:nvPr>
        </p:nvSpPr>
        <p:spPr bwMode="auto">
          <a:xfrm>
            <a:off x="3852016" y="0"/>
            <a:ext cx="2945659" cy="4963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endParaRPr lang="en-AU"/>
          </a:p>
        </p:txBody>
      </p:sp>
      <p:sp>
        <p:nvSpPr>
          <p:cNvPr id="614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906357" y="4715153"/>
            <a:ext cx="4984962" cy="44669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6150" name="Rectangle 6"/>
          <p:cNvSpPr>
            <a:spLocks noGrp="1" noChangeArrowheads="1"/>
          </p:cNvSpPr>
          <p:nvPr>
            <p:ph type="ftr" sz="quarter" idx="4"/>
          </p:nvPr>
        </p:nvSpPr>
        <p:spPr bwMode="auto">
          <a:xfrm>
            <a:off x="0" y="9430306"/>
            <a:ext cx="2945659" cy="49633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en-AU"/>
          </a:p>
        </p:txBody>
      </p:sp>
      <p:sp>
        <p:nvSpPr>
          <p:cNvPr id="6151" name="Rectangle 7"/>
          <p:cNvSpPr>
            <a:spLocks noGrp="1" noChangeArrowheads="1"/>
          </p:cNvSpPr>
          <p:nvPr>
            <p:ph type="sldNum" sz="quarter" idx="5"/>
          </p:nvPr>
        </p:nvSpPr>
        <p:spPr bwMode="auto">
          <a:xfrm>
            <a:off x="3852016" y="9430306"/>
            <a:ext cx="2945659" cy="49633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78EB3E03-FABD-45E0-8B74-0E4EC2FF7565}" type="slidenum">
              <a:rPr lang="en-AU"/>
              <a:pPr/>
              <a:t>‹#›</a:t>
            </a:fld>
            <a:endParaRPr lang="en-AU"/>
          </a:p>
        </p:txBody>
      </p:sp>
    </p:spTree>
    <p:extLst>
      <p:ext uri="{BB962C8B-B14F-4D97-AF65-F5344CB8AC3E}">
        <p14:creationId xmlns:p14="http://schemas.microsoft.com/office/powerpoint/2010/main" val="210173003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800" kern="1200">
        <a:solidFill>
          <a:schemeClr val="tx1"/>
        </a:solidFill>
        <a:latin typeface="Arial" charset="0"/>
        <a:ea typeface="ＭＳ Ｐゴシック" pitchFamily="-80" charset="-128"/>
        <a:cs typeface="+mn-cs"/>
      </a:defRPr>
    </a:lvl1pPr>
    <a:lvl2pPr marL="321503" algn="l" rtl="0" fontAlgn="base">
      <a:spcBef>
        <a:spcPct val="30000"/>
      </a:spcBef>
      <a:spcAft>
        <a:spcPct val="0"/>
      </a:spcAft>
      <a:defRPr sz="800" kern="1200">
        <a:solidFill>
          <a:schemeClr val="tx1"/>
        </a:solidFill>
        <a:latin typeface="Arial" charset="0"/>
        <a:ea typeface="ＭＳ Ｐゴシック" pitchFamily="-80" charset="-128"/>
        <a:cs typeface="+mn-cs"/>
      </a:defRPr>
    </a:lvl2pPr>
    <a:lvl3pPr marL="643006" algn="l" rtl="0" fontAlgn="base">
      <a:spcBef>
        <a:spcPct val="30000"/>
      </a:spcBef>
      <a:spcAft>
        <a:spcPct val="0"/>
      </a:spcAft>
      <a:defRPr sz="800" kern="1200">
        <a:solidFill>
          <a:schemeClr val="tx1"/>
        </a:solidFill>
        <a:latin typeface="Arial" charset="0"/>
        <a:ea typeface="ＭＳ Ｐゴシック" pitchFamily="-80" charset="-128"/>
        <a:cs typeface="+mn-cs"/>
      </a:defRPr>
    </a:lvl3pPr>
    <a:lvl4pPr marL="964509" algn="l" rtl="0" fontAlgn="base">
      <a:spcBef>
        <a:spcPct val="30000"/>
      </a:spcBef>
      <a:spcAft>
        <a:spcPct val="0"/>
      </a:spcAft>
      <a:defRPr sz="800" kern="1200">
        <a:solidFill>
          <a:schemeClr val="tx1"/>
        </a:solidFill>
        <a:latin typeface="Arial" charset="0"/>
        <a:ea typeface="ＭＳ Ｐゴシック" pitchFamily="-80" charset="-128"/>
        <a:cs typeface="+mn-cs"/>
      </a:defRPr>
    </a:lvl4pPr>
    <a:lvl5pPr marL="1286012" algn="l" rtl="0" fontAlgn="base">
      <a:spcBef>
        <a:spcPct val="30000"/>
      </a:spcBef>
      <a:spcAft>
        <a:spcPct val="0"/>
      </a:spcAft>
      <a:defRPr sz="800" kern="1200">
        <a:solidFill>
          <a:schemeClr val="tx1"/>
        </a:solidFill>
        <a:latin typeface="Arial" charset="0"/>
        <a:ea typeface="ＭＳ Ｐゴシック" pitchFamily="-80" charset="-128"/>
        <a:cs typeface="+mn-cs"/>
      </a:defRPr>
    </a:lvl5pPr>
    <a:lvl6pPr marL="1607515" algn="l" defTabSz="643006" rtl="0" eaLnBrk="1" latinLnBrk="0" hangingPunct="1">
      <a:defRPr sz="800" kern="1200">
        <a:solidFill>
          <a:schemeClr val="tx1"/>
        </a:solidFill>
        <a:latin typeface="+mn-lt"/>
        <a:ea typeface="+mn-ea"/>
        <a:cs typeface="+mn-cs"/>
      </a:defRPr>
    </a:lvl6pPr>
    <a:lvl7pPr marL="1929018" algn="l" defTabSz="643006" rtl="0" eaLnBrk="1" latinLnBrk="0" hangingPunct="1">
      <a:defRPr sz="800" kern="1200">
        <a:solidFill>
          <a:schemeClr val="tx1"/>
        </a:solidFill>
        <a:latin typeface="+mn-lt"/>
        <a:ea typeface="+mn-ea"/>
        <a:cs typeface="+mn-cs"/>
      </a:defRPr>
    </a:lvl7pPr>
    <a:lvl8pPr marL="2250521" algn="l" defTabSz="643006" rtl="0" eaLnBrk="1" latinLnBrk="0" hangingPunct="1">
      <a:defRPr sz="800" kern="1200">
        <a:solidFill>
          <a:schemeClr val="tx1"/>
        </a:solidFill>
        <a:latin typeface="+mn-lt"/>
        <a:ea typeface="+mn-ea"/>
        <a:cs typeface="+mn-cs"/>
      </a:defRPr>
    </a:lvl8pPr>
    <a:lvl9pPr marL="2572024" algn="l" defTabSz="643006" rtl="0" eaLnBrk="1" latinLnBrk="0" hangingPunct="1">
      <a:defRPr sz="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youtube.com/watch?v=m9KawhtfORI"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education.vic.gov.au/careersframework"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www.brightandassociates.com.au/cgi-bin/oscommerce/product_info.php?products_id=58"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brightandassociates.com.au/cgi-bin/oscommerce/product_info.php?products_id=58"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dhs.vic.gov.au/disability"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dhs.vic.gov.au/disability"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dhs.vic.gov.au/disability"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adcet.edu.au/"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www.fahcsia.gov.au/our-responsibilities/disability-and-carers/program-services/for-people-with-disability/australian-disability-enterprises"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r>
              <a:rPr lang="en-US" dirty="0" smtClean="0"/>
              <a:t>Welcome to Preparing Students with Disabilities for Transition.</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I’m </a:t>
            </a:r>
            <a:r>
              <a:rPr lang="en-US" dirty="0" smtClean="0">
                <a:solidFill>
                  <a:srgbClr val="FF0000"/>
                </a:solidFill>
              </a:rPr>
              <a:t>Vicky Drage from the National Disability Coordination Officer program.</a:t>
            </a:r>
            <a:endParaRPr lang="en-US" dirty="0" smtClean="0"/>
          </a:p>
          <a:p>
            <a:pPr eaLnBrk="1" fontAlgn="auto" hangingPunct="1">
              <a:spcBef>
                <a:spcPts val="0"/>
              </a:spcBef>
              <a:spcAft>
                <a:spcPts val="0"/>
              </a:spcAft>
              <a:defRPr/>
            </a:pPr>
            <a:r>
              <a:rPr lang="en-US" dirty="0" smtClean="0"/>
              <a:t>This event has been a joint project by the NDCO, </a:t>
            </a:r>
            <a:r>
              <a:rPr lang="en-US" dirty="0" smtClean="0">
                <a:solidFill>
                  <a:srgbClr val="FF0000"/>
                </a:solidFill>
              </a:rPr>
              <a:t>North East Local Learning and Employment Network, the Department of Human Services, the Department of Education and Early </a:t>
            </a:r>
            <a:r>
              <a:rPr lang="en-US" smtClean="0">
                <a:solidFill>
                  <a:srgbClr val="FF0000"/>
                </a:solidFill>
              </a:rPr>
              <a:t>Childhood Development, </a:t>
            </a:r>
            <a:r>
              <a:rPr lang="en-US" dirty="0" err="1" smtClean="0">
                <a:solidFill>
                  <a:srgbClr val="FF0000"/>
                </a:solidFill>
              </a:rPr>
              <a:t>Belvior</a:t>
            </a:r>
            <a:r>
              <a:rPr lang="en-US" dirty="0" smtClean="0">
                <a:solidFill>
                  <a:srgbClr val="FF0000"/>
                </a:solidFill>
              </a:rPr>
              <a:t> Special School, Wodonga Secondary College and Wodonga Middle Years College</a:t>
            </a:r>
            <a:r>
              <a:rPr lang="en-US" dirty="0" smtClean="0"/>
              <a:t> in response from requests from parents for more information about transition and post school pathway options for students with disabilities.</a:t>
            </a:r>
          </a:p>
          <a:p>
            <a:pPr eaLnBrk="1" fontAlgn="auto" hangingPunct="1">
              <a:spcBef>
                <a:spcPts val="0"/>
              </a:spcBef>
              <a:spcAft>
                <a:spcPts val="0"/>
              </a:spcAft>
              <a:defRPr/>
            </a:pPr>
            <a:endParaRPr lang="en-AU" dirty="0" smtClean="0"/>
          </a:p>
          <a:p>
            <a:pPr eaLnBrk="1" fontAlgn="auto" hangingPunct="1">
              <a:spcBef>
                <a:spcPts val="0"/>
              </a:spcBef>
              <a:spcAft>
                <a:spcPts val="0"/>
              </a:spcAft>
              <a:defRPr/>
            </a:pPr>
            <a:r>
              <a:rPr lang="en-AU" dirty="0" smtClean="0"/>
              <a:t>So I’d like to start by thanking 4 groups:</a:t>
            </a:r>
          </a:p>
          <a:p>
            <a:pPr eaLnBrk="1" fontAlgn="auto" hangingPunct="1">
              <a:spcBef>
                <a:spcPts val="0"/>
              </a:spcBef>
              <a:spcAft>
                <a:spcPts val="0"/>
              </a:spcAft>
              <a:defRPr/>
            </a:pPr>
            <a:r>
              <a:rPr lang="en-AU" dirty="0" smtClean="0"/>
              <a:t>the organising committee for their work towards today </a:t>
            </a:r>
          </a:p>
          <a:p>
            <a:pPr eaLnBrk="1" fontAlgn="auto" hangingPunct="1">
              <a:spcBef>
                <a:spcPts val="0"/>
              </a:spcBef>
              <a:spcAft>
                <a:spcPts val="0"/>
              </a:spcAft>
              <a:defRPr/>
            </a:pPr>
            <a:r>
              <a:rPr lang="en-AU" dirty="0" smtClean="0"/>
              <a:t>the speakers who generously agreed to present for us today </a:t>
            </a:r>
          </a:p>
          <a:p>
            <a:pPr eaLnBrk="1" fontAlgn="auto" hangingPunct="1">
              <a:spcBef>
                <a:spcPts val="0"/>
              </a:spcBef>
              <a:spcAft>
                <a:spcPts val="0"/>
              </a:spcAft>
              <a:defRPr/>
            </a:pPr>
            <a:r>
              <a:rPr lang="en-AU" dirty="0" smtClean="0"/>
              <a:t>the stall holders who will be available for your individual questions after the presentations.</a:t>
            </a:r>
            <a:endParaRPr lang="en-US" dirty="0" smtClean="0"/>
          </a:p>
          <a:p>
            <a:pPr eaLnBrk="1" fontAlgn="auto" hangingPunct="1">
              <a:spcBef>
                <a:spcPts val="0"/>
              </a:spcBef>
              <a:spcAft>
                <a:spcPts val="0"/>
              </a:spcAft>
              <a:defRPr/>
            </a:pPr>
            <a:r>
              <a:rPr lang="en-AU" dirty="0" smtClean="0"/>
              <a:t>And you the audience for showing your commitment to improving the transition experience for your student or students by coming today.</a:t>
            </a:r>
          </a:p>
          <a:p>
            <a:pPr eaLnBrk="1" fontAlgn="auto" hangingPunct="1">
              <a:spcBef>
                <a:spcPts val="0"/>
              </a:spcBef>
              <a:spcAft>
                <a:spcPts val="0"/>
              </a:spcAft>
              <a:defRPr/>
            </a:pPr>
            <a:r>
              <a:rPr lang="en-AU" dirty="0" smtClean="0"/>
              <a:t>	</a:t>
            </a:r>
          </a:p>
          <a:p>
            <a:pPr eaLnBrk="1" fontAlgn="auto" hangingPunct="1">
              <a:spcBef>
                <a:spcPts val="0"/>
              </a:spcBef>
              <a:spcAft>
                <a:spcPts val="0"/>
              </a:spcAft>
              <a:defRPr/>
            </a:pPr>
            <a:r>
              <a:rPr lang="en-AU" dirty="0" smtClean="0"/>
              <a:t>Tonight’s event will focus on preparing for transition and the support available to access post-school options.  It will follow the path on our display here. We’ll first have speakers to talk about getting ready and planning then connecting and leaving before speaking about each of the post-school options.  We’ll then have time for you to speak to the stall holders of interest. Please write down any questions you think of during the presentations that you may ask the presenters at the end of all presentations or that you may ask the stall holders.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AU" dirty="0" smtClean="0"/>
              <a:t>You have some handouts to take away from the event with some further information on transition planning, ways you can support it and a rough calendar of Transition steps term by term which I hope you find helpful and supports what you hear today.</a:t>
            </a:r>
          </a:p>
          <a:p>
            <a:pPr eaLnBrk="1" fontAlgn="auto" hangingPunct="1">
              <a:spcBef>
                <a:spcPts val="0"/>
              </a:spcBef>
              <a:spcAft>
                <a:spcPts val="0"/>
              </a:spcAft>
              <a:defRPr/>
            </a:pPr>
            <a:endParaRPr lang="en-AU" dirty="0" smtClean="0"/>
          </a:p>
          <a:p>
            <a:pPr eaLnBrk="1" fontAlgn="auto" hangingPunct="1">
              <a:spcBef>
                <a:spcPts val="0"/>
              </a:spcBef>
              <a:spcAft>
                <a:spcPts val="0"/>
              </a:spcAft>
              <a:defRPr/>
            </a:pPr>
            <a:r>
              <a:rPr lang="en-AU" dirty="0" smtClean="0"/>
              <a:t>Also with your handouts you have an evaluation form- we would really value some feedback about the event and if you found it useful so please fill those in and return them to the box by the exit door as you leave.</a:t>
            </a:r>
            <a:endParaRPr lang="en-US" dirty="0" smtClean="0"/>
          </a:p>
          <a:p>
            <a:pPr eaLnBrk="1" fontAlgn="auto" hangingPunct="1">
              <a:spcBef>
                <a:spcPts val="0"/>
              </a:spcBef>
              <a:spcAft>
                <a:spcPts val="0"/>
              </a:spcAft>
              <a:defRPr/>
            </a:pPr>
            <a:endParaRPr lang="en-AU" dirty="0" smtClean="0"/>
          </a:p>
          <a:p>
            <a:pPr eaLnBrk="1" fontAlgn="auto" hangingPunct="1">
              <a:spcBef>
                <a:spcPts val="0"/>
              </a:spcBef>
              <a:spcAft>
                <a:spcPts val="0"/>
              </a:spcAft>
              <a:defRPr/>
            </a:pPr>
            <a:endParaRPr lang="en-US" dirty="0"/>
          </a:p>
        </p:txBody>
      </p:sp>
      <p:sp>
        <p:nvSpPr>
          <p:cNvPr id="61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FE784F4-F299-41D6-99D4-2F45889245D8}" type="slidenum">
              <a:rPr lang="en-US" smtClean="0"/>
              <a:pPr fontAlgn="base">
                <a:spcBef>
                  <a:spcPct val="0"/>
                </a:spcBef>
                <a:spcAft>
                  <a:spcPct val="0"/>
                </a:spcAft>
                <a:defRPr/>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eaLnBrk="1" hangingPunct="1">
              <a:defRPr/>
            </a:pPr>
            <a:r>
              <a:rPr lang="en-US" b="1" dirty="0" smtClean="0">
                <a:latin typeface="Arial" pitchFamily="34" charset="0"/>
                <a:ea typeface="ＭＳ Ｐゴシック" pitchFamily="34" charset="-128"/>
                <a:cs typeface="Arial" pitchFamily="34" charset="0"/>
              </a:rPr>
              <a:t>Notes</a:t>
            </a:r>
          </a:p>
          <a:p>
            <a:pPr marL="171450" indent="-171450" eaLnBrk="1" hangingPunct="1">
              <a:buFont typeface="Arial" pitchFamily="34" charset="0"/>
              <a:buChar char="•"/>
              <a:defRPr/>
            </a:pPr>
            <a:r>
              <a:rPr lang="en-US" dirty="0" smtClean="0">
                <a:latin typeface="Arial" pitchFamily="34" charset="0"/>
                <a:ea typeface="ＭＳ Ｐゴシック" pitchFamily="34" charset="-128"/>
                <a:cs typeface="Arial" pitchFamily="34" charset="0"/>
              </a:rPr>
              <a:t>If you are after some more ideas about how to engage your teenager in a career conversation, then the following video may be a good starting point. The video addresses the following suggestions:</a:t>
            </a:r>
          </a:p>
          <a:p>
            <a:pPr marL="492125" lvl="1" indent="-171450" eaLnBrk="1" hangingPunct="1">
              <a:buFont typeface="Arial" pitchFamily="34" charset="0"/>
              <a:buChar char="•"/>
              <a:defRPr/>
            </a:pPr>
            <a:r>
              <a:rPr lang="en-US" dirty="0" smtClean="0">
                <a:latin typeface="Arial" pitchFamily="34" charset="0"/>
                <a:ea typeface="ＭＳ Ｐゴシック" pitchFamily="34" charset="-128"/>
                <a:cs typeface="Arial" pitchFamily="34" charset="0"/>
              </a:rPr>
              <a:t>Be open-minded;</a:t>
            </a:r>
          </a:p>
          <a:p>
            <a:pPr marL="492125" lvl="1" indent="-171450" eaLnBrk="1" hangingPunct="1">
              <a:buFont typeface="Arial" pitchFamily="34" charset="0"/>
              <a:buChar char="•"/>
              <a:defRPr/>
            </a:pPr>
            <a:r>
              <a:rPr lang="en-US" dirty="0" smtClean="0">
                <a:latin typeface="Arial" pitchFamily="34" charset="0"/>
                <a:ea typeface="ＭＳ Ｐゴシック" pitchFamily="34" charset="-128"/>
                <a:cs typeface="Arial" pitchFamily="34" charset="0"/>
              </a:rPr>
              <a:t>Follow your passion;</a:t>
            </a:r>
          </a:p>
          <a:p>
            <a:pPr marL="492125" lvl="1" indent="-171450" eaLnBrk="1" hangingPunct="1">
              <a:buFont typeface="Arial" pitchFamily="34" charset="0"/>
              <a:buChar char="•"/>
              <a:defRPr/>
            </a:pPr>
            <a:r>
              <a:rPr lang="en-US" dirty="0" smtClean="0">
                <a:latin typeface="Arial" pitchFamily="34" charset="0"/>
                <a:ea typeface="ＭＳ Ｐゴシック" pitchFamily="34" charset="-128"/>
                <a:cs typeface="Arial" pitchFamily="34" charset="0"/>
              </a:rPr>
              <a:t>Education is vital;</a:t>
            </a:r>
          </a:p>
          <a:p>
            <a:pPr marL="492125" lvl="1" indent="-171450" eaLnBrk="1" hangingPunct="1">
              <a:buFont typeface="Arial" pitchFamily="34" charset="0"/>
              <a:buChar char="•"/>
              <a:defRPr/>
            </a:pPr>
            <a:r>
              <a:rPr lang="en-US" dirty="0" smtClean="0">
                <a:latin typeface="Arial" pitchFamily="34" charset="0"/>
                <a:ea typeface="ＭＳ Ｐゴシック" pitchFamily="34" charset="-128"/>
                <a:cs typeface="Arial" pitchFamily="34" charset="0"/>
              </a:rPr>
              <a:t>Be positive;</a:t>
            </a:r>
          </a:p>
          <a:p>
            <a:pPr marL="492125" lvl="1" indent="-171450" eaLnBrk="1" hangingPunct="1">
              <a:buFont typeface="Arial" pitchFamily="34" charset="0"/>
              <a:buChar char="•"/>
              <a:defRPr/>
            </a:pPr>
            <a:r>
              <a:rPr lang="en-US" dirty="0" smtClean="0">
                <a:latin typeface="Arial" pitchFamily="34" charset="0"/>
                <a:ea typeface="ＭＳ Ｐゴシック" pitchFamily="34" charset="-128"/>
                <a:cs typeface="Arial" pitchFamily="34" charset="0"/>
              </a:rPr>
              <a:t>Be flexible; and</a:t>
            </a:r>
          </a:p>
          <a:p>
            <a:pPr marL="492125" lvl="1" indent="-171450" eaLnBrk="1" hangingPunct="1">
              <a:buFont typeface="Arial" pitchFamily="34" charset="0"/>
              <a:buChar char="•"/>
              <a:defRPr/>
            </a:pPr>
            <a:r>
              <a:rPr lang="en-US" dirty="0" smtClean="0">
                <a:latin typeface="Arial" pitchFamily="34" charset="0"/>
                <a:ea typeface="ＭＳ Ｐゴシック" pitchFamily="34" charset="-128"/>
                <a:cs typeface="Arial" pitchFamily="34" charset="0"/>
              </a:rPr>
              <a:t>Do your homework.</a:t>
            </a:r>
          </a:p>
          <a:p>
            <a:pPr marL="171450" indent="-171450" eaLnBrk="1" hangingPunct="1">
              <a:buFont typeface="Arial" pitchFamily="34" charset="0"/>
              <a:buChar char="•"/>
              <a:defRPr/>
            </a:pPr>
            <a:r>
              <a:rPr lang="en-US" dirty="0" smtClean="0">
                <a:latin typeface="Arial" pitchFamily="34" charset="0"/>
                <a:ea typeface="ＭＳ Ｐゴシック" pitchFamily="34" charset="-128"/>
                <a:cs typeface="Arial" pitchFamily="34" charset="0"/>
              </a:rPr>
              <a:t>[</a:t>
            </a:r>
            <a:r>
              <a:rPr lang="en-US" i="1" dirty="0" smtClean="0">
                <a:latin typeface="Arial" pitchFamily="34" charset="0"/>
                <a:ea typeface="ＭＳ Ｐゴシック" pitchFamily="34" charset="-128"/>
                <a:cs typeface="Arial" pitchFamily="34" charset="0"/>
              </a:rPr>
              <a:t>See Activity Instructions below</a:t>
            </a:r>
            <a:r>
              <a:rPr lang="en-US" dirty="0" smtClean="0">
                <a:latin typeface="Arial" pitchFamily="34" charset="0"/>
                <a:ea typeface="ＭＳ Ｐゴシック" pitchFamily="34" charset="-128"/>
                <a:cs typeface="Arial" pitchFamily="34" charset="0"/>
              </a:rPr>
              <a:t>].</a:t>
            </a:r>
          </a:p>
          <a:p>
            <a:pPr eaLnBrk="1" hangingPunct="1">
              <a:defRPr/>
            </a:pPr>
            <a:r>
              <a:rPr lang="en-US" b="1" dirty="0" smtClean="0">
                <a:latin typeface="Arial" pitchFamily="34" charset="0"/>
                <a:ea typeface="ＭＳ Ｐゴシック" pitchFamily="34" charset="-128"/>
                <a:cs typeface="Arial" pitchFamily="34" charset="0"/>
              </a:rPr>
              <a:t>Activity Instructions (4:23 mins)</a:t>
            </a:r>
          </a:p>
          <a:p>
            <a:pPr marL="171450" indent="-171450" eaLnBrk="1" hangingPunct="1">
              <a:buFont typeface="Arial" pitchFamily="34" charset="0"/>
              <a:buChar char="•"/>
              <a:defRPr/>
            </a:pPr>
            <a:r>
              <a:rPr lang="en-US" dirty="0" smtClean="0">
                <a:latin typeface="Arial" pitchFamily="34" charset="0"/>
                <a:ea typeface="ＭＳ Ｐゴシック" pitchFamily="34" charset="-128"/>
                <a:cs typeface="Arial" pitchFamily="34" charset="0"/>
              </a:rPr>
              <a:t>Watch the video.</a:t>
            </a:r>
            <a:r>
              <a:rPr lang="en-AU" dirty="0">
                <a:latin typeface="Arial" pitchFamily="34" charset="0"/>
                <a:cs typeface="Arial" pitchFamily="34" charset="0"/>
              </a:rPr>
              <a:t> </a:t>
            </a:r>
            <a:r>
              <a:rPr lang="en-AU" dirty="0" smtClean="0">
                <a:latin typeface="Arial" pitchFamily="34" charset="0"/>
                <a:cs typeface="Arial" pitchFamily="34" charset="0"/>
                <a:hlinkClick r:id="rId3"/>
              </a:rPr>
              <a:t>www.youtube.com/watch?v=m9KawhtfORI</a:t>
            </a:r>
            <a:r>
              <a:rPr lang="en-US" dirty="0" smtClean="0">
                <a:latin typeface="Arial" pitchFamily="34" charset="0"/>
                <a:ea typeface="ＭＳ Ｐゴシック" pitchFamily="34" charset="-128"/>
                <a:cs typeface="Arial" pitchFamily="34" charset="0"/>
              </a:rPr>
              <a:t> </a:t>
            </a:r>
          </a:p>
          <a:p>
            <a:pPr eaLnBrk="1" hangingPunct="1">
              <a:defRPr/>
            </a:pPr>
            <a:r>
              <a:rPr lang="en-US" b="1" dirty="0" smtClean="0">
                <a:latin typeface="Arial" pitchFamily="34" charset="0"/>
                <a:ea typeface="ＭＳ Ｐゴシック" pitchFamily="34" charset="-128"/>
                <a:cs typeface="Arial" pitchFamily="34" charset="0"/>
              </a:rPr>
              <a:t>Additional Information</a:t>
            </a:r>
          </a:p>
          <a:p>
            <a:pPr marL="171450" indent="-171450" eaLnBrk="1" hangingPunct="1">
              <a:buFont typeface="Arial" pitchFamily="34" charset="0"/>
              <a:buChar char="•"/>
              <a:defRPr/>
            </a:pPr>
            <a:r>
              <a:rPr lang="en-US" dirty="0" smtClean="0">
                <a:latin typeface="Arial" pitchFamily="34" charset="0"/>
                <a:ea typeface="ＭＳ Ｐゴシック" pitchFamily="34" charset="-128"/>
                <a:cs typeface="Arial" pitchFamily="34" charset="0"/>
              </a:rPr>
              <a:t>This is an optional slide.</a:t>
            </a:r>
          </a:p>
          <a:p>
            <a:pPr marL="171450" indent="-171450" eaLnBrk="1" hangingPunct="1">
              <a:buFont typeface="Arial" pitchFamily="34" charset="0"/>
              <a:buChar char="•"/>
              <a:defRPr/>
            </a:pPr>
            <a:r>
              <a:rPr lang="en-US" dirty="0" smtClean="0">
                <a:latin typeface="Arial" pitchFamily="34" charset="0"/>
                <a:ea typeface="ＭＳ Ｐゴシック" pitchFamily="34" charset="-128"/>
                <a:cs typeface="Arial" pitchFamily="34" charset="0"/>
              </a:rPr>
              <a:t>Due to copyright restrictions, the video file is not embedded into this presentation. Please copy and paste the following URL into a web browser to view the video: </a:t>
            </a:r>
            <a:r>
              <a:rPr lang="en-AU" dirty="0" smtClean="0">
                <a:latin typeface="Arial" pitchFamily="34" charset="0"/>
                <a:cs typeface="Arial" pitchFamily="34" charset="0"/>
              </a:rPr>
              <a:t>www.youtube.com/watch?v=m9KawhtfORI</a:t>
            </a:r>
            <a:endParaRPr lang="en-US" dirty="0" smtClean="0">
              <a:latin typeface="Arial" pitchFamily="34" charset="0"/>
              <a:ea typeface="ＭＳ Ｐゴシック" pitchFamily="34" charset="-128"/>
              <a:cs typeface="Arial" pitchFamily="34" charset="0"/>
            </a:endParaRPr>
          </a:p>
          <a:p>
            <a:pPr marL="171450" indent="-171450" eaLnBrk="1" hangingPunct="1">
              <a:buFont typeface="Arial" pitchFamily="34" charset="0"/>
              <a:buChar char="•"/>
              <a:defRPr/>
            </a:pPr>
            <a:r>
              <a:rPr lang="en-US" u="sng" dirty="0" smtClean="0">
                <a:latin typeface="Arial" pitchFamily="34" charset="0"/>
                <a:ea typeface="ＭＳ Ｐゴシック" pitchFamily="34" charset="-128"/>
                <a:cs typeface="Arial" pitchFamily="34" charset="0"/>
              </a:rPr>
              <a:t>Source</a:t>
            </a:r>
            <a:r>
              <a:rPr lang="en-US" dirty="0" smtClean="0">
                <a:latin typeface="Arial" pitchFamily="34" charset="0"/>
                <a:ea typeface="ＭＳ Ｐゴシック" pitchFamily="34" charset="-128"/>
                <a:cs typeface="Arial" pitchFamily="34" charset="0"/>
              </a:rPr>
              <a:t>: www.schoolatoz.nsw.edu.au</a:t>
            </a:r>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700">
                <a:solidFill>
                  <a:schemeClr val="tx1"/>
                </a:solidFill>
                <a:latin typeface="Arial" charset="0"/>
                <a:ea typeface="ＭＳ Ｐゴシック" pitchFamily="34" charset="-128"/>
              </a:defRPr>
            </a:lvl1pPr>
            <a:lvl2pPr marL="742950" indent="-285750" eaLnBrk="0" hangingPunct="0">
              <a:defRPr sz="1700">
                <a:solidFill>
                  <a:schemeClr val="tx1"/>
                </a:solidFill>
                <a:latin typeface="Arial" charset="0"/>
                <a:ea typeface="ＭＳ Ｐゴシック" pitchFamily="34" charset="-128"/>
              </a:defRPr>
            </a:lvl2pPr>
            <a:lvl3pPr marL="1143000" indent="-228600" eaLnBrk="0" hangingPunct="0">
              <a:defRPr sz="1700">
                <a:solidFill>
                  <a:schemeClr val="tx1"/>
                </a:solidFill>
                <a:latin typeface="Arial" charset="0"/>
                <a:ea typeface="ＭＳ Ｐゴシック" pitchFamily="34" charset="-128"/>
              </a:defRPr>
            </a:lvl3pPr>
            <a:lvl4pPr marL="1600200" indent="-228600" eaLnBrk="0" hangingPunct="0">
              <a:defRPr sz="1700">
                <a:solidFill>
                  <a:schemeClr val="tx1"/>
                </a:solidFill>
                <a:latin typeface="Arial" charset="0"/>
                <a:ea typeface="ＭＳ Ｐゴシック" pitchFamily="34" charset="-128"/>
              </a:defRPr>
            </a:lvl4pPr>
            <a:lvl5pPr marL="2057400" indent="-228600" eaLnBrk="0" hangingPunct="0">
              <a:defRPr sz="17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7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7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7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700">
                <a:solidFill>
                  <a:schemeClr val="tx1"/>
                </a:solidFill>
                <a:latin typeface="Arial" charset="0"/>
                <a:ea typeface="ＭＳ Ｐゴシック" pitchFamily="34" charset="-128"/>
              </a:defRPr>
            </a:lvl9pPr>
          </a:lstStyle>
          <a:p>
            <a:fld id="{19440C51-DEDD-41F4-A12D-97989A5A47CC}" type="slidenum">
              <a:rPr lang="en-AU" sz="1200" smtClean="0"/>
              <a:pPr/>
              <a:t>10</a:t>
            </a:fld>
            <a:endParaRPr lang="en-AU" sz="1200"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700">
                <a:solidFill>
                  <a:schemeClr val="tx1"/>
                </a:solidFill>
                <a:latin typeface="Arial" charset="0"/>
                <a:ea typeface="ＭＳ Ｐゴシック" pitchFamily="34" charset="-128"/>
              </a:defRPr>
            </a:lvl1pPr>
            <a:lvl2pPr marL="742950" indent="-285750" eaLnBrk="0" hangingPunct="0">
              <a:defRPr sz="1700">
                <a:solidFill>
                  <a:schemeClr val="tx1"/>
                </a:solidFill>
                <a:latin typeface="Arial" charset="0"/>
                <a:ea typeface="ＭＳ Ｐゴシック" pitchFamily="34" charset="-128"/>
              </a:defRPr>
            </a:lvl2pPr>
            <a:lvl3pPr marL="1143000" indent="-228600" eaLnBrk="0" hangingPunct="0">
              <a:defRPr sz="1700">
                <a:solidFill>
                  <a:schemeClr val="tx1"/>
                </a:solidFill>
                <a:latin typeface="Arial" charset="0"/>
                <a:ea typeface="ＭＳ Ｐゴシック" pitchFamily="34" charset="-128"/>
              </a:defRPr>
            </a:lvl3pPr>
            <a:lvl4pPr marL="1600200" indent="-228600" eaLnBrk="0" hangingPunct="0">
              <a:defRPr sz="1700">
                <a:solidFill>
                  <a:schemeClr val="tx1"/>
                </a:solidFill>
                <a:latin typeface="Arial" charset="0"/>
                <a:ea typeface="ＭＳ Ｐゴシック" pitchFamily="34" charset="-128"/>
              </a:defRPr>
            </a:lvl4pPr>
            <a:lvl5pPr marL="2057400" indent="-228600" eaLnBrk="0" hangingPunct="0">
              <a:defRPr sz="17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7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7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7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700">
                <a:solidFill>
                  <a:schemeClr val="tx1"/>
                </a:solidFill>
                <a:latin typeface="Arial" charset="0"/>
                <a:ea typeface="ＭＳ Ｐゴシック" pitchFamily="34" charset="-128"/>
              </a:defRPr>
            </a:lvl9pPr>
          </a:lstStyle>
          <a:p>
            <a:fld id="{97B6D409-C0F0-4A48-BCC5-BD657DEE57A3}" type="slidenum">
              <a:rPr lang="en-AU" sz="1200" smtClean="0"/>
              <a:pPr/>
              <a:t>11</a:t>
            </a:fld>
            <a:endParaRPr lang="en-AU" sz="1200" dirty="0" smtClean="0"/>
          </a:p>
        </p:txBody>
      </p:sp>
      <p:sp>
        <p:nvSpPr>
          <p:cNvPr id="78851"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b="1" dirty="0" smtClean="0">
                <a:latin typeface="Arial" pitchFamily="34" charset="0"/>
                <a:ea typeface="ＭＳ Ｐゴシック" pitchFamily="34" charset="-128"/>
                <a:cs typeface="Arial" pitchFamily="34" charset="0"/>
              </a:rPr>
              <a:t>Notes</a:t>
            </a:r>
          </a:p>
          <a:p>
            <a:pPr marL="171450" indent="-171450" eaLnBrk="1" hangingPunct="1">
              <a:buFont typeface="Arial" pitchFamily="34" charset="0"/>
              <a:buChar char="•"/>
              <a:defRPr/>
            </a:pPr>
            <a:r>
              <a:rPr lang="en-US" dirty="0" smtClean="0">
                <a:latin typeface="Arial" pitchFamily="34" charset="0"/>
                <a:ea typeface="ＭＳ Ｐゴシック" pitchFamily="34" charset="-128"/>
                <a:cs typeface="Arial" pitchFamily="34" charset="0"/>
              </a:rPr>
              <a:t>You may have done all of the preparation to have a career conversation with your teenager, but if you don’t practice good listening skills then the conversation may not go as smoothly as it could.</a:t>
            </a:r>
          </a:p>
          <a:p>
            <a:pPr marL="492125" lvl="1" indent="-171450" eaLnBrk="1" hangingPunct="1">
              <a:buFont typeface="Arial" pitchFamily="34" charset="0"/>
              <a:buChar char="•"/>
              <a:defRPr/>
            </a:pPr>
            <a:r>
              <a:rPr lang="en-US" dirty="0" smtClean="0">
                <a:latin typeface="Arial" pitchFamily="34" charset="0"/>
                <a:ea typeface="ＭＳ Ｐゴシック" pitchFamily="34" charset="-128"/>
                <a:cs typeface="Arial" pitchFamily="34" charset="0"/>
              </a:rPr>
              <a:t>Give your teenager your full attention. Be there for them. Stop what you’re doing. Turn off the TV. Put down your phone.</a:t>
            </a:r>
          </a:p>
          <a:p>
            <a:pPr marL="492125" lvl="1" indent="-171450" eaLnBrk="1" hangingPunct="1">
              <a:buFont typeface="Arial" pitchFamily="34" charset="0"/>
              <a:buChar char="•"/>
              <a:defRPr/>
            </a:pPr>
            <a:r>
              <a:rPr lang="en-US" dirty="0" smtClean="0">
                <a:latin typeface="Arial" pitchFamily="34" charset="0"/>
                <a:ea typeface="ＭＳ Ｐゴシック" pitchFamily="34" charset="-128"/>
                <a:cs typeface="Arial" pitchFamily="34" charset="0"/>
              </a:rPr>
              <a:t>Don’t interrupt. Let your teenager speak. Don’t plan your reply while they’re talking.</a:t>
            </a:r>
          </a:p>
          <a:p>
            <a:pPr marL="492125" lvl="1" indent="-171450" eaLnBrk="1" hangingPunct="1">
              <a:buFont typeface="Arial" pitchFamily="34" charset="0"/>
              <a:buChar char="•"/>
              <a:defRPr/>
            </a:pPr>
            <a:r>
              <a:rPr lang="en-US" dirty="0" smtClean="0">
                <a:latin typeface="Arial" pitchFamily="34" charset="0"/>
                <a:ea typeface="ＭＳ Ｐゴシック" pitchFamily="34" charset="-128"/>
                <a:cs typeface="Arial" pitchFamily="34" charset="0"/>
              </a:rPr>
              <a:t>Stay as calm as you can. If you’re caught off-guard by what they are saying, breathe deeply.</a:t>
            </a:r>
          </a:p>
          <a:p>
            <a:pPr marL="492125" lvl="1" indent="-171450" eaLnBrk="1" hangingPunct="1">
              <a:buFont typeface="Arial" pitchFamily="34" charset="0"/>
              <a:buChar char="•"/>
              <a:defRPr/>
            </a:pPr>
            <a:r>
              <a:rPr lang="en-US" dirty="0" smtClean="0">
                <a:latin typeface="Arial" pitchFamily="34" charset="0"/>
                <a:ea typeface="ＭＳ Ｐゴシック" pitchFamily="34" charset="-128"/>
                <a:cs typeface="Arial" pitchFamily="34" charset="0"/>
              </a:rPr>
              <a:t>Listen for emotions. Hear what they are saying beneath the words.</a:t>
            </a:r>
          </a:p>
          <a:p>
            <a:pPr marL="492125" lvl="1" indent="-171450" eaLnBrk="1" hangingPunct="1">
              <a:buFont typeface="Arial" pitchFamily="34" charset="0"/>
              <a:buChar char="•"/>
              <a:defRPr/>
            </a:pPr>
            <a:r>
              <a:rPr lang="en-US" dirty="0" smtClean="0">
                <a:latin typeface="Arial" pitchFamily="34" charset="0"/>
                <a:ea typeface="ＭＳ Ｐゴシック" pitchFamily="34" charset="-128"/>
                <a:cs typeface="Arial" pitchFamily="34" charset="0"/>
              </a:rPr>
              <a:t>Give it time. Don’t rush in with your response. Answering simply “I see” or “Oh…” may encourage them to say more. Ask open-ended questions using who, what, where, why, when and how.</a:t>
            </a:r>
          </a:p>
          <a:p>
            <a:pPr eaLnBrk="1" hangingPunct="1">
              <a:defRPr/>
            </a:pPr>
            <a:r>
              <a:rPr lang="en-US" b="1" dirty="0" smtClean="0">
                <a:latin typeface="Arial" pitchFamily="34" charset="0"/>
                <a:ea typeface="ＭＳ Ｐゴシック" pitchFamily="34" charset="-128"/>
                <a:cs typeface="Arial" pitchFamily="34" charset="0"/>
              </a:rPr>
              <a:t>Activity Instructions (0 mins)</a:t>
            </a:r>
          </a:p>
          <a:p>
            <a:pPr marL="171450" indent="-171450" eaLnBrk="1" hangingPunct="1">
              <a:buFont typeface="Arial" pitchFamily="34" charset="0"/>
              <a:buChar char="•"/>
              <a:defRPr/>
            </a:pPr>
            <a:r>
              <a:rPr lang="en-US" dirty="0" smtClean="0">
                <a:latin typeface="Arial" pitchFamily="34" charset="0"/>
                <a:ea typeface="ＭＳ Ｐゴシック" pitchFamily="34" charset="-128"/>
                <a:cs typeface="Arial" pitchFamily="34" charset="0"/>
              </a:rPr>
              <a:t>N/A</a:t>
            </a:r>
          </a:p>
          <a:p>
            <a:pPr eaLnBrk="1" hangingPunct="1">
              <a:defRPr/>
            </a:pPr>
            <a:r>
              <a:rPr lang="en-US" b="1" dirty="0" smtClean="0">
                <a:latin typeface="Arial" pitchFamily="34" charset="0"/>
                <a:ea typeface="ＭＳ Ｐゴシック" pitchFamily="34" charset="-128"/>
                <a:cs typeface="Arial" pitchFamily="34" charset="0"/>
              </a:rPr>
              <a:t>Additional Information</a:t>
            </a:r>
          </a:p>
          <a:p>
            <a:pPr marL="171450" indent="-171450" eaLnBrk="1" hangingPunct="1">
              <a:buFont typeface="Arial" pitchFamily="34" charset="0"/>
              <a:buChar char="•"/>
              <a:defRPr/>
            </a:pPr>
            <a:r>
              <a:rPr lang="en-US" u="sng" dirty="0" smtClean="0">
                <a:latin typeface="Arial" pitchFamily="34" charset="0"/>
                <a:ea typeface="ＭＳ Ｐゴシック" pitchFamily="34" charset="-128"/>
                <a:cs typeface="Arial" pitchFamily="34" charset="0"/>
              </a:rPr>
              <a:t>Source</a:t>
            </a:r>
            <a:r>
              <a:rPr lang="en-US" dirty="0" smtClean="0">
                <a:latin typeface="Arial" pitchFamily="34" charset="0"/>
                <a:ea typeface="ＭＳ Ｐゴシック" pitchFamily="34" charset="-128"/>
                <a:cs typeface="Arial" pitchFamily="34" charset="0"/>
              </a:rPr>
              <a:t>: N/A</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r>
              <a:rPr lang="en-AU" dirty="0" smtClean="0"/>
              <a:t>For any student finishing school can be a nerve-wracking time for the student and their families.  Normally your final few months of school is a busy time completing assessments and end of school social functions but it’s really the ‘so what’s next?’ question that can be quite stressful.</a:t>
            </a:r>
          </a:p>
          <a:p>
            <a:pPr eaLnBrk="1" fontAlgn="auto" hangingPunct="1">
              <a:spcBef>
                <a:spcPts val="0"/>
              </a:spcBef>
              <a:spcAft>
                <a:spcPts val="0"/>
              </a:spcAft>
              <a:defRPr/>
            </a:pPr>
            <a:endParaRPr lang="en-AU" dirty="0" smtClean="0"/>
          </a:p>
          <a:p>
            <a:pPr eaLnBrk="1" fontAlgn="auto" hangingPunct="1">
              <a:spcBef>
                <a:spcPts val="0"/>
              </a:spcBef>
              <a:spcAft>
                <a:spcPts val="0"/>
              </a:spcAft>
              <a:defRPr/>
            </a:pPr>
            <a:r>
              <a:rPr lang="en-AU" dirty="0" smtClean="0"/>
              <a:t>It all comes down to the old proverb- ‘he who fails to plan, plans to fail’.</a:t>
            </a:r>
          </a:p>
          <a:p>
            <a:pPr eaLnBrk="1" fontAlgn="auto" hangingPunct="1">
              <a:spcBef>
                <a:spcPts val="0"/>
              </a:spcBef>
              <a:spcAft>
                <a:spcPts val="0"/>
              </a:spcAft>
              <a:defRPr/>
            </a:pPr>
            <a:endParaRPr lang="en-AU" dirty="0" smtClean="0"/>
          </a:p>
          <a:p>
            <a:pPr eaLnBrk="1" fontAlgn="auto" hangingPunct="1">
              <a:spcBef>
                <a:spcPts val="0"/>
              </a:spcBef>
              <a:spcAft>
                <a:spcPts val="0"/>
              </a:spcAft>
              <a:defRPr/>
            </a:pPr>
            <a:r>
              <a:rPr lang="en-AU" dirty="0" smtClean="0"/>
              <a:t>It makes sense to plan the next step while you and your child are in a school surrounded by people who can help and guide you both and help you make connections with the key people you need and while teachers can adjust their teaching to help prepare the student for this next step.</a:t>
            </a:r>
          </a:p>
          <a:p>
            <a:pPr eaLnBrk="1" fontAlgn="auto" hangingPunct="1">
              <a:spcBef>
                <a:spcPts val="0"/>
              </a:spcBef>
              <a:spcAft>
                <a:spcPts val="0"/>
              </a:spcAft>
              <a:defRPr/>
            </a:pPr>
            <a:endParaRPr lang="en-AU" dirty="0" smtClean="0"/>
          </a:p>
          <a:p>
            <a:pPr eaLnBrk="1" fontAlgn="auto" hangingPunct="1">
              <a:spcBef>
                <a:spcPts val="0"/>
              </a:spcBef>
              <a:spcAft>
                <a:spcPts val="0"/>
              </a:spcAft>
              <a:defRPr/>
            </a:pPr>
            <a:r>
              <a:rPr lang="en-AU" dirty="0" smtClean="0"/>
              <a:t>It is when people transition from one stage to another that they can fall through the cracks and not know who to contact or what opportunities are available.  Getting that transition right is crucial.</a:t>
            </a:r>
          </a:p>
          <a:p>
            <a:pPr eaLnBrk="1" fontAlgn="auto" hangingPunct="1">
              <a:spcBef>
                <a:spcPts val="0"/>
              </a:spcBef>
              <a:spcAft>
                <a:spcPts val="0"/>
              </a:spcAft>
              <a:defRPr/>
            </a:pPr>
            <a:endParaRPr lang="en-AU" dirty="0" smtClean="0"/>
          </a:p>
          <a:p>
            <a:pPr eaLnBrk="1" fontAlgn="auto" hangingPunct="1">
              <a:spcBef>
                <a:spcPts val="0"/>
              </a:spcBef>
              <a:spcAft>
                <a:spcPts val="0"/>
              </a:spcAft>
              <a:defRPr/>
            </a:pPr>
            <a:r>
              <a:rPr lang="en-AU" dirty="0" smtClean="0"/>
              <a:t>ITHACA researchers identified that ‘Students who had assistance in planning for transition while at school were 30% more likely to succeed’.</a:t>
            </a:r>
          </a:p>
          <a:p>
            <a:pPr eaLnBrk="1" fontAlgn="auto" hangingPunct="1">
              <a:spcBef>
                <a:spcPts val="0"/>
              </a:spcBef>
              <a:spcAft>
                <a:spcPts val="0"/>
              </a:spcAft>
              <a:defRPr/>
            </a:pPr>
            <a:endParaRPr lang="en-AU" dirty="0" smtClean="0"/>
          </a:p>
          <a:p>
            <a:pPr eaLnBrk="1" fontAlgn="auto" hangingPunct="1">
              <a:spcBef>
                <a:spcPts val="0"/>
              </a:spcBef>
              <a:spcAft>
                <a:spcPts val="0"/>
              </a:spcAft>
              <a:defRPr/>
            </a:pPr>
            <a:r>
              <a:rPr lang="en-AU" dirty="0" smtClean="0"/>
              <a:t>What’s more, research has shown three other main factors influence the achievement of these goals:</a:t>
            </a:r>
          </a:p>
          <a:p>
            <a:pPr eaLnBrk="1" fontAlgn="auto" hangingPunct="1">
              <a:spcBef>
                <a:spcPts val="0"/>
              </a:spcBef>
              <a:spcAft>
                <a:spcPts val="0"/>
              </a:spcAft>
              <a:defRPr/>
            </a:pPr>
            <a:r>
              <a:rPr lang="en-AU" dirty="0" smtClean="0"/>
              <a:t>-the degree to which students are involved in this planning (</a:t>
            </a:r>
            <a:r>
              <a:rPr lang="en-AU" dirty="0" err="1" smtClean="0"/>
              <a:t>Deci</a:t>
            </a:r>
            <a:r>
              <a:rPr lang="en-AU" dirty="0" smtClean="0"/>
              <a:t> &amp; Ryan, 1991) </a:t>
            </a:r>
          </a:p>
          <a:p>
            <a:pPr eaLnBrk="1" fontAlgn="auto" hangingPunct="1">
              <a:spcBef>
                <a:spcPts val="0"/>
              </a:spcBef>
              <a:spcAft>
                <a:spcPts val="0"/>
              </a:spcAft>
              <a:defRPr/>
            </a:pPr>
            <a:r>
              <a:rPr lang="en-AU" dirty="0" smtClean="0"/>
              <a:t>-the degree to which the students’ families are involved in the transition process (</a:t>
            </a:r>
            <a:r>
              <a:rPr lang="en-AU" dirty="0" err="1" smtClean="0"/>
              <a:t>Devlieger</a:t>
            </a:r>
            <a:r>
              <a:rPr lang="en-AU" dirty="0" smtClean="0"/>
              <a:t> &amp; </a:t>
            </a:r>
            <a:r>
              <a:rPr lang="en-AU" dirty="0" err="1" smtClean="0"/>
              <a:t>Trach</a:t>
            </a:r>
            <a:r>
              <a:rPr lang="en-AU" dirty="0" smtClean="0"/>
              <a:t>, 1999) </a:t>
            </a:r>
          </a:p>
          <a:p>
            <a:pPr eaLnBrk="1" fontAlgn="auto" hangingPunct="1">
              <a:spcBef>
                <a:spcPts val="0"/>
              </a:spcBef>
              <a:spcAft>
                <a:spcPts val="0"/>
              </a:spcAft>
              <a:defRPr/>
            </a:pPr>
            <a:r>
              <a:rPr lang="en-AU" dirty="0" smtClean="0"/>
              <a:t>-and the relationships schools have with organizations providing post-school services for persons with disabilities (</a:t>
            </a:r>
            <a:r>
              <a:rPr lang="en-AU" dirty="0" err="1" smtClean="0"/>
              <a:t>Devlieger</a:t>
            </a:r>
            <a:r>
              <a:rPr lang="en-AU" dirty="0" smtClean="0"/>
              <a:t> &amp; </a:t>
            </a:r>
            <a:r>
              <a:rPr lang="en-AU" dirty="0" err="1" smtClean="0"/>
              <a:t>Trach</a:t>
            </a:r>
            <a:r>
              <a:rPr lang="en-AU" dirty="0" smtClean="0"/>
              <a:t>, 1999) </a:t>
            </a:r>
          </a:p>
          <a:p>
            <a:pPr eaLnBrk="1" fontAlgn="auto" hangingPunct="1">
              <a:spcBef>
                <a:spcPts val="0"/>
              </a:spcBef>
              <a:spcAft>
                <a:spcPts val="0"/>
              </a:spcAft>
              <a:defRPr/>
            </a:pPr>
            <a:r>
              <a:rPr lang="en-AU" dirty="0" smtClean="0"/>
              <a:t>They were all important predictors of positive outcomes.</a:t>
            </a:r>
          </a:p>
          <a:p>
            <a:pPr eaLnBrk="1" fontAlgn="auto" hangingPunct="1">
              <a:spcBef>
                <a:spcPts val="0"/>
              </a:spcBef>
              <a:spcAft>
                <a:spcPts val="0"/>
              </a:spcAft>
              <a:defRPr/>
            </a:pPr>
            <a:endParaRPr lang="en-AU" dirty="0" smtClean="0"/>
          </a:p>
          <a:p>
            <a:pPr eaLnBrk="1" fontAlgn="auto" hangingPunct="1">
              <a:spcBef>
                <a:spcPts val="0"/>
              </a:spcBef>
              <a:spcAft>
                <a:spcPts val="0"/>
              </a:spcAft>
              <a:defRPr/>
            </a:pPr>
            <a:r>
              <a:rPr lang="en-AU" dirty="0" smtClean="0"/>
              <a:t>Today’s event brings together parents, educators and post-school options in the hope that we can all share information to assist us in guiding these young people in their planning so they have a successful transition.</a:t>
            </a:r>
          </a:p>
          <a:p>
            <a:pPr eaLnBrk="1" fontAlgn="auto" hangingPunct="1">
              <a:spcBef>
                <a:spcPts val="0"/>
              </a:spcBef>
              <a:spcAft>
                <a:spcPts val="0"/>
              </a:spcAft>
              <a:defRPr/>
            </a:pPr>
            <a:endParaRPr lang="en-AU" dirty="0" smtClean="0"/>
          </a:p>
          <a:p>
            <a:pPr eaLnBrk="1" fontAlgn="auto" hangingPunct="1">
              <a:spcBef>
                <a:spcPts val="0"/>
              </a:spcBef>
              <a:spcAft>
                <a:spcPts val="0"/>
              </a:spcAft>
              <a:defRPr/>
            </a:pPr>
            <a:r>
              <a:rPr lang="en-AU" dirty="0" smtClean="0"/>
              <a:t>We will begin tonight with individuals who have been generous enough to agree to share their transition stories with us.</a:t>
            </a:r>
          </a:p>
          <a:p>
            <a:pPr eaLnBrk="1" fontAlgn="auto" hangingPunct="1">
              <a:spcBef>
                <a:spcPts val="0"/>
              </a:spcBef>
              <a:spcAft>
                <a:spcPts val="0"/>
              </a:spcAft>
              <a:defRPr/>
            </a:pPr>
            <a:r>
              <a:rPr lang="en-AU" dirty="0" smtClean="0"/>
              <a:t>Please join with me now to welcome ** to share some of his/her experiences and advice.</a:t>
            </a:r>
            <a:endParaRPr lang="en-US" dirty="0" smtClean="0"/>
          </a:p>
          <a:p>
            <a:pPr eaLnBrk="1" fontAlgn="auto" hangingPunct="1">
              <a:spcBef>
                <a:spcPts val="0"/>
              </a:spcBef>
              <a:spcAft>
                <a:spcPts val="0"/>
              </a:spcAft>
              <a:defRPr/>
            </a:pPr>
            <a:endParaRPr lang="en-AU" dirty="0" smtClean="0"/>
          </a:p>
          <a:p>
            <a:pPr eaLnBrk="1" fontAlgn="auto" hangingPunct="1">
              <a:spcBef>
                <a:spcPts val="0"/>
              </a:spcBef>
              <a:spcAft>
                <a:spcPts val="0"/>
              </a:spcAft>
              <a:defRPr/>
            </a:pPr>
            <a:endParaRPr lang="en-AU" dirty="0"/>
          </a:p>
        </p:txBody>
      </p:sp>
      <p:sp>
        <p:nvSpPr>
          <p:cNvPr id="71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5A0171C-9F96-4316-908E-129EED681709}" type="slidenum">
              <a:rPr lang="en-US" smtClean="0"/>
              <a:pPr fontAlgn="base">
                <a:spcBef>
                  <a:spcPct val="0"/>
                </a:spcBef>
                <a:spcAft>
                  <a:spcPct val="0"/>
                </a:spcAft>
                <a:defRPr/>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p:txBody>
          <a:bodyPr wrap="square" numCol="1" anchor="t" anchorCtr="0" compatLnSpc="1">
            <a:prstTxWarp prst="textNoShape">
              <a:avLst/>
            </a:prstTxWarp>
            <a:normAutofit/>
          </a:bodyPr>
          <a:lstStyle/>
          <a:p>
            <a:pPr eaLnBrk="1" hangingPunct="1">
              <a:spcBef>
                <a:spcPct val="0"/>
              </a:spcBef>
              <a:defRPr/>
            </a:pPr>
            <a:r>
              <a:rPr lang="en-AU" b="1" dirty="0" smtClean="0"/>
              <a:t>What is a Career?</a:t>
            </a:r>
          </a:p>
          <a:p>
            <a:pPr eaLnBrk="1" hangingPunct="1">
              <a:spcBef>
                <a:spcPct val="0"/>
              </a:spcBef>
              <a:defRPr/>
            </a:pPr>
            <a:r>
              <a:rPr lang="en-AU" dirty="0" smtClean="0"/>
              <a:t>Traditionally the term </a:t>
            </a:r>
            <a:r>
              <a:rPr lang="en-AU" i="1" dirty="0" smtClean="0"/>
              <a:t>Career</a:t>
            </a:r>
            <a:r>
              <a:rPr lang="en-AU" dirty="0" smtClean="0"/>
              <a:t> has been associated with paid employment and referred to one single occupation (a person used to get one job and keep it for life) but in today’s world Career development is a </a:t>
            </a:r>
            <a:r>
              <a:rPr lang="en-AU" u="sng" dirty="0" smtClean="0"/>
              <a:t>lifelong process </a:t>
            </a:r>
            <a:r>
              <a:rPr lang="en-AU" dirty="0" smtClean="0"/>
              <a:t>of managing life, learning, work, leisure and transitions.  A person may undertake many paid and unpaid roles throughout their life now.</a:t>
            </a:r>
          </a:p>
          <a:p>
            <a:pPr eaLnBrk="1" hangingPunct="1">
              <a:spcBef>
                <a:spcPct val="0"/>
              </a:spcBef>
              <a:defRPr/>
            </a:pPr>
            <a:endParaRPr lang="en-US" sz="700" dirty="0" smtClean="0"/>
          </a:p>
          <a:p>
            <a:pPr eaLnBrk="1" hangingPunct="1">
              <a:spcBef>
                <a:spcPct val="0"/>
              </a:spcBef>
              <a:defRPr/>
            </a:pPr>
            <a:r>
              <a:rPr lang="en-AU" dirty="0" smtClean="0"/>
              <a:t>Consider your own career journey…How many of you knew at 16 what you wanted to pursue?</a:t>
            </a:r>
          </a:p>
          <a:p>
            <a:pPr eaLnBrk="1" hangingPunct="1">
              <a:spcBef>
                <a:spcPct val="0"/>
              </a:spcBef>
              <a:defRPr/>
            </a:pPr>
            <a:r>
              <a:rPr lang="en-AU" dirty="0" smtClean="0"/>
              <a:t>How many of you are doing now what you thought you wanted to do at 16?</a:t>
            </a:r>
          </a:p>
          <a:p>
            <a:pPr eaLnBrk="1" hangingPunct="1">
              <a:spcBef>
                <a:spcPct val="0"/>
              </a:spcBef>
              <a:defRPr/>
            </a:pPr>
            <a:r>
              <a:rPr lang="en-US" dirty="0" smtClean="0"/>
              <a:t>Are there any experiences that you went through that you learnt from?</a:t>
            </a:r>
            <a:endParaRPr lang="en-AU" dirty="0" smtClean="0"/>
          </a:p>
          <a:p>
            <a:pPr eaLnBrk="1" hangingPunct="1">
              <a:spcBef>
                <a:spcPct val="0"/>
              </a:spcBef>
              <a:defRPr/>
            </a:pPr>
            <a:endParaRPr lang="en-AU" sz="700" dirty="0" smtClean="0"/>
          </a:p>
          <a:p>
            <a:pPr eaLnBrk="1" fontAlgn="auto" hangingPunct="1">
              <a:spcBef>
                <a:spcPct val="0"/>
              </a:spcBef>
              <a:spcAft>
                <a:spcPts val="0"/>
              </a:spcAft>
              <a:defRPr/>
            </a:pPr>
            <a:r>
              <a:rPr lang="en-AU" dirty="0" smtClean="0"/>
              <a:t>The first step in someone working out what they might like to do after school is to know your strengths and interests. </a:t>
            </a:r>
            <a:r>
              <a:rPr lang="en-AU" i="1" dirty="0" smtClean="0"/>
              <a:t>What do you feel you are good at? What do you enjoy doing? What are you motivated by? What is important to you in a career? (like- independence, helping others</a:t>
            </a:r>
            <a:r>
              <a:rPr lang="en-AU" i="1" smtClean="0"/>
              <a:t>, working in a team)</a:t>
            </a:r>
            <a:endParaRPr lang="en-AU" i="1" dirty="0" smtClean="0"/>
          </a:p>
          <a:p>
            <a:pPr eaLnBrk="1" hangingPunct="1">
              <a:spcBef>
                <a:spcPct val="0"/>
              </a:spcBef>
              <a:defRPr/>
            </a:pPr>
            <a:endParaRPr lang="en-AU" sz="700" dirty="0" smtClean="0"/>
          </a:p>
          <a:p>
            <a:pPr eaLnBrk="1" hangingPunct="1">
              <a:spcBef>
                <a:spcPct val="0"/>
              </a:spcBef>
              <a:defRPr/>
            </a:pPr>
            <a:r>
              <a:rPr lang="en-AU" dirty="0" smtClean="0"/>
              <a:t>Parents -you know your children better than anyone so point out their strengths to them and the things they do well.  Notice what other people compliment them on.  Have a conversation with them – </a:t>
            </a:r>
            <a:r>
              <a:rPr lang="en-AU" i="1" dirty="0" smtClean="0"/>
              <a:t>Why do you like….?  How did you learn to do that? Would you like to do more of that in the future? </a:t>
            </a:r>
            <a:r>
              <a:rPr lang="en-AU" dirty="0" smtClean="0"/>
              <a:t>Think about what sort of questions you could ask them that could help them delve deeper and make links between their interests and career options.</a:t>
            </a:r>
          </a:p>
          <a:p>
            <a:pPr eaLnBrk="1" fontAlgn="auto" hangingPunct="1">
              <a:spcBef>
                <a:spcPct val="0"/>
              </a:spcBef>
              <a:spcAft>
                <a:spcPts val="0"/>
              </a:spcAft>
              <a:defRPr/>
            </a:pPr>
            <a:endParaRPr lang="en-AU" sz="700" dirty="0" smtClean="0"/>
          </a:p>
          <a:p>
            <a:pPr eaLnBrk="1" fontAlgn="auto" hangingPunct="1">
              <a:spcBef>
                <a:spcPct val="0"/>
              </a:spcBef>
              <a:spcAft>
                <a:spcPts val="0"/>
              </a:spcAft>
              <a:defRPr/>
            </a:pPr>
            <a:r>
              <a:rPr lang="en-AU" dirty="0" smtClean="0"/>
              <a:t>Often young people find it difficult to identify their strong points and how these might relate to the post school world.  Help make those links for them.  </a:t>
            </a:r>
            <a:r>
              <a:rPr lang="en-AU" i="1" dirty="0" smtClean="0"/>
              <a:t>You know you’re really good at caring for people, you know child care and aged care centres, and hotels all want employees who care for others OR you’re great a following a set plan and being organised they are great skills for being an administration assistant , file clerk or postal clerk. Would you be interested in finding more about that?</a:t>
            </a:r>
            <a:endParaRPr lang="en-AU" dirty="0" smtClean="0"/>
          </a:p>
          <a:p>
            <a:pPr eaLnBrk="1" fontAlgn="auto" hangingPunct="1">
              <a:spcBef>
                <a:spcPct val="0"/>
              </a:spcBef>
              <a:spcAft>
                <a:spcPts val="0"/>
              </a:spcAft>
              <a:defRPr/>
            </a:pPr>
            <a:endParaRPr lang="en-AU" sz="700" dirty="0" smtClean="0"/>
          </a:p>
          <a:p>
            <a:pPr eaLnBrk="1" hangingPunct="1">
              <a:spcBef>
                <a:spcPct val="0"/>
              </a:spcBef>
              <a:defRPr/>
            </a:pPr>
            <a:r>
              <a:rPr lang="en-AU" dirty="0" smtClean="0"/>
              <a:t>School staff can also contribute to this and can provide clear feedback on a student’s previous achievements, work experience and on what they may need to focus on before leaving school. </a:t>
            </a:r>
          </a:p>
          <a:p>
            <a:pPr eaLnBrk="1" hangingPunct="1">
              <a:spcBef>
                <a:spcPct val="0"/>
              </a:spcBef>
              <a:defRPr/>
            </a:pPr>
            <a:r>
              <a:rPr lang="en-AU" dirty="0" smtClean="0"/>
              <a:t>It is important to link the skills being taught with the jobs that use that skill in the work place.</a:t>
            </a:r>
          </a:p>
        </p:txBody>
      </p:sp>
      <p:sp>
        <p:nvSpPr>
          <p:cNvPr id="71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41E74DB-F202-4F7B-BE0F-2F20C082EDA2}" type="slidenum">
              <a:rPr lang="en-US" smtClean="0"/>
              <a:pPr fontAlgn="base">
                <a:spcBef>
                  <a:spcPct val="0"/>
                </a:spcBef>
                <a:spcAft>
                  <a:spcPct val="0"/>
                </a:spcAft>
                <a:defRPr/>
              </a:pPr>
              <a:t>13</a:t>
            </a:fld>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p:txBody>
          <a:bodyPr wrap="square" numCol="1" anchor="t" anchorCtr="0" compatLnSpc="1">
            <a:prstTxWarp prst="textNoShape">
              <a:avLst/>
            </a:prstTxWarp>
            <a:normAutofit/>
          </a:bodyPr>
          <a:lstStyle/>
          <a:p>
            <a:pPr eaLnBrk="1" fontAlgn="auto" hangingPunct="1">
              <a:spcBef>
                <a:spcPct val="0"/>
              </a:spcBef>
              <a:spcAft>
                <a:spcPts val="0"/>
              </a:spcAft>
              <a:defRPr/>
            </a:pPr>
            <a:r>
              <a:rPr lang="en-AU" dirty="0" smtClean="0"/>
              <a:t>It’s really important that the young person has support and guidance through this process.  That’s why </a:t>
            </a:r>
            <a:r>
              <a:rPr lang="en-AU" dirty="0" smtClean="0">
                <a:latin typeface="Arial" pitchFamily="34" charset="0"/>
                <a:ea typeface="ＭＳ Ｐゴシック" pitchFamily="34" charset="-128"/>
                <a:cs typeface="Arial" pitchFamily="34" charset="0"/>
              </a:rPr>
              <a:t>all young people in Victorian Government schools aged 15 years and over in special schools and language settings, and in Years 10 to 12 in mainstream schools, are required to have a Career Action Plan.</a:t>
            </a:r>
          </a:p>
          <a:p>
            <a:pPr eaLnBrk="1" hangingPunct="1">
              <a:spcBef>
                <a:spcPct val="0"/>
              </a:spcBef>
              <a:defRPr/>
            </a:pPr>
            <a:endParaRPr lang="en-AU" sz="700" dirty="0" smtClean="0"/>
          </a:p>
          <a:p>
            <a:pPr eaLnBrk="1" fontAlgn="auto" hangingPunct="1">
              <a:spcBef>
                <a:spcPct val="0"/>
              </a:spcBef>
              <a:spcAft>
                <a:spcPts val="0"/>
              </a:spcAft>
              <a:defRPr/>
            </a:pPr>
            <a:r>
              <a:rPr lang="en-AU" dirty="0" smtClean="0">
                <a:latin typeface="Arial" pitchFamily="34" charset="0"/>
                <a:cs typeface="Arial" pitchFamily="34" charset="0"/>
              </a:rPr>
              <a:t>The Career Action Plan is a dynamic planning document owned and managed by young people intended to reflect their increased career development learning. The Career Action Plan helps young people to develop their awareness and understanding of education, training and employment options, and to develop the skills, knowledge and capabilities to effectively manage their careers and transitions throughout their lives.</a:t>
            </a:r>
          </a:p>
          <a:p>
            <a:pPr eaLnBrk="1" hangingPunct="1">
              <a:spcBef>
                <a:spcPct val="0"/>
              </a:spcBef>
              <a:defRPr/>
            </a:pPr>
            <a:endParaRPr lang="en-AU" sz="700" dirty="0" smtClean="0"/>
          </a:p>
          <a:p>
            <a:pPr eaLnBrk="1" hangingPunct="1">
              <a:spcBef>
                <a:spcPct val="0"/>
              </a:spcBef>
              <a:defRPr/>
            </a:pPr>
            <a:r>
              <a:rPr lang="en-AU" dirty="0" smtClean="0"/>
              <a:t>The Career Action Planning process brings the young person together with their parent and school staff as a team to:</a:t>
            </a:r>
          </a:p>
          <a:p>
            <a:pPr eaLnBrk="1" hangingPunct="1">
              <a:spcBef>
                <a:spcPct val="0"/>
              </a:spcBef>
              <a:defRPr/>
            </a:pPr>
            <a:endParaRPr lang="en-US" dirty="0" smtClean="0"/>
          </a:p>
          <a:p>
            <a:pPr eaLnBrk="1" hangingPunct="1">
              <a:spcBef>
                <a:spcPct val="0"/>
              </a:spcBef>
              <a:buFontTx/>
              <a:buChar char="•"/>
              <a:defRPr/>
            </a:pPr>
            <a:r>
              <a:rPr lang="en-AU" dirty="0" smtClean="0"/>
              <a:t>help you and your young person think about life after school and develop goals to achieve their aspirations </a:t>
            </a:r>
          </a:p>
          <a:p>
            <a:pPr eaLnBrk="1" hangingPunct="1">
              <a:spcBef>
                <a:spcPct val="0"/>
              </a:spcBef>
              <a:buFontTx/>
              <a:buChar char="•"/>
              <a:defRPr/>
            </a:pPr>
            <a:r>
              <a:rPr lang="en-US" dirty="0" smtClean="0"/>
              <a:t>highlight skills which need to be developed in order to reach the goal and these skills could well be those being developed outside of the classroom</a:t>
            </a:r>
          </a:p>
          <a:p>
            <a:pPr eaLnBrk="1" hangingPunct="1">
              <a:spcBef>
                <a:spcPct val="0"/>
              </a:spcBef>
              <a:buFontTx/>
              <a:buChar char="•"/>
              <a:defRPr/>
            </a:pPr>
            <a:r>
              <a:rPr lang="en-AU" dirty="0" smtClean="0"/>
              <a:t>plan experiences at school, at home and in the community that will help your young person to develop the skills and understandings they need to achieve their future goals </a:t>
            </a:r>
          </a:p>
          <a:p>
            <a:pPr eaLnBrk="1" fontAlgn="auto" hangingPunct="1">
              <a:spcBef>
                <a:spcPct val="0"/>
              </a:spcBef>
              <a:spcAft>
                <a:spcPts val="0"/>
              </a:spcAft>
              <a:defRPr/>
            </a:pPr>
            <a:r>
              <a:rPr lang="en-AU" dirty="0" smtClean="0"/>
              <a:t>For example:</a:t>
            </a:r>
          </a:p>
          <a:p>
            <a:pPr eaLnBrk="1" hangingPunct="1">
              <a:spcBef>
                <a:spcPct val="0"/>
              </a:spcBef>
              <a:defRPr/>
            </a:pPr>
            <a:r>
              <a:rPr lang="en-AU" dirty="0" smtClean="0"/>
              <a:t>   - planning opportunities for work experience and trying community activities</a:t>
            </a:r>
          </a:p>
          <a:p>
            <a:pPr eaLnBrk="1" hangingPunct="1">
              <a:spcBef>
                <a:spcPct val="0"/>
              </a:spcBef>
              <a:defRPr/>
            </a:pPr>
            <a:r>
              <a:rPr lang="en-AU" dirty="0" smtClean="0"/>
              <a:t>   - making connections with </a:t>
            </a:r>
            <a:r>
              <a:rPr lang="en-US" dirty="0" smtClean="0"/>
              <a:t>the key players in the next step</a:t>
            </a:r>
            <a:r>
              <a:rPr lang="en-AU" dirty="0" smtClean="0"/>
              <a:t> such as a Disability Liaison Officer from University or TAFE, or staff from a Disability Employment Services etc. </a:t>
            </a:r>
          </a:p>
          <a:p>
            <a:pPr eaLnBrk="1" hangingPunct="1">
              <a:spcBef>
                <a:spcPct val="0"/>
              </a:spcBef>
              <a:defRPr/>
            </a:pPr>
            <a:r>
              <a:rPr lang="en-AU" dirty="0" smtClean="0"/>
              <a:t>   - assisting with applications that may be required for post-school support services or funding  </a:t>
            </a:r>
          </a:p>
          <a:p>
            <a:pPr eaLnBrk="1" hangingPunct="1">
              <a:spcBef>
                <a:spcPct val="0"/>
              </a:spcBef>
              <a:defRPr/>
            </a:pPr>
            <a:endParaRPr lang="en-US" dirty="0" smtClean="0"/>
          </a:p>
          <a:p>
            <a:pPr eaLnBrk="1" hangingPunct="1">
              <a:spcBef>
                <a:spcPct val="0"/>
              </a:spcBef>
              <a:defRPr/>
            </a:pPr>
            <a:r>
              <a:rPr lang="en-AU" b="1" dirty="0" smtClean="0"/>
              <a:t>When are the transition meetings?</a:t>
            </a:r>
            <a:r>
              <a:rPr lang="en-AU" dirty="0" smtClean="0"/>
              <a:t> </a:t>
            </a:r>
            <a:endParaRPr lang="en-US" dirty="0" smtClean="0"/>
          </a:p>
          <a:p>
            <a:pPr eaLnBrk="1" hangingPunct="1">
              <a:spcBef>
                <a:spcPct val="0"/>
              </a:spcBef>
              <a:defRPr/>
            </a:pPr>
            <a:r>
              <a:rPr lang="en-US" dirty="0" smtClean="0"/>
              <a:t>This will depend on each school.  Transition Meetings are held at least on an annual basis and good practice would say they start several years before a student is planning to leave school.  If a student decides to leave school prior to 17 years of age it is very important to hold a transition meeting to plan for an ongoing connection with education and training  </a:t>
            </a:r>
          </a:p>
        </p:txBody>
      </p:sp>
      <p:sp>
        <p:nvSpPr>
          <p:cNvPr id="81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E4035ED-EFD6-431E-956D-A193CB74EB8C}" type="slidenum">
              <a:rPr lang="en-US" smtClean="0"/>
              <a:pPr fontAlgn="base">
                <a:spcBef>
                  <a:spcPct val="0"/>
                </a:spcBef>
                <a:spcAft>
                  <a:spcPct val="0"/>
                </a:spcAft>
                <a:defRPr/>
              </a:pPr>
              <a:t>14</a:t>
            </a:fld>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700">
                <a:solidFill>
                  <a:schemeClr val="tx1"/>
                </a:solidFill>
                <a:latin typeface="Arial" charset="0"/>
                <a:ea typeface="ＭＳ Ｐゴシック" pitchFamily="34" charset="-128"/>
              </a:defRPr>
            </a:lvl1pPr>
            <a:lvl2pPr marL="742950" indent="-285750" eaLnBrk="0" hangingPunct="0">
              <a:defRPr sz="1700">
                <a:solidFill>
                  <a:schemeClr val="tx1"/>
                </a:solidFill>
                <a:latin typeface="Arial" charset="0"/>
                <a:ea typeface="ＭＳ Ｐゴシック" pitchFamily="34" charset="-128"/>
              </a:defRPr>
            </a:lvl2pPr>
            <a:lvl3pPr marL="1143000" indent="-228600" eaLnBrk="0" hangingPunct="0">
              <a:defRPr sz="1700">
                <a:solidFill>
                  <a:schemeClr val="tx1"/>
                </a:solidFill>
                <a:latin typeface="Arial" charset="0"/>
                <a:ea typeface="ＭＳ Ｐゴシック" pitchFamily="34" charset="-128"/>
              </a:defRPr>
            </a:lvl3pPr>
            <a:lvl4pPr marL="1600200" indent="-228600" eaLnBrk="0" hangingPunct="0">
              <a:defRPr sz="1700">
                <a:solidFill>
                  <a:schemeClr val="tx1"/>
                </a:solidFill>
                <a:latin typeface="Arial" charset="0"/>
                <a:ea typeface="ＭＳ Ｐゴシック" pitchFamily="34" charset="-128"/>
              </a:defRPr>
            </a:lvl4pPr>
            <a:lvl5pPr marL="2057400" indent="-228600" eaLnBrk="0" hangingPunct="0">
              <a:defRPr sz="17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7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7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7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700">
                <a:solidFill>
                  <a:schemeClr val="tx1"/>
                </a:solidFill>
                <a:latin typeface="Arial" charset="0"/>
                <a:ea typeface="ＭＳ Ｐゴシック" pitchFamily="34" charset="-128"/>
              </a:defRPr>
            </a:lvl9pPr>
          </a:lstStyle>
          <a:p>
            <a:fld id="{27A307FD-37AA-4327-817A-CBFDBAFBEA24}" type="slidenum">
              <a:rPr lang="en-AU" sz="1200" smtClean="0"/>
              <a:pPr/>
              <a:t>15</a:t>
            </a:fld>
            <a:endParaRPr lang="en-AU" sz="1200" dirty="0" smtClean="0"/>
          </a:p>
        </p:txBody>
      </p:sp>
      <p:sp>
        <p:nvSpPr>
          <p:cNvPr id="79875"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xfrm>
            <a:off x="906665" y="4715832"/>
            <a:ext cx="4984346" cy="5056212"/>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b="1" dirty="0" smtClean="0">
                <a:latin typeface="Arial" pitchFamily="34" charset="0"/>
                <a:ea typeface="ＭＳ Ｐゴシック" pitchFamily="34" charset="-128"/>
                <a:cs typeface="Arial" pitchFamily="34" charset="0"/>
              </a:rPr>
              <a:t>Notes</a:t>
            </a:r>
          </a:p>
          <a:p>
            <a:pPr marL="171450" indent="-171450" eaLnBrk="1" hangingPunct="1">
              <a:buFont typeface="Arial" pitchFamily="34" charset="0"/>
              <a:buChar char="•"/>
              <a:defRPr/>
            </a:pPr>
            <a:r>
              <a:rPr lang="en-AU" dirty="0" smtClean="0">
                <a:latin typeface="Arial" pitchFamily="34" charset="0"/>
                <a:cs typeface="Arial" pitchFamily="34" charset="0"/>
              </a:rPr>
              <a:t>The Career Action Plan is a dynamic planning document owned and managed by young people intended to reflect their increased career development learning. The Career Action Plan helps young people to develop their awareness and understanding of education, training and employment options, and to develop the skills, knowledge and capabilities to effectively manage their careers and transitions throughout their lives. Career planning has many strengths</a:t>
            </a:r>
          </a:p>
          <a:p>
            <a:pPr marL="492125" lvl="1" indent="-171450" eaLnBrk="1" hangingPunct="1">
              <a:buFont typeface="Arial" pitchFamily="34" charset="0"/>
              <a:buChar char="•"/>
              <a:defRPr/>
            </a:pPr>
            <a:r>
              <a:rPr lang="en-AU" dirty="0">
                <a:latin typeface="Arial" pitchFamily="34" charset="0"/>
                <a:cs typeface="Arial" pitchFamily="34" charset="0"/>
              </a:rPr>
              <a:t>i</a:t>
            </a:r>
            <a:r>
              <a:rPr lang="en-AU" dirty="0" smtClean="0">
                <a:latin typeface="Arial" pitchFamily="34" charset="0"/>
                <a:cs typeface="Arial" pitchFamily="34" charset="0"/>
              </a:rPr>
              <a:t>t starts where people are at</a:t>
            </a:r>
          </a:p>
          <a:p>
            <a:pPr marL="492125" lvl="1" indent="-171450" eaLnBrk="1" hangingPunct="1">
              <a:buFont typeface="Arial" pitchFamily="34" charset="0"/>
              <a:buChar char="•"/>
              <a:defRPr/>
            </a:pPr>
            <a:r>
              <a:rPr lang="en-AU" dirty="0">
                <a:latin typeface="Arial" pitchFamily="34" charset="0"/>
                <a:cs typeface="Arial" pitchFamily="34" charset="0"/>
              </a:rPr>
              <a:t>i</a:t>
            </a:r>
            <a:r>
              <a:rPr lang="en-AU" dirty="0" smtClean="0">
                <a:latin typeface="Arial" pitchFamily="34" charset="0"/>
                <a:cs typeface="Arial" pitchFamily="34" charset="0"/>
              </a:rPr>
              <a:t>t sets a clear goal or direction for people to follow</a:t>
            </a:r>
          </a:p>
          <a:p>
            <a:pPr marL="492125" lvl="1" indent="-171450" eaLnBrk="1" hangingPunct="1">
              <a:buFont typeface="Arial" pitchFamily="34" charset="0"/>
              <a:buChar char="•"/>
              <a:defRPr/>
            </a:pPr>
            <a:r>
              <a:rPr lang="en-AU" dirty="0">
                <a:latin typeface="Arial" pitchFamily="34" charset="0"/>
                <a:cs typeface="Arial" pitchFamily="34" charset="0"/>
              </a:rPr>
              <a:t>i</a:t>
            </a:r>
            <a:r>
              <a:rPr lang="en-AU" dirty="0" smtClean="0">
                <a:latin typeface="Arial" pitchFamily="34" charset="0"/>
                <a:cs typeface="Arial" pitchFamily="34" charset="0"/>
              </a:rPr>
              <a:t>t sets clearly defined steps for people</a:t>
            </a:r>
          </a:p>
          <a:p>
            <a:pPr marL="492125" lvl="1" indent="-171450" eaLnBrk="1" hangingPunct="1">
              <a:buFont typeface="Arial" pitchFamily="34" charset="0"/>
              <a:buChar char="•"/>
              <a:defRPr/>
            </a:pPr>
            <a:r>
              <a:rPr lang="en-AU" dirty="0">
                <a:latin typeface="Arial" pitchFamily="34" charset="0"/>
                <a:cs typeface="Arial" pitchFamily="34" charset="0"/>
              </a:rPr>
              <a:t>i</a:t>
            </a:r>
            <a:r>
              <a:rPr lang="en-AU" dirty="0" smtClean="0">
                <a:latin typeface="Arial" pitchFamily="34" charset="0"/>
                <a:cs typeface="Arial" pitchFamily="34" charset="0"/>
              </a:rPr>
              <a:t>t </a:t>
            </a:r>
            <a:r>
              <a:rPr lang="en-AU" dirty="0">
                <a:latin typeface="Arial" pitchFamily="34" charset="0"/>
                <a:cs typeface="Arial" pitchFamily="34" charset="0"/>
              </a:rPr>
              <a:t>can contribute </a:t>
            </a:r>
            <a:r>
              <a:rPr lang="en-AU" dirty="0" smtClean="0">
                <a:latin typeface="Arial" pitchFamily="34" charset="0"/>
                <a:cs typeface="Arial" pitchFamily="34" charset="0"/>
              </a:rPr>
              <a:t>to successfully reaching </a:t>
            </a:r>
            <a:r>
              <a:rPr lang="en-AU" dirty="0">
                <a:latin typeface="Arial" pitchFamily="34" charset="0"/>
                <a:cs typeface="Arial" pitchFamily="34" charset="0"/>
              </a:rPr>
              <a:t>their </a:t>
            </a:r>
            <a:r>
              <a:rPr lang="en-AU" dirty="0" smtClean="0">
                <a:latin typeface="Arial" pitchFamily="34" charset="0"/>
                <a:cs typeface="Arial" pitchFamily="34" charset="0"/>
              </a:rPr>
              <a:t>goals</a:t>
            </a:r>
          </a:p>
          <a:p>
            <a:pPr marL="492125" lvl="1" indent="-171450" eaLnBrk="1" hangingPunct="1">
              <a:buFont typeface="Arial" pitchFamily="34" charset="0"/>
              <a:buChar char="•"/>
              <a:defRPr/>
            </a:pPr>
            <a:endParaRPr lang="en-AU" dirty="0" smtClean="0">
              <a:latin typeface="Arial" pitchFamily="34" charset="0"/>
              <a:cs typeface="Arial" pitchFamily="34" charset="0"/>
            </a:endParaRPr>
          </a:p>
          <a:p>
            <a:pPr eaLnBrk="1" hangingPunct="1">
              <a:defRPr/>
            </a:pPr>
            <a:r>
              <a:rPr lang="en-AU" dirty="0" smtClean="0">
                <a:latin typeface="Arial" pitchFamily="34" charset="0"/>
                <a:cs typeface="Arial" pitchFamily="34" charset="0"/>
              </a:rPr>
              <a:t>However plans need to flexible enough to include the many twists and turns, barriers and opportunities that arise. </a:t>
            </a:r>
            <a:r>
              <a:rPr lang="en-AU" b="1" dirty="0" smtClean="0">
                <a:latin typeface="Arial" pitchFamily="34" charset="0"/>
                <a:cs typeface="Arial" pitchFamily="34" charset="0"/>
              </a:rPr>
              <a:t>Refer Challenges Going from Vision to Action, pages 283-294, Hope-Filled Engagement</a:t>
            </a:r>
          </a:p>
          <a:p>
            <a:pPr eaLnBrk="1" hangingPunct="1">
              <a:defRPr/>
            </a:pPr>
            <a:r>
              <a:rPr lang="en-AU" dirty="0" smtClean="0">
                <a:latin typeface="Arial" pitchFamily="34" charset="0"/>
                <a:cs typeface="Arial" pitchFamily="34" charset="0"/>
              </a:rPr>
              <a:t>Remember it is okay to change direction.</a:t>
            </a:r>
            <a:endParaRPr lang="en-AU" dirty="0">
              <a:latin typeface="Arial" pitchFamily="34" charset="0"/>
              <a:cs typeface="Arial" pitchFamily="34" charset="0"/>
            </a:endParaRPr>
          </a:p>
          <a:p>
            <a:pPr marL="171450" indent="-171450" eaLnBrk="1" hangingPunct="1">
              <a:buFont typeface="Arial" pitchFamily="34" charset="0"/>
              <a:buChar char="•"/>
              <a:defRPr/>
            </a:pPr>
            <a:r>
              <a:rPr lang="en-AU" dirty="0" smtClean="0">
                <a:latin typeface="Arial" pitchFamily="34" charset="0"/>
                <a:ea typeface="ＭＳ Ｐゴシック" pitchFamily="34" charset="-128"/>
                <a:cs typeface="Arial" pitchFamily="34" charset="0"/>
              </a:rPr>
              <a:t>All young people in Victorian Government schools aged 15 years and over in special schools and language settings, and in Years 10 to 12 in mainstream schools, are required to have a Career Action Plan. </a:t>
            </a:r>
            <a:endParaRPr lang="en-AU" dirty="0">
              <a:latin typeface="Arial" pitchFamily="34" charset="0"/>
              <a:ea typeface="ＭＳ Ｐゴシック" pitchFamily="34" charset="-128"/>
              <a:cs typeface="Arial" pitchFamily="34" charset="0"/>
            </a:endParaRPr>
          </a:p>
          <a:p>
            <a:pPr marL="171450" indent="-171450" eaLnBrk="1" hangingPunct="1">
              <a:buFont typeface="Arial" pitchFamily="34" charset="0"/>
              <a:buChar char="•"/>
              <a:defRPr/>
            </a:pPr>
            <a:r>
              <a:rPr lang="en-AU" dirty="0" smtClean="0">
                <a:latin typeface="Arial" pitchFamily="34" charset="0"/>
                <a:ea typeface="ＭＳ Ｐゴシック" pitchFamily="34" charset="-128"/>
                <a:cs typeface="Arial" pitchFamily="34" charset="0"/>
              </a:rPr>
              <a:t>[</a:t>
            </a:r>
            <a:r>
              <a:rPr lang="en-AU" i="1" dirty="0" smtClean="0">
                <a:latin typeface="Arial" pitchFamily="34" charset="0"/>
                <a:ea typeface="ＭＳ Ｐゴシック" pitchFamily="34" charset="-128"/>
                <a:cs typeface="Arial" pitchFamily="34" charset="0"/>
              </a:rPr>
              <a:t>See Activity Instructions below</a:t>
            </a:r>
            <a:r>
              <a:rPr lang="en-AU" dirty="0" smtClean="0">
                <a:latin typeface="Arial" pitchFamily="34" charset="0"/>
                <a:ea typeface="ＭＳ Ｐゴシック" pitchFamily="34" charset="-128"/>
                <a:cs typeface="Arial" pitchFamily="34" charset="0"/>
              </a:rPr>
              <a:t>].</a:t>
            </a:r>
            <a:endParaRPr lang="en-US" dirty="0" smtClean="0">
              <a:latin typeface="Arial" pitchFamily="34" charset="0"/>
              <a:ea typeface="ＭＳ Ｐゴシック" pitchFamily="34" charset="-128"/>
              <a:cs typeface="Arial" pitchFamily="34" charset="0"/>
            </a:endParaRPr>
          </a:p>
          <a:p>
            <a:pPr eaLnBrk="1" hangingPunct="1">
              <a:defRPr/>
            </a:pPr>
            <a:r>
              <a:rPr lang="en-US" b="1" dirty="0" smtClean="0">
                <a:latin typeface="Arial" pitchFamily="34" charset="0"/>
                <a:ea typeface="ＭＳ Ｐゴシック" pitchFamily="34" charset="-128"/>
                <a:cs typeface="Arial" pitchFamily="34" charset="0"/>
              </a:rPr>
              <a:t>Activity Instructions (2 mins)</a:t>
            </a:r>
          </a:p>
          <a:p>
            <a:pPr marL="171450" indent="-171450" eaLnBrk="1" hangingPunct="1">
              <a:buFont typeface="Arial" pitchFamily="34" charset="0"/>
              <a:buChar char="•"/>
              <a:defRPr/>
            </a:pPr>
            <a:r>
              <a:rPr lang="en-US" dirty="0" smtClean="0">
                <a:latin typeface="Arial" pitchFamily="34" charset="0"/>
                <a:ea typeface="ＭＳ Ｐゴシック" pitchFamily="34" charset="-128"/>
                <a:cs typeface="Arial" pitchFamily="34" charset="0"/>
              </a:rPr>
              <a:t>Do a short demonstration of where the Career Action Plan templates can be found on the Victorian Careers Curriculum Framework.</a:t>
            </a:r>
          </a:p>
          <a:p>
            <a:pPr eaLnBrk="1" hangingPunct="1">
              <a:defRPr/>
            </a:pPr>
            <a:r>
              <a:rPr lang="en-US" b="1" dirty="0" smtClean="0">
                <a:latin typeface="Arial" pitchFamily="34" charset="0"/>
                <a:ea typeface="ＭＳ Ｐゴシック" pitchFamily="34" charset="-128"/>
                <a:cs typeface="Arial" pitchFamily="34" charset="0"/>
              </a:rPr>
              <a:t>Additional Information</a:t>
            </a:r>
          </a:p>
          <a:p>
            <a:pPr marL="171450" indent="-171450" eaLnBrk="1" hangingPunct="1">
              <a:buFont typeface="Arial" pitchFamily="34" charset="0"/>
              <a:buChar char="•"/>
              <a:defRPr/>
            </a:pPr>
            <a:r>
              <a:rPr lang="en-US" dirty="0" smtClean="0">
                <a:latin typeface="Arial" pitchFamily="34" charset="0"/>
                <a:ea typeface="ＭＳ Ｐゴシック" pitchFamily="34" charset="-128"/>
                <a:cs typeface="Arial" pitchFamily="34" charset="0"/>
              </a:rPr>
              <a:t>Provide examples of how parents can encourage schools to engage them in their teenagers’ career development, such as through parent-teacher interviews.</a:t>
            </a:r>
          </a:p>
          <a:p>
            <a:pPr marL="171450" indent="-171450" eaLnBrk="1" hangingPunct="1">
              <a:buFont typeface="Arial" pitchFamily="34" charset="0"/>
              <a:buChar char="•"/>
              <a:defRPr/>
            </a:pPr>
            <a:r>
              <a:rPr lang="en-AU" sz="800" b="0" kern="1200" dirty="0" smtClean="0">
                <a:solidFill>
                  <a:schemeClr val="tx1"/>
                </a:solidFill>
                <a:effectLst/>
                <a:latin typeface="Arial" charset="0"/>
                <a:ea typeface="ＭＳ Ｐゴシック" pitchFamily="-80" charset="-128"/>
                <a:cs typeface="+mn-cs"/>
              </a:rPr>
              <a:t>“Visions, decisions and actions must be evaluated and potentially revised, often while life is still in motion.” Quote from Hope filled Engagement. </a:t>
            </a:r>
          </a:p>
          <a:p>
            <a:pPr marL="171450" indent="-171450" eaLnBrk="1" hangingPunct="1">
              <a:buFont typeface="Arial" pitchFamily="34" charset="0"/>
              <a:buChar char="•"/>
              <a:defRPr/>
            </a:pPr>
            <a:r>
              <a:rPr lang="en-AU" sz="800" b="0" kern="1200" dirty="0" smtClean="0">
                <a:solidFill>
                  <a:schemeClr val="tx1"/>
                </a:solidFill>
                <a:effectLst/>
                <a:latin typeface="Arial" charset="0"/>
                <a:ea typeface="ＭＳ Ｐゴシック" pitchFamily="-80" charset="-128"/>
                <a:cs typeface="+mn-cs"/>
              </a:rPr>
              <a:t>“Effective vision/decision/action planning must, therefore be flexible and dynamic in setting goals.”</a:t>
            </a:r>
            <a:endParaRPr lang="en-US" b="0" dirty="0" smtClean="0">
              <a:latin typeface="Arial" pitchFamily="34" charset="0"/>
              <a:ea typeface="ＭＳ Ｐゴシック" pitchFamily="34" charset="-128"/>
              <a:cs typeface="Arial" pitchFamily="34" charset="0"/>
            </a:endParaRPr>
          </a:p>
          <a:p>
            <a:pPr marL="171450" indent="-171450" eaLnBrk="1" hangingPunct="1">
              <a:buFont typeface="Arial" pitchFamily="34" charset="0"/>
              <a:buChar char="•"/>
              <a:defRPr/>
            </a:pPr>
            <a:r>
              <a:rPr lang="en-US" u="sng" dirty="0" smtClean="0">
                <a:latin typeface="Arial" pitchFamily="34" charset="0"/>
                <a:ea typeface="ＭＳ Ｐゴシック" pitchFamily="34" charset="-128"/>
                <a:cs typeface="Arial" pitchFamily="34" charset="0"/>
              </a:rPr>
              <a:t>Source</a:t>
            </a:r>
            <a:r>
              <a:rPr lang="en-US" dirty="0" smtClean="0">
                <a:latin typeface="Arial" pitchFamily="34" charset="0"/>
                <a:ea typeface="ＭＳ Ｐゴシック" pitchFamily="34" charset="-128"/>
                <a:cs typeface="Arial" pitchFamily="34" charset="0"/>
              </a:rPr>
              <a:t>: 	</a:t>
            </a:r>
            <a:r>
              <a:rPr lang="en-US" dirty="0" smtClean="0">
                <a:latin typeface="Arial" pitchFamily="34" charset="0"/>
                <a:ea typeface="ＭＳ Ｐゴシック" pitchFamily="34" charset="-128"/>
                <a:cs typeface="Arial" pitchFamily="34" charset="0"/>
                <a:hlinkClick r:id="rId3"/>
              </a:rPr>
              <a:t>www.education.vic.gov.au/careersframework</a:t>
            </a:r>
            <a:r>
              <a:rPr lang="en-US" dirty="0" smtClean="0">
                <a:latin typeface="Arial" pitchFamily="34" charset="0"/>
                <a:ea typeface="ＭＳ Ｐゴシック" pitchFamily="34" charset="-128"/>
                <a:cs typeface="Arial" pitchFamily="34" charset="0"/>
              </a:rPr>
              <a:t> </a:t>
            </a:r>
          </a:p>
          <a:p>
            <a:r>
              <a:rPr lang="en-US" sz="900" dirty="0" smtClean="0">
                <a:solidFill>
                  <a:srgbClr val="4B4B4B"/>
                </a:solidFill>
              </a:rPr>
              <a:t>	Hope-Filled Engagement </a:t>
            </a:r>
            <a:r>
              <a:rPr lang="en-US" sz="800" dirty="0" smtClean="0">
                <a:solidFill>
                  <a:srgbClr val="4B4B4B"/>
                </a:solidFill>
              </a:rPr>
              <a:t>Gray Poehnell &amp; Norman E. </a:t>
            </a:r>
            <a:r>
              <a:rPr lang="en-US" sz="800" dirty="0" err="1" smtClean="0">
                <a:solidFill>
                  <a:srgbClr val="4B4B4B"/>
                </a:solidFill>
              </a:rPr>
              <a:t>Edmundson</a:t>
            </a:r>
            <a:r>
              <a:rPr lang="en-US" sz="800" dirty="0" smtClean="0">
                <a:solidFill>
                  <a:srgbClr val="4B4B4B"/>
                </a:solidFill>
              </a:rPr>
              <a:t> </a:t>
            </a:r>
          </a:p>
          <a:p>
            <a:r>
              <a:rPr lang="en-AU" sz="800" u="none" kern="1200" baseline="0" dirty="0" smtClean="0">
                <a:solidFill>
                  <a:schemeClr val="tx1"/>
                </a:solidFill>
                <a:effectLst/>
                <a:latin typeface="Arial" charset="0"/>
                <a:ea typeface="ＭＳ Ｐゴシック" pitchFamily="-80" charset="-128"/>
                <a:cs typeface="+mn-cs"/>
              </a:rPr>
              <a:t> 	</a:t>
            </a:r>
            <a:r>
              <a:rPr lang="en-AU" sz="800" u="sng" kern="1200" dirty="0" smtClean="0">
                <a:solidFill>
                  <a:schemeClr val="tx1"/>
                </a:solidFill>
                <a:effectLst/>
                <a:latin typeface="Arial" charset="0"/>
                <a:ea typeface="ＭＳ Ｐゴシック" pitchFamily="-80" charset="-128"/>
                <a:cs typeface="+mn-cs"/>
              </a:rPr>
              <a:t>http://www.ergoncommunications.com/books/</a:t>
            </a:r>
            <a:r>
              <a:rPr lang="en-AU" sz="800" u="sng" kern="1200" baseline="0" dirty="0" smtClean="0">
                <a:solidFill>
                  <a:schemeClr val="tx1"/>
                </a:solidFill>
                <a:effectLst/>
                <a:latin typeface="Arial" charset="0"/>
                <a:ea typeface="ＭＳ Ｐゴシック" pitchFamily="-80" charset="-128"/>
                <a:cs typeface="+mn-cs"/>
              </a:rPr>
              <a:t> </a:t>
            </a:r>
            <a:endParaRPr lang="en-AU" sz="800" kern="1200" dirty="0" smtClean="0">
              <a:solidFill>
                <a:schemeClr val="tx1"/>
              </a:solidFill>
              <a:effectLst/>
              <a:latin typeface="Arial" charset="0"/>
              <a:ea typeface="ＭＳ Ｐゴシック" pitchFamily="-80" charset="-128"/>
              <a:cs typeface="+mn-cs"/>
            </a:endParaRPr>
          </a:p>
          <a:p>
            <a:r>
              <a:rPr lang="en-AU" sz="800" kern="1200" baseline="0" dirty="0" smtClean="0">
                <a:solidFill>
                  <a:schemeClr val="tx1"/>
                </a:solidFill>
                <a:effectLst/>
                <a:latin typeface="Arial" charset="0"/>
                <a:ea typeface="ＭＳ Ｐゴシック" pitchFamily="-80" charset="-128"/>
                <a:cs typeface="+mn-cs"/>
              </a:rPr>
              <a:t>	</a:t>
            </a:r>
            <a:r>
              <a:rPr lang="en-AU" sz="800" u="sng" kern="1200" dirty="0" smtClean="0">
                <a:solidFill>
                  <a:schemeClr val="tx1"/>
                </a:solidFill>
                <a:effectLst/>
                <a:latin typeface="Arial" charset="0"/>
                <a:ea typeface="ＭＳ Ｐゴシック" pitchFamily="-80" charset="-128"/>
                <a:cs typeface="+mn-cs"/>
                <a:hlinkClick r:id="rId4"/>
              </a:rPr>
              <a:t>http://www.brightandassociates.com.au/cgi-bin/oscommerce/product_info.php?products_id=58</a:t>
            </a:r>
            <a:endParaRPr lang="en-AU" sz="800" kern="1200" dirty="0" smtClean="0">
              <a:solidFill>
                <a:schemeClr val="tx1"/>
              </a:solidFill>
              <a:effectLst/>
              <a:latin typeface="Arial" charset="0"/>
              <a:ea typeface="ＭＳ Ｐゴシック" pitchFamily="-80" charset="-128"/>
              <a:cs typeface="+mn-cs"/>
            </a:endParaRPr>
          </a:p>
          <a:p>
            <a:pPr marL="0" indent="0" eaLnBrk="1" hangingPunct="1">
              <a:buFont typeface="Arial" pitchFamily="34" charset="0"/>
              <a:buNone/>
              <a:defRPr/>
            </a:pPr>
            <a:endParaRPr lang="en-US" sz="800" dirty="0" smtClean="0">
              <a:solidFill>
                <a:srgbClr val="4B4B4B"/>
              </a:solidFill>
            </a:endParaRPr>
          </a:p>
          <a:p>
            <a:pPr eaLnBrk="1" hangingPunct="1">
              <a:defRPr/>
            </a:pPr>
            <a:endParaRPr lang="en-US" dirty="0" smtClean="0">
              <a:latin typeface="Arial" pitchFamily="34" charset="0"/>
              <a:ea typeface="ＭＳ Ｐゴシック" pitchFamily="34" charset="-128"/>
              <a:cs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p:txBody>
          <a:bodyPr wrap="square" numCol="1" anchor="t" anchorCtr="0" compatLnSpc="1">
            <a:prstTxWarp prst="textNoShape">
              <a:avLst/>
            </a:prstTxWarp>
            <a:normAutofit/>
          </a:bodyPr>
          <a:lstStyle/>
          <a:p>
            <a:pPr eaLnBrk="1" fontAlgn="auto" hangingPunct="1">
              <a:spcBef>
                <a:spcPct val="0"/>
              </a:spcBef>
              <a:spcAft>
                <a:spcPts val="0"/>
              </a:spcAft>
              <a:defRPr/>
            </a:pPr>
            <a:r>
              <a:rPr lang="en-AU" dirty="0" smtClean="0"/>
              <a:t>It’s really important that the young person has support and guidance through this process.  That’s why </a:t>
            </a:r>
            <a:r>
              <a:rPr lang="en-AU" dirty="0" smtClean="0">
                <a:latin typeface="Arial" pitchFamily="34" charset="0"/>
                <a:ea typeface="ＭＳ Ｐゴシック" pitchFamily="34" charset="-128"/>
                <a:cs typeface="Arial" pitchFamily="34" charset="0"/>
              </a:rPr>
              <a:t>all young people in Victorian Government schools aged 15 years and over in special schools and language settings, and in Years 10 to 12 in mainstream schools, are required to have a Career Action Plan.</a:t>
            </a:r>
          </a:p>
          <a:p>
            <a:pPr eaLnBrk="1" hangingPunct="1">
              <a:spcBef>
                <a:spcPct val="0"/>
              </a:spcBef>
              <a:defRPr/>
            </a:pPr>
            <a:endParaRPr lang="en-AU" sz="700" dirty="0" smtClean="0"/>
          </a:p>
          <a:p>
            <a:pPr eaLnBrk="1" fontAlgn="auto" hangingPunct="1">
              <a:spcBef>
                <a:spcPct val="0"/>
              </a:spcBef>
              <a:spcAft>
                <a:spcPts val="0"/>
              </a:spcAft>
              <a:defRPr/>
            </a:pPr>
            <a:r>
              <a:rPr lang="en-AU" dirty="0" smtClean="0">
                <a:latin typeface="Arial" pitchFamily="34" charset="0"/>
                <a:cs typeface="Arial" pitchFamily="34" charset="0"/>
              </a:rPr>
              <a:t>The Career Action Plan is a dynamic planning document owned and managed by young people intended to reflect their increased career development learning. The Career Action Plan helps young people to develop their awareness and understanding of education, training and employment options, and to develop the skills, knowledge and capabilities to effectively manage their careers and transitions throughout their lives.</a:t>
            </a:r>
          </a:p>
          <a:p>
            <a:pPr eaLnBrk="1" hangingPunct="1">
              <a:spcBef>
                <a:spcPct val="0"/>
              </a:spcBef>
              <a:defRPr/>
            </a:pPr>
            <a:endParaRPr lang="en-AU" sz="700" dirty="0" smtClean="0"/>
          </a:p>
          <a:p>
            <a:pPr eaLnBrk="1" hangingPunct="1">
              <a:spcBef>
                <a:spcPct val="0"/>
              </a:spcBef>
              <a:defRPr/>
            </a:pPr>
            <a:r>
              <a:rPr lang="en-AU" dirty="0" smtClean="0"/>
              <a:t>The Career Action Planning process brings the young person together with their parent and school staff as a team to:</a:t>
            </a:r>
          </a:p>
          <a:p>
            <a:pPr eaLnBrk="1" hangingPunct="1">
              <a:spcBef>
                <a:spcPct val="0"/>
              </a:spcBef>
              <a:defRPr/>
            </a:pPr>
            <a:endParaRPr lang="en-US" dirty="0" smtClean="0"/>
          </a:p>
          <a:p>
            <a:pPr eaLnBrk="1" hangingPunct="1">
              <a:spcBef>
                <a:spcPct val="0"/>
              </a:spcBef>
              <a:buFontTx/>
              <a:buChar char="•"/>
              <a:defRPr/>
            </a:pPr>
            <a:r>
              <a:rPr lang="en-AU" dirty="0" smtClean="0"/>
              <a:t>help you and your young person think about life after school and develop goals to achieve their aspirations </a:t>
            </a:r>
          </a:p>
          <a:p>
            <a:pPr eaLnBrk="1" hangingPunct="1">
              <a:spcBef>
                <a:spcPct val="0"/>
              </a:spcBef>
              <a:buFontTx/>
              <a:buChar char="•"/>
              <a:defRPr/>
            </a:pPr>
            <a:r>
              <a:rPr lang="en-US" dirty="0" smtClean="0"/>
              <a:t>highlight skills which need to be developed in order to reach the goal and these skills could well be those being developed outside of the classroom</a:t>
            </a:r>
          </a:p>
          <a:p>
            <a:pPr eaLnBrk="1" hangingPunct="1">
              <a:spcBef>
                <a:spcPct val="0"/>
              </a:spcBef>
              <a:buFontTx/>
              <a:buChar char="•"/>
              <a:defRPr/>
            </a:pPr>
            <a:r>
              <a:rPr lang="en-AU" dirty="0" smtClean="0"/>
              <a:t>plan experiences at school, at home and in the community that will help your young person to develop the skills and understandings they need to achieve their future goals </a:t>
            </a:r>
          </a:p>
          <a:p>
            <a:pPr eaLnBrk="1" fontAlgn="auto" hangingPunct="1">
              <a:spcBef>
                <a:spcPct val="0"/>
              </a:spcBef>
              <a:spcAft>
                <a:spcPts val="0"/>
              </a:spcAft>
              <a:defRPr/>
            </a:pPr>
            <a:r>
              <a:rPr lang="en-AU" dirty="0" smtClean="0"/>
              <a:t>For example:</a:t>
            </a:r>
          </a:p>
          <a:p>
            <a:pPr eaLnBrk="1" hangingPunct="1">
              <a:spcBef>
                <a:spcPct val="0"/>
              </a:spcBef>
              <a:defRPr/>
            </a:pPr>
            <a:r>
              <a:rPr lang="en-AU" dirty="0" smtClean="0"/>
              <a:t>   - planning opportunities for work experience and trying community activities</a:t>
            </a:r>
          </a:p>
          <a:p>
            <a:pPr eaLnBrk="1" hangingPunct="1">
              <a:spcBef>
                <a:spcPct val="0"/>
              </a:spcBef>
              <a:defRPr/>
            </a:pPr>
            <a:r>
              <a:rPr lang="en-AU" dirty="0" smtClean="0"/>
              <a:t>   - making connections with </a:t>
            </a:r>
            <a:r>
              <a:rPr lang="en-US" dirty="0" smtClean="0"/>
              <a:t>the key players in the next step</a:t>
            </a:r>
            <a:r>
              <a:rPr lang="en-AU" dirty="0" smtClean="0"/>
              <a:t> such as a Disability Liaison Officer from University or TAFE, or staff from a Disability Employment Services etc. </a:t>
            </a:r>
          </a:p>
          <a:p>
            <a:pPr eaLnBrk="1" hangingPunct="1">
              <a:spcBef>
                <a:spcPct val="0"/>
              </a:spcBef>
              <a:defRPr/>
            </a:pPr>
            <a:r>
              <a:rPr lang="en-AU" dirty="0" smtClean="0"/>
              <a:t>   - assisting with applications that may be required for post-school support services or funding  </a:t>
            </a:r>
          </a:p>
          <a:p>
            <a:pPr eaLnBrk="1" hangingPunct="1">
              <a:spcBef>
                <a:spcPct val="0"/>
              </a:spcBef>
              <a:defRPr/>
            </a:pPr>
            <a:endParaRPr lang="en-US" dirty="0" smtClean="0"/>
          </a:p>
          <a:p>
            <a:pPr eaLnBrk="1" hangingPunct="1">
              <a:spcBef>
                <a:spcPct val="0"/>
              </a:spcBef>
              <a:defRPr/>
            </a:pPr>
            <a:r>
              <a:rPr lang="en-AU" b="1" dirty="0" smtClean="0"/>
              <a:t>When are the transition meetings?</a:t>
            </a:r>
            <a:r>
              <a:rPr lang="en-AU" dirty="0" smtClean="0"/>
              <a:t> </a:t>
            </a:r>
            <a:endParaRPr lang="en-US" dirty="0" smtClean="0"/>
          </a:p>
          <a:p>
            <a:pPr eaLnBrk="1" hangingPunct="1">
              <a:spcBef>
                <a:spcPct val="0"/>
              </a:spcBef>
              <a:defRPr/>
            </a:pPr>
            <a:r>
              <a:rPr lang="en-US" dirty="0" smtClean="0"/>
              <a:t>This will depend on each school.  Transition Meetings are held at least on an annual basis and good practice would say they start several years before a student is planning to leave school.  If a student decides to leave school prior to 17 years of age it is very important to hold a transition meeting to plan for an ongoing connection with education and training  </a:t>
            </a:r>
          </a:p>
        </p:txBody>
      </p:sp>
      <p:sp>
        <p:nvSpPr>
          <p:cNvPr id="81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E4035ED-EFD6-431E-956D-A193CB74EB8C}" type="slidenum">
              <a:rPr lang="en-US" smtClean="0"/>
              <a:pPr fontAlgn="base">
                <a:spcBef>
                  <a:spcPct val="0"/>
                </a:spcBef>
                <a:spcAft>
                  <a:spcPct val="0"/>
                </a:spcAft>
                <a:defRPr/>
              </a:pPr>
              <a:t>16</a:t>
            </a:fld>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b="1" smtClean="0"/>
              <a:t>What is my role as a parent?</a:t>
            </a:r>
            <a:endParaRPr lang="en-US" b="1" smtClean="0"/>
          </a:p>
          <a:p>
            <a:pPr eaLnBrk="1" hangingPunct="1">
              <a:spcBef>
                <a:spcPct val="0"/>
              </a:spcBef>
            </a:pPr>
            <a:r>
              <a:rPr lang="en-AU" smtClean="0"/>
              <a:t> </a:t>
            </a:r>
            <a:endParaRPr lang="en-US" smtClean="0"/>
          </a:p>
          <a:p>
            <a:pPr eaLnBrk="1" hangingPunct="1">
              <a:spcBef>
                <a:spcPct val="0"/>
              </a:spcBef>
            </a:pPr>
            <a:r>
              <a:rPr lang="en-AU" sz="1400" smtClean="0"/>
              <a:t>Ca</a:t>
            </a:r>
            <a:r>
              <a:rPr lang="en-AU" smtClean="0"/>
              <a:t>reer planning should be supported by partnerships between parents, the community, appropriate external agencies and the school.</a:t>
            </a:r>
          </a:p>
          <a:p>
            <a:pPr eaLnBrk="1" hangingPunct="1">
              <a:spcBef>
                <a:spcPct val="0"/>
              </a:spcBef>
            </a:pPr>
            <a:r>
              <a:rPr lang="en-AU" smtClean="0"/>
              <a:t>Parents can participate in the planning process by discussing the student’s goals and aspirations with school staff and by helping with information to update plans</a:t>
            </a:r>
            <a:endParaRPr lang="en-US" smtClean="0"/>
          </a:p>
          <a:p>
            <a:pPr eaLnBrk="1" hangingPunct="1">
              <a:spcBef>
                <a:spcPct val="0"/>
              </a:spcBef>
            </a:pPr>
            <a:r>
              <a:rPr lang="en-AU" smtClean="0"/>
              <a:t>Parents need to be aware of the skill development which may be identified which is not based in the class room e.g. transport skills.</a:t>
            </a:r>
          </a:p>
          <a:p>
            <a:r>
              <a:rPr lang="en-US" smtClean="0"/>
              <a:t>We are all surrounded by people that can assist us in making career decisions and travelling the road of life. Family, friends, neighbours, coworkers and teachers are all potential allies and mentors able to help. Build networks of allies who can provide opportunities to hear about and experience different things and careers.</a:t>
            </a:r>
            <a:r>
              <a:rPr lang="en-AU" smtClean="0"/>
              <a:t> </a:t>
            </a:r>
          </a:p>
          <a:p>
            <a:r>
              <a:rPr lang="en-US" smtClean="0"/>
              <a:t>Having something for a point of discussion can be helpful- Resources- myfuture website and the job guide, bullseye posters</a:t>
            </a:r>
            <a:endParaRPr lang="en-AU" smtClean="0"/>
          </a:p>
          <a:p>
            <a:r>
              <a:rPr lang="en-US" smtClean="0"/>
              <a:t>Perhaps most importantly share your career story and listen to and support them.-</a:t>
            </a:r>
            <a:r>
              <a:rPr lang="en-AU" smtClean="0"/>
              <a:t>Remind them it’s okay to be uncertain!</a:t>
            </a:r>
            <a:endParaRPr lang="en-US" smtClean="0"/>
          </a:p>
        </p:txBody>
      </p:sp>
      <p:sp>
        <p:nvSpPr>
          <p:cNvPr id="92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57A6125-0ECA-43D5-9E7C-B016999250A9}" type="slidenum">
              <a:rPr lang="en-US" smtClean="0"/>
              <a:pPr fontAlgn="base">
                <a:spcBef>
                  <a:spcPct val="0"/>
                </a:spcBef>
                <a:spcAft>
                  <a:spcPct val="0"/>
                </a:spcAft>
                <a:defRPr/>
              </a:pPr>
              <a:t>17</a:t>
            </a:fld>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b="1" smtClean="0"/>
              <a:t>What is my role as a parent?</a:t>
            </a:r>
            <a:endParaRPr lang="en-US" b="1" smtClean="0"/>
          </a:p>
          <a:p>
            <a:pPr eaLnBrk="1" hangingPunct="1">
              <a:spcBef>
                <a:spcPct val="0"/>
              </a:spcBef>
            </a:pPr>
            <a:r>
              <a:rPr lang="en-AU" smtClean="0"/>
              <a:t> </a:t>
            </a:r>
            <a:endParaRPr lang="en-US" smtClean="0"/>
          </a:p>
          <a:p>
            <a:pPr eaLnBrk="1" hangingPunct="1">
              <a:spcBef>
                <a:spcPct val="0"/>
              </a:spcBef>
            </a:pPr>
            <a:r>
              <a:rPr lang="en-AU" sz="1400" smtClean="0"/>
              <a:t>Ca</a:t>
            </a:r>
            <a:r>
              <a:rPr lang="en-AU" smtClean="0"/>
              <a:t>reer planning should be supported by partnerships between parents, the community, appropriate external agencies and the school.</a:t>
            </a:r>
          </a:p>
          <a:p>
            <a:pPr eaLnBrk="1" hangingPunct="1">
              <a:spcBef>
                <a:spcPct val="0"/>
              </a:spcBef>
            </a:pPr>
            <a:r>
              <a:rPr lang="en-AU" smtClean="0"/>
              <a:t>Parents can participate in the planning process by discussing the student’s goals and aspirations with school staff and by helping with information to update plans</a:t>
            </a:r>
            <a:endParaRPr lang="en-US" smtClean="0"/>
          </a:p>
          <a:p>
            <a:pPr eaLnBrk="1" hangingPunct="1">
              <a:spcBef>
                <a:spcPct val="0"/>
              </a:spcBef>
            </a:pPr>
            <a:r>
              <a:rPr lang="en-AU" smtClean="0"/>
              <a:t>Parents need to be aware of the skill development which may be identified which is not based in the class room e.g. transport skills.</a:t>
            </a:r>
          </a:p>
          <a:p>
            <a:r>
              <a:rPr lang="en-US" smtClean="0"/>
              <a:t>We are all surrounded by people that can assist us in making career decisions and travelling the road of life. Family, friends, neighbours, coworkers and teachers are all potential allies and mentors able to help. Build networks of allies who can provide opportunities to hear about and experience different things and careers.</a:t>
            </a:r>
            <a:r>
              <a:rPr lang="en-AU" smtClean="0"/>
              <a:t> </a:t>
            </a:r>
          </a:p>
          <a:p>
            <a:r>
              <a:rPr lang="en-US" smtClean="0"/>
              <a:t>Having something for a point of discussion can be helpful- Resources- myfuture website and the job guide, bullseye posters</a:t>
            </a:r>
            <a:endParaRPr lang="en-AU" smtClean="0"/>
          </a:p>
          <a:p>
            <a:r>
              <a:rPr lang="en-US" smtClean="0"/>
              <a:t>Perhaps most importantly share your career story and listen to and support them.-</a:t>
            </a:r>
            <a:r>
              <a:rPr lang="en-AU" smtClean="0"/>
              <a:t>Remind them it’s okay to be uncertain!</a:t>
            </a:r>
            <a:endParaRPr lang="en-US" smtClean="0"/>
          </a:p>
        </p:txBody>
      </p:sp>
      <p:sp>
        <p:nvSpPr>
          <p:cNvPr id="92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57A6125-0ECA-43D5-9E7C-B016999250A9}" type="slidenum">
              <a:rPr lang="en-US" smtClean="0"/>
              <a:pPr fontAlgn="base">
                <a:spcBef>
                  <a:spcPct val="0"/>
                </a:spcBef>
                <a:spcAft>
                  <a:spcPct val="0"/>
                </a:spcAft>
                <a:defRPr/>
              </a:pPr>
              <a:t>18</a:t>
            </a:fld>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b="1" smtClean="0"/>
              <a:t>Why do we need to connect before they leave school?</a:t>
            </a:r>
            <a:endParaRPr lang="en-US" b="1" smtClean="0"/>
          </a:p>
          <a:p>
            <a:pPr eaLnBrk="1" hangingPunct="1">
              <a:spcBef>
                <a:spcPct val="0"/>
              </a:spcBef>
            </a:pPr>
            <a:r>
              <a:rPr lang="en-AU" smtClean="0"/>
              <a:t>It makes sense to make these connections when you have staff in schools to assist and guide you rather than later when you may have to navigate these options independently.  The Career Action Plan process should assist you to work out ways of connecting (like going to Open Days or doing work experience) and who to contact </a:t>
            </a:r>
          </a:p>
          <a:p>
            <a:pPr eaLnBrk="1" hangingPunct="1">
              <a:spcBef>
                <a:spcPct val="0"/>
              </a:spcBef>
            </a:pPr>
            <a:r>
              <a:rPr lang="en-US" smtClean="0"/>
              <a:t> </a:t>
            </a:r>
          </a:p>
          <a:p>
            <a:pPr eaLnBrk="1" hangingPunct="1">
              <a:spcBef>
                <a:spcPct val="0"/>
              </a:spcBef>
            </a:pPr>
            <a:r>
              <a:rPr lang="en-AU" b="1" smtClean="0"/>
              <a:t>What do I do with the CAPs document at the end of the year?</a:t>
            </a:r>
            <a:endParaRPr lang="en-US" b="1" smtClean="0"/>
          </a:p>
          <a:p>
            <a:pPr eaLnBrk="1" hangingPunct="1">
              <a:spcBef>
                <a:spcPct val="0"/>
              </a:spcBef>
            </a:pPr>
            <a:r>
              <a:rPr lang="en-AU" smtClean="0"/>
              <a:t>Career Action Plans  are dynamic documents, they should be updated each year and students be given time to reflect on their achievement of their goals. They contain important information collected over time and reveal the progression and development of each student.  They should be kept from year to year and on completing school used to create a resume’ or a portfolio.</a:t>
            </a:r>
          </a:p>
          <a:p>
            <a:pPr eaLnBrk="1" hangingPunct="1">
              <a:spcBef>
                <a:spcPct val="0"/>
              </a:spcBef>
            </a:pPr>
            <a:endParaRPr lang="en-AU" smtClean="0"/>
          </a:p>
          <a:p>
            <a:pPr eaLnBrk="1" hangingPunct="1">
              <a:spcBef>
                <a:spcPct val="0"/>
              </a:spcBef>
            </a:pPr>
            <a:r>
              <a:rPr lang="en-AU" smtClean="0"/>
              <a:t>Information within these documents may also be helpful in your student’s post-school option so you may wish to pass the document on.  </a:t>
            </a:r>
            <a:endParaRPr lang="en-US" smtClean="0"/>
          </a:p>
          <a:p>
            <a:pPr eaLnBrk="1" hangingPunct="1">
              <a:spcBef>
                <a:spcPct val="0"/>
              </a:spcBef>
            </a:pPr>
            <a:r>
              <a:rPr lang="en-AU" smtClean="0"/>
              <a:t> </a:t>
            </a:r>
            <a:endParaRPr lang="en-US" smtClean="0"/>
          </a:p>
          <a:p>
            <a:pPr eaLnBrk="1" hangingPunct="1">
              <a:spcBef>
                <a:spcPct val="0"/>
              </a:spcBef>
            </a:pPr>
            <a:endParaRPr lang="en-AU" sz="1600" smtClean="0"/>
          </a:p>
          <a:p>
            <a:pPr eaLnBrk="1" hangingPunct="1">
              <a:spcBef>
                <a:spcPct val="0"/>
              </a:spcBef>
            </a:pPr>
            <a:endParaRPr lang="en-US" b="1" smtClean="0"/>
          </a:p>
          <a:p>
            <a:pPr eaLnBrk="1" hangingPunct="1">
              <a:spcBef>
                <a:spcPct val="0"/>
              </a:spcBef>
            </a:pPr>
            <a:endParaRPr lang="en-US" smtClean="0"/>
          </a:p>
          <a:p>
            <a:pPr eaLnBrk="1" hangingPunct="1">
              <a:spcBef>
                <a:spcPct val="0"/>
              </a:spcBef>
            </a:pPr>
            <a:endParaRPr lang="en-US"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1558E90-104D-4C6D-9D30-E2C56B17FAF4}" type="slidenum">
              <a:rPr lang="en-US" smtClean="0"/>
              <a:pPr fontAlgn="base">
                <a:spcBef>
                  <a:spcPct val="0"/>
                </a:spcBef>
                <a:spcAft>
                  <a:spcPct val="0"/>
                </a:spcAft>
                <a:defRPr/>
              </a:pPr>
              <a:t>19</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700">
                <a:solidFill>
                  <a:schemeClr val="tx1"/>
                </a:solidFill>
                <a:latin typeface="Arial" charset="0"/>
                <a:ea typeface="ＭＳ Ｐゴシック" pitchFamily="34" charset="-128"/>
              </a:defRPr>
            </a:lvl1pPr>
            <a:lvl2pPr marL="742950" indent="-285750" eaLnBrk="0" hangingPunct="0">
              <a:defRPr sz="1700">
                <a:solidFill>
                  <a:schemeClr val="tx1"/>
                </a:solidFill>
                <a:latin typeface="Arial" charset="0"/>
                <a:ea typeface="ＭＳ Ｐゴシック" pitchFamily="34" charset="-128"/>
              </a:defRPr>
            </a:lvl2pPr>
            <a:lvl3pPr marL="1143000" indent="-228600" eaLnBrk="0" hangingPunct="0">
              <a:defRPr sz="1700">
                <a:solidFill>
                  <a:schemeClr val="tx1"/>
                </a:solidFill>
                <a:latin typeface="Arial" charset="0"/>
                <a:ea typeface="ＭＳ Ｐゴシック" pitchFamily="34" charset="-128"/>
              </a:defRPr>
            </a:lvl3pPr>
            <a:lvl4pPr marL="1600200" indent="-228600" eaLnBrk="0" hangingPunct="0">
              <a:defRPr sz="1700">
                <a:solidFill>
                  <a:schemeClr val="tx1"/>
                </a:solidFill>
                <a:latin typeface="Arial" charset="0"/>
                <a:ea typeface="ＭＳ Ｐゴシック" pitchFamily="34" charset="-128"/>
              </a:defRPr>
            </a:lvl4pPr>
            <a:lvl5pPr marL="2057400" indent="-228600" eaLnBrk="0" hangingPunct="0">
              <a:defRPr sz="17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7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7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7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700">
                <a:solidFill>
                  <a:schemeClr val="tx1"/>
                </a:solidFill>
                <a:latin typeface="Arial" charset="0"/>
                <a:ea typeface="ＭＳ Ｐゴシック" pitchFamily="34" charset="-128"/>
              </a:defRPr>
            </a:lvl9pPr>
          </a:lstStyle>
          <a:p>
            <a:fld id="{DF21F3CB-1942-4D36-A282-9F0478FFC2D1}" type="slidenum">
              <a:rPr lang="en-AU" sz="1200" smtClean="0"/>
              <a:pPr/>
              <a:t>2</a:t>
            </a:fld>
            <a:endParaRPr lang="en-AU" sz="1200" dirty="0" smtClean="0"/>
          </a:p>
        </p:txBody>
      </p:sp>
      <p:sp>
        <p:nvSpPr>
          <p:cNvPr id="50179"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xfrm>
            <a:off x="897429" y="4556492"/>
            <a:ext cx="4984346" cy="4810757"/>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sz="900" b="1" dirty="0" smtClean="0">
                <a:latin typeface="Arial" pitchFamily="34" charset="0"/>
                <a:ea typeface="ＭＳ Ｐゴシック" pitchFamily="34" charset="-128"/>
                <a:cs typeface="Arial" pitchFamily="34" charset="0"/>
              </a:rPr>
              <a:t>Notes </a:t>
            </a:r>
          </a:p>
          <a:p>
            <a:pPr marL="171450" indent="-171450" eaLnBrk="1" hangingPunct="1">
              <a:buFont typeface="Arial" pitchFamily="34" charset="0"/>
              <a:buChar char="•"/>
              <a:defRPr/>
            </a:pPr>
            <a:r>
              <a:rPr lang="en-US" sz="900" dirty="0" smtClean="0">
                <a:latin typeface="Arial" pitchFamily="34" charset="0"/>
                <a:ea typeface="ＭＳ Ｐゴシック" pitchFamily="34" charset="-128"/>
                <a:cs typeface="Arial" pitchFamily="34" charset="0"/>
              </a:rPr>
              <a:t>We as adults, and more particularly our teenagers, face a rapidly changing world-of-work.</a:t>
            </a:r>
          </a:p>
          <a:p>
            <a:pPr marL="171450" indent="-171450" eaLnBrk="1" hangingPunct="1">
              <a:buFont typeface="Arial" pitchFamily="34" charset="0"/>
              <a:buChar char="•"/>
              <a:defRPr/>
            </a:pPr>
            <a:r>
              <a:rPr lang="en-US" sz="900" dirty="0" smtClean="0">
                <a:latin typeface="Arial" pitchFamily="34" charset="0"/>
                <a:ea typeface="ＭＳ Ｐゴシック" pitchFamily="34" charset="-128"/>
                <a:cs typeface="Arial" pitchFamily="34" charset="0"/>
              </a:rPr>
              <a:t>We no longer have the concept of an </a:t>
            </a:r>
            <a:r>
              <a:rPr lang="en-US" sz="900" u="sng" dirty="0" smtClean="0">
                <a:latin typeface="Arial" pitchFamily="34" charset="0"/>
                <a:ea typeface="ＭＳ Ｐゴシック" pitchFamily="34" charset="-128"/>
                <a:cs typeface="Arial" pitchFamily="34" charset="0"/>
              </a:rPr>
              <a:t>occupation for life</a:t>
            </a:r>
            <a:r>
              <a:rPr lang="en-US" sz="900" dirty="0" smtClean="0">
                <a:latin typeface="Arial" pitchFamily="34" charset="0"/>
                <a:ea typeface="ＭＳ Ｐゴシック" pitchFamily="34" charset="-128"/>
                <a:cs typeface="Arial" pitchFamily="34" charset="0"/>
              </a:rPr>
              <a:t>, as most young people entering the workforce will have a </a:t>
            </a:r>
            <a:r>
              <a:rPr lang="en-US" sz="900" u="sng" dirty="0" smtClean="0">
                <a:latin typeface="Arial" pitchFamily="34" charset="0"/>
                <a:ea typeface="ＭＳ Ｐゴシック" pitchFamily="34" charset="-128"/>
                <a:cs typeface="Arial" pitchFamily="34" charset="0"/>
              </a:rPr>
              <a:t>minimum of 7 careers across their lifetime</a:t>
            </a:r>
            <a:r>
              <a:rPr lang="en-US" sz="900" dirty="0" smtClean="0">
                <a:latin typeface="Arial" pitchFamily="34" charset="0"/>
                <a:ea typeface="ＭＳ Ｐゴシック" pitchFamily="34" charset="-128"/>
                <a:cs typeface="Arial" pitchFamily="34" charset="0"/>
              </a:rPr>
              <a:t>.</a:t>
            </a:r>
          </a:p>
          <a:p>
            <a:pPr marL="171450" indent="-171450" eaLnBrk="1" hangingPunct="1">
              <a:buFont typeface="Arial" pitchFamily="34" charset="0"/>
              <a:buChar char="•"/>
              <a:defRPr/>
            </a:pPr>
            <a:r>
              <a:rPr lang="en-US" sz="900" dirty="0" smtClean="0">
                <a:latin typeface="Arial" pitchFamily="34" charset="0"/>
                <a:ea typeface="ＭＳ Ｐゴシック" pitchFamily="34" charset="-128"/>
                <a:cs typeface="Arial" pitchFamily="34" charset="0"/>
              </a:rPr>
              <a:t>The careers message used to be </a:t>
            </a:r>
            <a:r>
              <a:rPr lang="en-US" sz="900" u="sng" dirty="0" smtClean="0">
                <a:latin typeface="Arial" pitchFamily="34" charset="0"/>
                <a:ea typeface="ＭＳ Ｐゴシック" pitchFamily="34" charset="-128"/>
                <a:cs typeface="Arial" pitchFamily="34" charset="0"/>
              </a:rPr>
              <a:t>find where the growth sectors are and get in</a:t>
            </a:r>
            <a:r>
              <a:rPr lang="en-US" sz="900" dirty="0" smtClean="0">
                <a:latin typeface="Arial" pitchFamily="34" charset="0"/>
                <a:ea typeface="ＭＳ Ｐゴシック" pitchFamily="34" charset="-128"/>
                <a:cs typeface="Arial" pitchFamily="34" charset="0"/>
              </a:rPr>
              <a:t>, but now it is </a:t>
            </a:r>
            <a:r>
              <a:rPr lang="en-US" sz="900" u="sng" dirty="0" smtClean="0">
                <a:latin typeface="Arial" pitchFamily="34" charset="0"/>
                <a:ea typeface="ＭＳ Ｐゴシック" pitchFamily="34" charset="-128"/>
                <a:cs typeface="Arial" pitchFamily="34" charset="0"/>
              </a:rPr>
              <a:t>the job is not hot if the spirit is not</a:t>
            </a:r>
            <a:r>
              <a:rPr lang="en-US" sz="900" dirty="0" smtClean="0">
                <a:latin typeface="Arial" pitchFamily="34" charset="0"/>
                <a:ea typeface="ＭＳ Ｐゴシック" pitchFamily="34" charset="-128"/>
                <a:cs typeface="Arial" pitchFamily="34" charset="0"/>
              </a:rPr>
              <a:t>. In other words, follow your heart or follow your passion. </a:t>
            </a:r>
          </a:p>
          <a:p>
            <a:pPr marL="171450" indent="-171450" eaLnBrk="1" hangingPunct="1">
              <a:buFont typeface="Arial" pitchFamily="34" charset="0"/>
              <a:buChar char="•"/>
              <a:defRPr/>
            </a:pPr>
            <a:r>
              <a:rPr lang="en-US" sz="900" dirty="0" smtClean="0">
                <a:latin typeface="Arial" pitchFamily="34" charset="0"/>
                <a:ea typeface="ＭＳ Ｐゴシック" pitchFamily="34" charset="-128"/>
                <a:cs typeface="Arial" pitchFamily="34" charset="0"/>
              </a:rPr>
              <a:t>Previously, it was expected that </a:t>
            </a:r>
            <a:r>
              <a:rPr lang="en-US" sz="900" u="sng" dirty="0" smtClean="0">
                <a:latin typeface="Arial" pitchFamily="34" charset="0"/>
                <a:ea typeface="ＭＳ Ｐゴシック" pitchFamily="34" charset="-128"/>
                <a:cs typeface="Arial" pitchFamily="34" charset="0"/>
              </a:rPr>
              <a:t>people knew exactly what they wanted to do</a:t>
            </a:r>
            <a:r>
              <a:rPr lang="en-US" sz="900" dirty="0" smtClean="0">
                <a:latin typeface="Arial" pitchFamily="34" charset="0"/>
                <a:ea typeface="ＭＳ Ｐゴシック" pitchFamily="34" charset="-128"/>
                <a:cs typeface="Arial" pitchFamily="34" charset="0"/>
              </a:rPr>
              <a:t> and where their career was going. Nowadays we want young people to be </a:t>
            </a:r>
            <a:r>
              <a:rPr lang="en-US" sz="900" u="sng" dirty="0" smtClean="0">
                <a:latin typeface="Arial" pitchFamily="34" charset="0"/>
                <a:ea typeface="ＭＳ Ｐゴシック" pitchFamily="34" charset="-128"/>
                <a:cs typeface="Arial" pitchFamily="34" charset="0"/>
              </a:rPr>
              <a:t>open to change</a:t>
            </a:r>
            <a:r>
              <a:rPr lang="en-US" sz="900" dirty="0" smtClean="0">
                <a:latin typeface="Arial" pitchFamily="34" charset="0"/>
                <a:ea typeface="ＭＳ Ｐゴシック" pitchFamily="34" charset="-128"/>
                <a:cs typeface="Arial" pitchFamily="34" charset="0"/>
              </a:rPr>
              <a:t> and be able to identify what they want to do yet also be flexible and adaptable.</a:t>
            </a:r>
          </a:p>
          <a:p>
            <a:pPr marL="171450" indent="-171450" eaLnBrk="1" hangingPunct="1">
              <a:buFont typeface="Arial" pitchFamily="34" charset="0"/>
              <a:buChar char="•"/>
              <a:defRPr/>
            </a:pPr>
            <a:r>
              <a:rPr lang="en-US" sz="900" dirty="0" smtClean="0">
                <a:latin typeface="Arial" pitchFamily="34" charset="0"/>
                <a:ea typeface="ＭＳ Ｐゴシック" pitchFamily="34" charset="-128"/>
                <a:cs typeface="Arial" pitchFamily="34" charset="0"/>
              </a:rPr>
              <a:t>The old paradigm used to involve people </a:t>
            </a:r>
            <a:r>
              <a:rPr lang="en-US" sz="900" u="sng" dirty="0" smtClean="0">
                <a:latin typeface="Arial" pitchFamily="34" charset="0"/>
                <a:ea typeface="ＭＳ Ｐゴシック" pitchFamily="34" charset="-128"/>
                <a:cs typeface="Arial" pitchFamily="34" charset="0"/>
              </a:rPr>
              <a:t>managing their careers independently</a:t>
            </a:r>
            <a:r>
              <a:rPr lang="en-US" sz="900" dirty="0" smtClean="0">
                <a:latin typeface="Arial" pitchFamily="34" charset="0"/>
                <a:ea typeface="ＭＳ Ｐゴシック" pitchFamily="34" charset="-128"/>
                <a:cs typeface="Arial" pitchFamily="34" charset="0"/>
              </a:rPr>
              <a:t>, whereas now we emphasise the benefits of </a:t>
            </a:r>
            <a:r>
              <a:rPr lang="en-US" sz="900" u="sng" dirty="0" smtClean="0">
                <a:latin typeface="Arial" pitchFamily="34" charset="0"/>
                <a:ea typeface="ＭＳ Ｐゴシック" pitchFamily="34" charset="-128"/>
                <a:cs typeface="Arial" pitchFamily="34" charset="0"/>
              </a:rPr>
              <a:t>drawing on a network of supportive people</a:t>
            </a:r>
            <a:r>
              <a:rPr lang="en-US" sz="900" dirty="0" smtClean="0">
                <a:latin typeface="Arial" pitchFamily="34" charset="0"/>
                <a:ea typeface="ＭＳ Ｐゴシック" pitchFamily="34" charset="-128"/>
                <a:cs typeface="Arial" pitchFamily="34" charset="0"/>
              </a:rPr>
              <a:t>.</a:t>
            </a:r>
          </a:p>
          <a:p>
            <a:pPr marL="171450" indent="-171450" eaLnBrk="1" hangingPunct="1">
              <a:buFont typeface="Arial" pitchFamily="34" charset="0"/>
              <a:buChar char="•"/>
              <a:defRPr/>
            </a:pPr>
            <a:r>
              <a:rPr lang="en-US" sz="900" dirty="0" smtClean="0">
                <a:latin typeface="Arial" pitchFamily="34" charset="0"/>
                <a:ea typeface="ＭＳ Ｐゴシック" pitchFamily="34" charset="-128"/>
                <a:cs typeface="Arial" pitchFamily="34" charset="0"/>
              </a:rPr>
              <a:t>And finally, the old adage that if you studied hard you would have a </a:t>
            </a:r>
            <a:r>
              <a:rPr lang="en-US" sz="900" u="sng" dirty="0" smtClean="0">
                <a:latin typeface="Arial" pitchFamily="34" charset="0"/>
                <a:ea typeface="ＭＳ Ｐゴシック" pitchFamily="34" charset="-128"/>
                <a:cs typeface="Arial" pitchFamily="34" charset="0"/>
              </a:rPr>
              <a:t>secure job for life</a:t>
            </a:r>
            <a:r>
              <a:rPr lang="en-US" sz="900" dirty="0" smtClean="0">
                <a:latin typeface="Arial" pitchFamily="34" charset="0"/>
                <a:ea typeface="ＭＳ Ｐゴシック" pitchFamily="34" charset="-128"/>
                <a:cs typeface="Arial" pitchFamily="34" charset="0"/>
              </a:rPr>
              <a:t> is no longer relevant. </a:t>
            </a:r>
            <a:r>
              <a:rPr lang="en-US" sz="900" u="sng" dirty="0" smtClean="0">
                <a:latin typeface="Arial" pitchFamily="34" charset="0"/>
                <a:ea typeface="ＭＳ Ｐゴシック" pitchFamily="34" charset="-128"/>
                <a:cs typeface="Arial" pitchFamily="34" charset="0"/>
              </a:rPr>
              <a:t>Lifelong learning</a:t>
            </a:r>
            <a:r>
              <a:rPr lang="en-US" sz="900" dirty="0" smtClean="0">
                <a:latin typeface="Arial" pitchFamily="34" charset="0"/>
                <a:ea typeface="ＭＳ Ｐゴシック" pitchFamily="34" charset="-128"/>
                <a:cs typeface="Arial" pitchFamily="34" charset="0"/>
              </a:rPr>
              <a:t> is now the norm.</a:t>
            </a:r>
          </a:p>
          <a:p>
            <a:pPr marL="171450" indent="-171450" eaLnBrk="1" hangingPunct="1">
              <a:buFont typeface="Arial" pitchFamily="34" charset="0"/>
              <a:buChar char="•"/>
              <a:defRPr/>
            </a:pPr>
            <a:endParaRPr lang="en-US" sz="900" dirty="0" smtClean="0">
              <a:latin typeface="Arial" pitchFamily="34" charset="0"/>
              <a:ea typeface="ＭＳ Ｐゴシック" pitchFamily="34" charset="-128"/>
              <a:cs typeface="Arial" pitchFamily="34" charset="0"/>
            </a:endParaRPr>
          </a:p>
          <a:p>
            <a:pPr marL="171450" indent="-171450" eaLnBrk="1" hangingPunct="1">
              <a:buFont typeface="Arial" pitchFamily="34" charset="0"/>
              <a:buChar char="•"/>
              <a:defRPr/>
            </a:pPr>
            <a:r>
              <a:rPr lang="en-US" sz="900" b="1" dirty="0" smtClean="0">
                <a:solidFill>
                  <a:srgbClr val="4B4B4B"/>
                </a:solidFill>
                <a:latin typeface="Arial" pitchFamily="34" charset="0"/>
                <a:ea typeface="ＭＳ Ｐゴシック" pitchFamily="34" charset="-128"/>
                <a:cs typeface="Arial" pitchFamily="34" charset="0"/>
              </a:rPr>
              <a:t>NOTE:</a:t>
            </a:r>
            <a:r>
              <a:rPr lang="en-US" sz="900" b="1" baseline="0" dirty="0" smtClean="0">
                <a:solidFill>
                  <a:srgbClr val="4B4B4B"/>
                </a:solidFill>
                <a:latin typeface="Arial" pitchFamily="34" charset="0"/>
                <a:ea typeface="ＭＳ Ｐゴシック" pitchFamily="34" charset="-128"/>
                <a:cs typeface="Arial" pitchFamily="34" charset="0"/>
              </a:rPr>
              <a:t> </a:t>
            </a:r>
            <a:r>
              <a:rPr lang="en-US" sz="900" baseline="0" dirty="0" smtClean="0">
                <a:solidFill>
                  <a:srgbClr val="4B4B4B"/>
                </a:solidFill>
                <a:latin typeface="Arial" pitchFamily="34" charset="0"/>
                <a:ea typeface="ＭＳ Ｐゴシック" pitchFamily="34" charset="-128"/>
                <a:cs typeface="Arial" pitchFamily="34" charset="0"/>
              </a:rPr>
              <a:t>While these changes are becoming a trend, there are some people who still follow their traditional route of one occupation for life, follow</a:t>
            </a:r>
            <a:r>
              <a:rPr lang="en-US" sz="900" dirty="0" smtClean="0">
                <a:solidFill>
                  <a:srgbClr val="4B4B4B"/>
                </a:solidFill>
                <a:latin typeface="Arial" pitchFamily="34" charset="0"/>
                <a:ea typeface="ＭＳ Ｐゴシック" pitchFamily="34" charset="-128"/>
                <a:cs typeface="Arial" pitchFamily="34" charset="0"/>
              </a:rPr>
              <a:t> the hot jobs, focus on the destination, are independent and will study,</a:t>
            </a:r>
            <a:r>
              <a:rPr lang="en-US" sz="900" baseline="0" dirty="0" smtClean="0">
                <a:solidFill>
                  <a:srgbClr val="4B4B4B"/>
                </a:solidFill>
                <a:latin typeface="Arial" pitchFamily="34" charset="0"/>
                <a:ea typeface="ＭＳ Ｐゴシック" pitchFamily="34" charset="-128"/>
                <a:cs typeface="Arial" pitchFamily="34" charset="0"/>
              </a:rPr>
              <a:t> work and retire – even if the numbers are dwindling </a:t>
            </a:r>
            <a:endParaRPr lang="en-US" sz="900" dirty="0" smtClean="0">
              <a:solidFill>
                <a:srgbClr val="4B4B4B"/>
              </a:solidFill>
              <a:latin typeface="Arial" pitchFamily="34" charset="0"/>
              <a:ea typeface="ＭＳ Ｐゴシック" pitchFamily="34" charset="-128"/>
              <a:cs typeface="Arial" pitchFamily="34" charset="0"/>
            </a:endParaRPr>
          </a:p>
          <a:p>
            <a:pPr eaLnBrk="1" hangingPunct="1">
              <a:defRPr/>
            </a:pPr>
            <a:r>
              <a:rPr lang="en-US" sz="900" b="1" dirty="0" smtClean="0">
                <a:solidFill>
                  <a:srgbClr val="4B4B4B"/>
                </a:solidFill>
                <a:latin typeface="Arial" pitchFamily="34" charset="0"/>
                <a:ea typeface="ＭＳ Ｐゴシック" pitchFamily="34" charset="-128"/>
                <a:cs typeface="Arial" pitchFamily="34" charset="0"/>
              </a:rPr>
              <a:t>Activity Instructions (10 min) Read </a:t>
            </a:r>
            <a:r>
              <a:rPr lang="en-US" sz="900" b="1" u="sng" dirty="0" smtClean="0">
                <a:solidFill>
                  <a:srgbClr val="4B4B4B"/>
                </a:solidFill>
                <a:latin typeface="Arial" pitchFamily="34" charset="0"/>
                <a:ea typeface="ＭＳ Ｐゴシック" pitchFamily="34" charset="-128"/>
                <a:cs typeface="Arial" pitchFamily="34" charset="0"/>
              </a:rPr>
              <a:t>Career Integrity </a:t>
            </a:r>
            <a:r>
              <a:rPr lang="en-US" sz="900" b="1" dirty="0" smtClean="0">
                <a:solidFill>
                  <a:srgbClr val="4B4B4B"/>
                </a:solidFill>
                <a:latin typeface="Arial" pitchFamily="34" charset="0"/>
                <a:ea typeface="ＭＳ Ｐゴシック" pitchFamily="34" charset="-128"/>
                <a:cs typeface="Arial" pitchFamily="34" charset="0"/>
              </a:rPr>
              <a:t>pages 72-75 Hope-Filled Engagement </a:t>
            </a:r>
          </a:p>
          <a:p>
            <a:pPr marL="171450" indent="-171450" eaLnBrk="1" hangingPunct="1">
              <a:buFont typeface="Arial" pitchFamily="34" charset="0"/>
              <a:buChar char="•"/>
              <a:defRPr/>
            </a:pPr>
            <a:r>
              <a:rPr lang="en-US" sz="900" dirty="0" smtClean="0">
                <a:solidFill>
                  <a:srgbClr val="4B4B4B"/>
                </a:solidFill>
                <a:latin typeface="Arial" pitchFamily="34" charset="0"/>
                <a:ea typeface="ＭＳ Ｐゴシック" pitchFamily="34" charset="-128"/>
                <a:cs typeface="Arial" pitchFamily="34" charset="0"/>
              </a:rPr>
              <a:t>Follow up discussion on ‘life/career myths’ and – “Follow your heart”. Passion is significant but it is not the only factor? Is it a good idea for people to follow their heart? What about those people who may not be able to access their passions? Do we run the risk of ruining our passions by making it our employment?</a:t>
            </a:r>
          </a:p>
          <a:p>
            <a:pPr marL="171450" indent="-171450" eaLnBrk="1" hangingPunct="1">
              <a:buFont typeface="Arial" pitchFamily="34" charset="0"/>
              <a:buChar char="•"/>
              <a:defRPr/>
            </a:pPr>
            <a:r>
              <a:rPr lang="en-US" sz="900" dirty="0" smtClean="0">
                <a:solidFill>
                  <a:srgbClr val="4B4B4B"/>
                </a:solidFill>
                <a:latin typeface="Arial" pitchFamily="34" charset="0"/>
                <a:ea typeface="ＭＳ Ｐゴシック" pitchFamily="34" charset="-128"/>
                <a:cs typeface="Arial" pitchFamily="34" charset="0"/>
              </a:rPr>
              <a:t>What about other myths for example, ‘you can be whatever you want to be’.  Is this true? Doesn’t everyone have limitations of one sort or another?</a:t>
            </a:r>
          </a:p>
          <a:p>
            <a:pPr marL="171450" indent="-171450" eaLnBrk="1" hangingPunct="1">
              <a:buFont typeface="Arial" pitchFamily="34" charset="0"/>
              <a:buChar char="•"/>
              <a:defRPr/>
            </a:pPr>
            <a:r>
              <a:rPr lang="en-US" sz="900" dirty="0" smtClean="0">
                <a:solidFill>
                  <a:srgbClr val="4B4B4B"/>
                </a:solidFill>
                <a:latin typeface="Arial" pitchFamily="34" charset="0"/>
                <a:ea typeface="ＭＳ Ｐゴシック" pitchFamily="34" charset="-128"/>
                <a:cs typeface="Arial" pitchFamily="34" charset="0"/>
              </a:rPr>
              <a:t>What about, ‘you can have it all, and you can have it all NOW. Is this realistic? </a:t>
            </a:r>
          </a:p>
          <a:p>
            <a:pPr eaLnBrk="1" hangingPunct="1">
              <a:defRPr/>
            </a:pPr>
            <a:r>
              <a:rPr lang="en-US" sz="900" b="1" dirty="0" smtClean="0">
                <a:latin typeface="Arial" pitchFamily="34" charset="0"/>
                <a:ea typeface="ＭＳ Ｐゴシック" pitchFamily="34" charset="-128"/>
                <a:cs typeface="Arial" pitchFamily="34" charset="0"/>
              </a:rPr>
              <a:t>Additional Information</a:t>
            </a:r>
          </a:p>
          <a:p>
            <a:pPr marL="171450" indent="-171450" eaLnBrk="1" hangingPunct="1">
              <a:buFont typeface="Arial" pitchFamily="34" charset="0"/>
              <a:buChar char="•"/>
              <a:defRPr/>
            </a:pPr>
            <a:r>
              <a:rPr lang="en-US" sz="900" u="sng" dirty="0" smtClean="0">
                <a:latin typeface="Arial" pitchFamily="34" charset="0"/>
                <a:ea typeface="ＭＳ Ｐゴシック" pitchFamily="34" charset="-128"/>
                <a:cs typeface="Arial" pitchFamily="34" charset="0"/>
              </a:rPr>
              <a:t>Source</a:t>
            </a:r>
            <a:r>
              <a:rPr lang="en-US" sz="900" dirty="0" smtClean="0">
                <a:latin typeface="Arial" pitchFamily="34" charset="0"/>
                <a:ea typeface="ＭＳ Ｐゴシック" pitchFamily="34" charset="-128"/>
                <a:cs typeface="Arial" pitchFamily="34" charset="0"/>
              </a:rPr>
              <a:t>: 	The Changing World-of-Work information is taken from the Lasting Gifts resource (workshop 1).</a:t>
            </a:r>
          </a:p>
          <a:p>
            <a:r>
              <a:rPr lang="en-US" sz="900" dirty="0" smtClean="0">
                <a:latin typeface="Arial" pitchFamily="34" charset="0"/>
                <a:ea typeface="ＭＳ Ｐゴシック" pitchFamily="34" charset="-128"/>
                <a:cs typeface="Arial" pitchFamily="34" charset="0"/>
              </a:rPr>
              <a:t>	</a:t>
            </a:r>
            <a:r>
              <a:rPr lang="en-US" sz="1000" dirty="0" smtClean="0">
                <a:solidFill>
                  <a:srgbClr val="4B4B4B"/>
                </a:solidFill>
              </a:rPr>
              <a:t>Hope-Filled Engagement </a:t>
            </a:r>
            <a:r>
              <a:rPr lang="en-US" sz="900" dirty="0" smtClean="0">
                <a:solidFill>
                  <a:srgbClr val="4B4B4B"/>
                </a:solidFill>
              </a:rPr>
              <a:t>Gray Poehnell &amp; Norman E. </a:t>
            </a:r>
            <a:r>
              <a:rPr lang="en-US" sz="900" dirty="0" err="1" smtClean="0">
                <a:solidFill>
                  <a:srgbClr val="4B4B4B"/>
                </a:solidFill>
              </a:rPr>
              <a:t>Edmundson</a:t>
            </a:r>
            <a:r>
              <a:rPr lang="en-US" sz="900" dirty="0" smtClean="0">
                <a:solidFill>
                  <a:srgbClr val="4B4B4B"/>
                </a:solidFill>
              </a:rPr>
              <a:t> </a:t>
            </a:r>
          </a:p>
          <a:p>
            <a:r>
              <a:rPr lang="en-AU" sz="900" u="none" kern="1200" baseline="0" dirty="0" smtClean="0">
                <a:solidFill>
                  <a:schemeClr val="tx1"/>
                </a:solidFill>
                <a:effectLst/>
                <a:latin typeface="Arial" charset="0"/>
                <a:ea typeface="ＭＳ Ｐゴシック" pitchFamily="-80" charset="-128"/>
                <a:cs typeface="+mn-cs"/>
              </a:rPr>
              <a:t> 	</a:t>
            </a:r>
            <a:r>
              <a:rPr lang="en-AU" sz="900" u="sng" kern="1200" dirty="0" smtClean="0">
                <a:solidFill>
                  <a:schemeClr val="tx1"/>
                </a:solidFill>
                <a:effectLst/>
                <a:latin typeface="Arial" charset="0"/>
                <a:ea typeface="ＭＳ Ｐゴシック" pitchFamily="-80" charset="-128"/>
                <a:cs typeface="+mn-cs"/>
              </a:rPr>
              <a:t>http://www.ergoncommunications.com/books/</a:t>
            </a:r>
            <a:r>
              <a:rPr lang="en-AU" sz="900" u="sng" kern="1200" baseline="0" dirty="0" smtClean="0">
                <a:solidFill>
                  <a:schemeClr val="tx1"/>
                </a:solidFill>
                <a:effectLst/>
                <a:latin typeface="Arial" charset="0"/>
                <a:ea typeface="ＭＳ Ｐゴシック" pitchFamily="-80" charset="-128"/>
                <a:cs typeface="+mn-cs"/>
              </a:rPr>
              <a:t> </a:t>
            </a:r>
            <a:endParaRPr lang="en-AU" sz="900" kern="1200" dirty="0" smtClean="0">
              <a:solidFill>
                <a:schemeClr val="tx1"/>
              </a:solidFill>
              <a:effectLst/>
              <a:latin typeface="Arial" charset="0"/>
              <a:ea typeface="ＭＳ Ｐゴシック" pitchFamily="-80" charset="-128"/>
              <a:cs typeface="+mn-cs"/>
            </a:endParaRPr>
          </a:p>
          <a:p>
            <a:r>
              <a:rPr lang="en-AU" sz="900" kern="1200" baseline="0" dirty="0" smtClean="0">
                <a:solidFill>
                  <a:schemeClr val="tx1"/>
                </a:solidFill>
                <a:effectLst/>
                <a:latin typeface="Arial" charset="0"/>
                <a:ea typeface="ＭＳ Ｐゴシック" pitchFamily="-80" charset="-128"/>
                <a:cs typeface="+mn-cs"/>
              </a:rPr>
              <a:t>	</a:t>
            </a:r>
            <a:r>
              <a:rPr lang="en-AU" sz="900" u="sng" kern="1200" dirty="0" smtClean="0">
                <a:solidFill>
                  <a:schemeClr val="tx1"/>
                </a:solidFill>
                <a:effectLst/>
                <a:latin typeface="Arial" charset="0"/>
                <a:ea typeface="ＭＳ Ｐゴシック" pitchFamily="-80" charset="-128"/>
                <a:cs typeface="+mn-cs"/>
                <a:hlinkClick r:id="rId3"/>
              </a:rPr>
              <a:t>http://www.brightandassociates.com.au/cgi-bin/oscommerce/product_info.php?products_id=58</a:t>
            </a:r>
            <a:endParaRPr lang="en-AU" sz="900" kern="1200" dirty="0" smtClean="0">
              <a:solidFill>
                <a:schemeClr val="tx1"/>
              </a:solidFill>
              <a:effectLst/>
              <a:latin typeface="Arial" charset="0"/>
              <a:ea typeface="ＭＳ Ｐゴシック" pitchFamily="-80" charset="-128"/>
              <a:cs typeface="+mn-cs"/>
            </a:endParaRPr>
          </a:p>
          <a:p>
            <a:pPr marL="0" indent="0" eaLnBrk="1" hangingPunct="1">
              <a:buFont typeface="Arial" pitchFamily="34" charset="0"/>
              <a:buNone/>
              <a:defRPr/>
            </a:pPr>
            <a:endParaRPr lang="en-US" sz="900" dirty="0" smtClean="0">
              <a:latin typeface="Arial" pitchFamily="34" charset="0"/>
              <a:ea typeface="ＭＳ Ｐゴシック" pitchFamily="34" charset="-128"/>
              <a:cs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lnSpc>
                <a:spcPct val="80000"/>
              </a:lnSpc>
              <a:spcBef>
                <a:spcPct val="0"/>
              </a:spcBef>
              <a:defRPr/>
            </a:pPr>
            <a:r>
              <a:rPr lang="en-US" dirty="0" smtClean="0"/>
              <a:t>What is Futures For Young Adults?</a:t>
            </a:r>
          </a:p>
          <a:p>
            <a:pPr eaLnBrk="1" hangingPunct="1">
              <a:lnSpc>
                <a:spcPct val="80000"/>
              </a:lnSpc>
              <a:spcBef>
                <a:spcPct val="0"/>
              </a:spcBef>
              <a:defRPr/>
            </a:pPr>
            <a:r>
              <a:rPr lang="en-US" dirty="0" smtClean="0"/>
              <a:t>A program funded by the Department of Human Services (DHS) to provide focused and targeted support for young people with disabilities aged 18-21 years</a:t>
            </a:r>
          </a:p>
          <a:p>
            <a:pPr eaLnBrk="1" hangingPunct="1">
              <a:lnSpc>
                <a:spcPct val="80000"/>
              </a:lnSpc>
              <a:spcBef>
                <a:spcPct val="0"/>
              </a:spcBef>
              <a:defRPr/>
            </a:pPr>
            <a:r>
              <a:rPr lang="en-US" dirty="0" smtClean="0"/>
              <a:t>Looks at the things that you want to do when you leave school, and how you could do them.  Can give information and support about options, and to access them</a:t>
            </a:r>
          </a:p>
          <a:p>
            <a:pPr eaLnBrk="1" hangingPunct="1">
              <a:lnSpc>
                <a:spcPct val="80000"/>
              </a:lnSpc>
              <a:spcBef>
                <a:spcPct val="0"/>
              </a:spcBef>
              <a:defRPr/>
            </a:pPr>
            <a:r>
              <a:rPr lang="en-US" dirty="0" smtClean="0"/>
              <a:t> available for up to 3 years</a:t>
            </a:r>
          </a:p>
          <a:p>
            <a:pPr eaLnBrk="1" hangingPunct="1">
              <a:lnSpc>
                <a:spcPct val="80000"/>
              </a:lnSpc>
              <a:spcBef>
                <a:spcPct val="0"/>
              </a:spcBef>
              <a:defRPr/>
            </a:pPr>
            <a:endParaRPr lang="en-US" dirty="0" smtClean="0"/>
          </a:p>
          <a:p>
            <a:pPr eaLnBrk="1" hangingPunct="1">
              <a:lnSpc>
                <a:spcPct val="80000"/>
              </a:lnSpc>
              <a:spcBef>
                <a:spcPct val="0"/>
              </a:spcBef>
              <a:defRPr/>
            </a:pPr>
            <a:r>
              <a:rPr lang="en-US" dirty="0" smtClean="0"/>
              <a:t>Transition to Employment</a:t>
            </a:r>
          </a:p>
          <a:p>
            <a:pPr eaLnBrk="1" hangingPunct="1">
              <a:lnSpc>
                <a:spcPct val="80000"/>
              </a:lnSpc>
              <a:spcBef>
                <a:spcPct val="0"/>
              </a:spcBef>
              <a:defRPr/>
            </a:pPr>
            <a:r>
              <a:rPr lang="en-US" dirty="0" smtClean="0"/>
              <a:t>12 months of funding</a:t>
            </a:r>
          </a:p>
          <a:p>
            <a:pPr eaLnBrk="1" hangingPunct="1">
              <a:lnSpc>
                <a:spcPct val="80000"/>
              </a:lnSpc>
              <a:spcBef>
                <a:spcPct val="0"/>
              </a:spcBef>
              <a:defRPr/>
            </a:pPr>
            <a:r>
              <a:rPr lang="en-US" dirty="0" smtClean="0"/>
              <a:t>Focus on intense training and education for people who want to work and might not be quite ready to look for work with an employment service or on their own.</a:t>
            </a:r>
          </a:p>
          <a:p>
            <a:pPr eaLnBrk="1" hangingPunct="1">
              <a:lnSpc>
                <a:spcPct val="80000"/>
              </a:lnSpc>
              <a:spcBef>
                <a:spcPct val="0"/>
              </a:spcBef>
              <a:defRPr/>
            </a:pPr>
            <a:r>
              <a:rPr lang="en-US" dirty="0" smtClean="0"/>
              <a:t>Same eligibility and registration as FFYA</a:t>
            </a:r>
          </a:p>
          <a:p>
            <a:pPr eaLnBrk="1" hangingPunct="1">
              <a:lnSpc>
                <a:spcPct val="80000"/>
              </a:lnSpc>
              <a:spcBef>
                <a:spcPct val="0"/>
              </a:spcBef>
              <a:defRPr/>
            </a:pPr>
            <a:r>
              <a:rPr lang="en-US" dirty="0" smtClean="0"/>
              <a:t>Planning and assistance is provided by two agencies in Gippsland in the Latrobe Valley Central Gippsland Institute of TAFE (GETT), </a:t>
            </a:r>
            <a:r>
              <a:rPr lang="en-US" dirty="0" err="1" smtClean="0"/>
              <a:t>Cooinda</a:t>
            </a:r>
            <a:r>
              <a:rPr lang="en-US" dirty="0" smtClean="0"/>
              <a:t> Hill Association(GET Ready Program)</a:t>
            </a:r>
          </a:p>
          <a:p>
            <a:pPr eaLnBrk="1" hangingPunct="1">
              <a:lnSpc>
                <a:spcPct val="80000"/>
              </a:lnSpc>
              <a:spcBef>
                <a:spcPct val="0"/>
              </a:spcBef>
              <a:defRPr/>
            </a:pPr>
            <a:r>
              <a:rPr lang="en-US" dirty="0" smtClean="0"/>
              <a:t> </a:t>
            </a:r>
          </a:p>
          <a:p>
            <a:pPr eaLnBrk="1" hangingPunct="1">
              <a:lnSpc>
                <a:spcPct val="80000"/>
              </a:lnSpc>
              <a:spcBef>
                <a:spcPct val="0"/>
              </a:spcBef>
              <a:defRPr/>
            </a:pPr>
            <a:r>
              <a:rPr lang="en-US" dirty="0" smtClean="0"/>
              <a:t>How do I know if my young person is eligible?</a:t>
            </a:r>
          </a:p>
          <a:p>
            <a:pPr eaLnBrk="1" hangingPunct="1">
              <a:lnSpc>
                <a:spcPct val="80000"/>
              </a:lnSpc>
              <a:spcBef>
                <a:spcPct val="0"/>
              </a:spcBef>
              <a:defRPr/>
            </a:pPr>
            <a:r>
              <a:rPr lang="en-US" dirty="0" smtClean="0"/>
              <a:t>   be a permanent resident of Victoria</a:t>
            </a:r>
          </a:p>
          <a:p>
            <a:pPr eaLnBrk="1" hangingPunct="1">
              <a:lnSpc>
                <a:spcPct val="80000"/>
              </a:lnSpc>
              <a:spcBef>
                <a:spcPct val="0"/>
              </a:spcBef>
              <a:defRPr/>
            </a:pPr>
            <a:r>
              <a:rPr lang="en-US" dirty="0" smtClean="0"/>
              <a:t>   be leaving school 2010</a:t>
            </a:r>
          </a:p>
          <a:p>
            <a:pPr eaLnBrk="1" hangingPunct="1">
              <a:lnSpc>
                <a:spcPct val="80000"/>
              </a:lnSpc>
              <a:spcBef>
                <a:spcPct val="0"/>
              </a:spcBef>
              <a:defRPr/>
            </a:pPr>
            <a:r>
              <a:rPr lang="en-US" dirty="0" smtClean="0"/>
              <a:t>   be turning 18 on or before 31 December 2010</a:t>
            </a:r>
          </a:p>
          <a:p>
            <a:pPr eaLnBrk="1" hangingPunct="1">
              <a:lnSpc>
                <a:spcPct val="80000"/>
              </a:lnSpc>
              <a:spcBef>
                <a:spcPct val="0"/>
              </a:spcBef>
              <a:defRPr/>
            </a:pPr>
            <a:r>
              <a:rPr lang="en-US" dirty="0" smtClean="0"/>
              <a:t>   assessed as eligible and currently receiving Program for Students with</a:t>
            </a:r>
          </a:p>
          <a:p>
            <a:pPr eaLnBrk="1" hangingPunct="1">
              <a:lnSpc>
                <a:spcPct val="80000"/>
              </a:lnSpc>
              <a:spcBef>
                <a:spcPct val="0"/>
              </a:spcBef>
              <a:defRPr/>
            </a:pPr>
            <a:r>
              <a:rPr lang="en-US" dirty="0" smtClean="0"/>
              <a:t>   Disabilities (PSD) support at school</a:t>
            </a:r>
          </a:p>
          <a:p>
            <a:pPr eaLnBrk="1" hangingPunct="1">
              <a:lnSpc>
                <a:spcPct val="80000"/>
              </a:lnSpc>
              <a:spcBef>
                <a:spcPct val="0"/>
              </a:spcBef>
              <a:defRPr/>
            </a:pPr>
            <a:r>
              <a:rPr lang="en-US" dirty="0" smtClean="0"/>
              <a:t> </a:t>
            </a:r>
          </a:p>
          <a:p>
            <a:pPr eaLnBrk="1" hangingPunct="1">
              <a:lnSpc>
                <a:spcPct val="80000"/>
              </a:lnSpc>
              <a:spcBef>
                <a:spcPct val="0"/>
              </a:spcBef>
              <a:defRPr/>
            </a:pPr>
            <a:r>
              <a:rPr lang="en-US" dirty="0" smtClean="0"/>
              <a:t>If they are eligible how do we apply? When?</a:t>
            </a:r>
          </a:p>
          <a:p>
            <a:pPr eaLnBrk="1" hangingPunct="1">
              <a:lnSpc>
                <a:spcPct val="80000"/>
              </a:lnSpc>
              <a:spcBef>
                <a:spcPct val="0"/>
              </a:spcBef>
              <a:defRPr/>
            </a:pPr>
            <a:r>
              <a:rPr lang="en-US" dirty="0" smtClean="0"/>
              <a:t> </a:t>
            </a:r>
          </a:p>
          <a:p>
            <a:pPr eaLnBrk="1" hangingPunct="1">
              <a:lnSpc>
                <a:spcPct val="80000"/>
              </a:lnSpc>
              <a:spcBef>
                <a:spcPct val="0"/>
              </a:spcBef>
              <a:defRPr/>
            </a:pPr>
            <a:r>
              <a:rPr lang="en-US" dirty="0" smtClean="0"/>
              <a:t>   FFYA registration forms are primarily available through your school</a:t>
            </a:r>
          </a:p>
          <a:p>
            <a:pPr eaLnBrk="1" hangingPunct="1">
              <a:lnSpc>
                <a:spcPct val="80000"/>
              </a:lnSpc>
              <a:spcBef>
                <a:spcPct val="0"/>
              </a:spcBef>
              <a:defRPr/>
            </a:pPr>
            <a:r>
              <a:rPr lang="en-US" dirty="0" smtClean="0"/>
              <a:t>   early Term 2</a:t>
            </a:r>
          </a:p>
          <a:p>
            <a:pPr eaLnBrk="1" hangingPunct="1">
              <a:lnSpc>
                <a:spcPct val="80000"/>
              </a:lnSpc>
              <a:spcBef>
                <a:spcPct val="0"/>
              </a:spcBef>
              <a:defRPr/>
            </a:pPr>
            <a:r>
              <a:rPr lang="en-US" dirty="0" smtClean="0"/>
              <a:t>   available on-line at  </a:t>
            </a:r>
            <a:r>
              <a:rPr lang="en-US" u="sng" dirty="0" smtClean="0">
                <a:hlinkClick r:id="rId3"/>
              </a:rPr>
              <a:t>www.dhs.vic.gov.au/disability</a:t>
            </a:r>
            <a:endParaRPr lang="en-US" dirty="0" smtClean="0"/>
          </a:p>
          <a:p>
            <a:pPr eaLnBrk="1" hangingPunct="1">
              <a:lnSpc>
                <a:spcPct val="80000"/>
              </a:lnSpc>
              <a:spcBef>
                <a:spcPct val="0"/>
              </a:spcBef>
              <a:defRPr/>
            </a:pPr>
            <a:r>
              <a:rPr lang="en-US" dirty="0" smtClean="0"/>
              <a:t>   from DHS Access and Response - 1800 783 783</a:t>
            </a:r>
          </a:p>
          <a:p>
            <a:pPr eaLnBrk="1" hangingPunct="1">
              <a:lnSpc>
                <a:spcPct val="80000"/>
              </a:lnSpc>
              <a:spcBef>
                <a:spcPct val="0"/>
              </a:spcBef>
              <a:defRPr/>
            </a:pPr>
            <a:r>
              <a:rPr lang="en-US" dirty="0" smtClean="0"/>
              <a:t>   Completed forms to be returned to DHS by 31 July of the year you are finishing school </a:t>
            </a:r>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540D96-BACC-466D-A18A-11F84D2EA2D1}" type="slidenum">
              <a:rPr lang="en-US"/>
              <a:pPr fontAlgn="base">
                <a:spcBef>
                  <a:spcPct val="0"/>
                </a:spcBef>
                <a:spcAft>
                  <a:spcPct val="0"/>
                </a:spcAft>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lnSpc>
                <a:spcPct val="80000"/>
              </a:lnSpc>
              <a:spcBef>
                <a:spcPct val="0"/>
              </a:spcBef>
              <a:defRPr/>
            </a:pPr>
            <a:r>
              <a:rPr lang="en-US" dirty="0" smtClean="0"/>
              <a:t>What is Futures For Young Adults?</a:t>
            </a:r>
          </a:p>
          <a:p>
            <a:pPr eaLnBrk="1" hangingPunct="1">
              <a:lnSpc>
                <a:spcPct val="80000"/>
              </a:lnSpc>
              <a:spcBef>
                <a:spcPct val="0"/>
              </a:spcBef>
              <a:defRPr/>
            </a:pPr>
            <a:r>
              <a:rPr lang="en-US" dirty="0" smtClean="0"/>
              <a:t>A program funded by the Department of Human Services (DHS) to provide focused and targeted support for young people with disabilities aged 18-21 years</a:t>
            </a:r>
          </a:p>
          <a:p>
            <a:pPr eaLnBrk="1" hangingPunct="1">
              <a:lnSpc>
                <a:spcPct val="80000"/>
              </a:lnSpc>
              <a:spcBef>
                <a:spcPct val="0"/>
              </a:spcBef>
              <a:defRPr/>
            </a:pPr>
            <a:r>
              <a:rPr lang="en-US" dirty="0" smtClean="0"/>
              <a:t>Looks at the things that you want to do when you leave school, and how you could do them.  Can give information and support about options, and to access them</a:t>
            </a:r>
          </a:p>
          <a:p>
            <a:pPr eaLnBrk="1" hangingPunct="1">
              <a:lnSpc>
                <a:spcPct val="80000"/>
              </a:lnSpc>
              <a:spcBef>
                <a:spcPct val="0"/>
              </a:spcBef>
              <a:defRPr/>
            </a:pPr>
            <a:r>
              <a:rPr lang="en-US" dirty="0" smtClean="0"/>
              <a:t> available for up to 3 years</a:t>
            </a:r>
          </a:p>
          <a:p>
            <a:pPr eaLnBrk="1" hangingPunct="1">
              <a:lnSpc>
                <a:spcPct val="80000"/>
              </a:lnSpc>
              <a:spcBef>
                <a:spcPct val="0"/>
              </a:spcBef>
              <a:defRPr/>
            </a:pPr>
            <a:endParaRPr lang="en-US" dirty="0" smtClean="0"/>
          </a:p>
          <a:p>
            <a:pPr eaLnBrk="1" hangingPunct="1">
              <a:lnSpc>
                <a:spcPct val="80000"/>
              </a:lnSpc>
              <a:spcBef>
                <a:spcPct val="0"/>
              </a:spcBef>
              <a:defRPr/>
            </a:pPr>
            <a:r>
              <a:rPr lang="en-US" dirty="0" smtClean="0"/>
              <a:t>Transition to Employment</a:t>
            </a:r>
          </a:p>
          <a:p>
            <a:pPr eaLnBrk="1" hangingPunct="1">
              <a:lnSpc>
                <a:spcPct val="80000"/>
              </a:lnSpc>
              <a:spcBef>
                <a:spcPct val="0"/>
              </a:spcBef>
              <a:defRPr/>
            </a:pPr>
            <a:r>
              <a:rPr lang="en-US" dirty="0" smtClean="0"/>
              <a:t>12 months of funding</a:t>
            </a:r>
          </a:p>
          <a:p>
            <a:pPr eaLnBrk="1" hangingPunct="1">
              <a:lnSpc>
                <a:spcPct val="80000"/>
              </a:lnSpc>
              <a:spcBef>
                <a:spcPct val="0"/>
              </a:spcBef>
              <a:defRPr/>
            </a:pPr>
            <a:r>
              <a:rPr lang="en-US" dirty="0" smtClean="0"/>
              <a:t>Focus on intense training and education for people who want to work and might not be quite ready to look for work with an employment service or on their own.</a:t>
            </a:r>
          </a:p>
          <a:p>
            <a:pPr eaLnBrk="1" hangingPunct="1">
              <a:lnSpc>
                <a:spcPct val="80000"/>
              </a:lnSpc>
              <a:spcBef>
                <a:spcPct val="0"/>
              </a:spcBef>
              <a:defRPr/>
            </a:pPr>
            <a:r>
              <a:rPr lang="en-US" dirty="0" smtClean="0"/>
              <a:t>Same eligibility and registration as FFYA</a:t>
            </a:r>
          </a:p>
          <a:p>
            <a:pPr eaLnBrk="1" hangingPunct="1">
              <a:lnSpc>
                <a:spcPct val="80000"/>
              </a:lnSpc>
              <a:spcBef>
                <a:spcPct val="0"/>
              </a:spcBef>
              <a:defRPr/>
            </a:pPr>
            <a:r>
              <a:rPr lang="en-US" dirty="0" smtClean="0"/>
              <a:t>Planning and assistance is provided by two agencies in Gippsland in the Latrobe Valley Central Gippsland Institute of TAFE (GETT), </a:t>
            </a:r>
            <a:r>
              <a:rPr lang="en-US" dirty="0" err="1" smtClean="0"/>
              <a:t>Cooinda</a:t>
            </a:r>
            <a:r>
              <a:rPr lang="en-US" dirty="0" smtClean="0"/>
              <a:t> Hill Association(GET Ready Program)</a:t>
            </a:r>
          </a:p>
          <a:p>
            <a:pPr eaLnBrk="1" hangingPunct="1">
              <a:lnSpc>
                <a:spcPct val="80000"/>
              </a:lnSpc>
              <a:spcBef>
                <a:spcPct val="0"/>
              </a:spcBef>
              <a:defRPr/>
            </a:pPr>
            <a:r>
              <a:rPr lang="en-US" dirty="0" smtClean="0"/>
              <a:t> </a:t>
            </a:r>
          </a:p>
          <a:p>
            <a:pPr eaLnBrk="1" hangingPunct="1">
              <a:lnSpc>
                <a:spcPct val="80000"/>
              </a:lnSpc>
              <a:spcBef>
                <a:spcPct val="0"/>
              </a:spcBef>
              <a:defRPr/>
            </a:pPr>
            <a:r>
              <a:rPr lang="en-US" dirty="0" smtClean="0"/>
              <a:t>How do I know if my young person is eligible?</a:t>
            </a:r>
          </a:p>
          <a:p>
            <a:pPr eaLnBrk="1" hangingPunct="1">
              <a:lnSpc>
                <a:spcPct val="80000"/>
              </a:lnSpc>
              <a:spcBef>
                <a:spcPct val="0"/>
              </a:spcBef>
              <a:defRPr/>
            </a:pPr>
            <a:r>
              <a:rPr lang="en-US" dirty="0" smtClean="0"/>
              <a:t>   be a permanent resident of Victoria</a:t>
            </a:r>
          </a:p>
          <a:p>
            <a:pPr eaLnBrk="1" hangingPunct="1">
              <a:lnSpc>
                <a:spcPct val="80000"/>
              </a:lnSpc>
              <a:spcBef>
                <a:spcPct val="0"/>
              </a:spcBef>
              <a:defRPr/>
            </a:pPr>
            <a:r>
              <a:rPr lang="en-US" dirty="0" smtClean="0"/>
              <a:t>   be leaving school 2010</a:t>
            </a:r>
          </a:p>
          <a:p>
            <a:pPr eaLnBrk="1" hangingPunct="1">
              <a:lnSpc>
                <a:spcPct val="80000"/>
              </a:lnSpc>
              <a:spcBef>
                <a:spcPct val="0"/>
              </a:spcBef>
              <a:defRPr/>
            </a:pPr>
            <a:r>
              <a:rPr lang="en-US" dirty="0" smtClean="0"/>
              <a:t>   be turning 18 on or before 31 December 2010</a:t>
            </a:r>
          </a:p>
          <a:p>
            <a:pPr eaLnBrk="1" hangingPunct="1">
              <a:lnSpc>
                <a:spcPct val="80000"/>
              </a:lnSpc>
              <a:spcBef>
                <a:spcPct val="0"/>
              </a:spcBef>
              <a:defRPr/>
            </a:pPr>
            <a:r>
              <a:rPr lang="en-US" dirty="0" smtClean="0"/>
              <a:t>   assessed as eligible and currently receiving Program for Students with</a:t>
            </a:r>
          </a:p>
          <a:p>
            <a:pPr eaLnBrk="1" hangingPunct="1">
              <a:lnSpc>
                <a:spcPct val="80000"/>
              </a:lnSpc>
              <a:spcBef>
                <a:spcPct val="0"/>
              </a:spcBef>
              <a:defRPr/>
            </a:pPr>
            <a:r>
              <a:rPr lang="en-US" dirty="0" smtClean="0"/>
              <a:t>   Disabilities (PSD) support at school</a:t>
            </a:r>
          </a:p>
          <a:p>
            <a:pPr eaLnBrk="1" hangingPunct="1">
              <a:lnSpc>
                <a:spcPct val="80000"/>
              </a:lnSpc>
              <a:spcBef>
                <a:spcPct val="0"/>
              </a:spcBef>
              <a:defRPr/>
            </a:pPr>
            <a:r>
              <a:rPr lang="en-US" dirty="0" smtClean="0"/>
              <a:t> </a:t>
            </a:r>
          </a:p>
          <a:p>
            <a:pPr eaLnBrk="1" hangingPunct="1">
              <a:lnSpc>
                <a:spcPct val="80000"/>
              </a:lnSpc>
              <a:spcBef>
                <a:spcPct val="0"/>
              </a:spcBef>
              <a:defRPr/>
            </a:pPr>
            <a:r>
              <a:rPr lang="en-US" dirty="0" smtClean="0"/>
              <a:t>If they are eligible how do we apply? When?</a:t>
            </a:r>
          </a:p>
          <a:p>
            <a:pPr eaLnBrk="1" hangingPunct="1">
              <a:lnSpc>
                <a:spcPct val="80000"/>
              </a:lnSpc>
              <a:spcBef>
                <a:spcPct val="0"/>
              </a:spcBef>
              <a:defRPr/>
            </a:pPr>
            <a:r>
              <a:rPr lang="en-US" dirty="0" smtClean="0"/>
              <a:t> </a:t>
            </a:r>
          </a:p>
          <a:p>
            <a:pPr eaLnBrk="1" hangingPunct="1">
              <a:lnSpc>
                <a:spcPct val="80000"/>
              </a:lnSpc>
              <a:spcBef>
                <a:spcPct val="0"/>
              </a:spcBef>
              <a:defRPr/>
            </a:pPr>
            <a:r>
              <a:rPr lang="en-US" dirty="0" smtClean="0"/>
              <a:t>   FFYA registration forms are primarily available through your school</a:t>
            </a:r>
          </a:p>
          <a:p>
            <a:pPr eaLnBrk="1" hangingPunct="1">
              <a:lnSpc>
                <a:spcPct val="80000"/>
              </a:lnSpc>
              <a:spcBef>
                <a:spcPct val="0"/>
              </a:spcBef>
              <a:defRPr/>
            </a:pPr>
            <a:r>
              <a:rPr lang="en-US" dirty="0" smtClean="0"/>
              <a:t>   early Term 2</a:t>
            </a:r>
          </a:p>
          <a:p>
            <a:pPr eaLnBrk="1" hangingPunct="1">
              <a:lnSpc>
                <a:spcPct val="80000"/>
              </a:lnSpc>
              <a:spcBef>
                <a:spcPct val="0"/>
              </a:spcBef>
              <a:defRPr/>
            </a:pPr>
            <a:r>
              <a:rPr lang="en-US" dirty="0" smtClean="0"/>
              <a:t>   available on-line at  </a:t>
            </a:r>
            <a:r>
              <a:rPr lang="en-US" u="sng" dirty="0" smtClean="0">
                <a:hlinkClick r:id="rId3"/>
              </a:rPr>
              <a:t>www.dhs.vic.gov.au/disability</a:t>
            </a:r>
            <a:endParaRPr lang="en-US" dirty="0" smtClean="0"/>
          </a:p>
          <a:p>
            <a:pPr eaLnBrk="1" hangingPunct="1">
              <a:lnSpc>
                <a:spcPct val="80000"/>
              </a:lnSpc>
              <a:spcBef>
                <a:spcPct val="0"/>
              </a:spcBef>
              <a:defRPr/>
            </a:pPr>
            <a:r>
              <a:rPr lang="en-US" dirty="0" smtClean="0"/>
              <a:t>   from DHS Access and Response - 1800 783 783</a:t>
            </a:r>
          </a:p>
          <a:p>
            <a:pPr eaLnBrk="1" hangingPunct="1">
              <a:lnSpc>
                <a:spcPct val="80000"/>
              </a:lnSpc>
              <a:spcBef>
                <a:spcPct val="0"/>
              </a:spcBef>
              <a:defRPr/>
            </a:pPr>
            <a:r>
              <a:rPr lang="en-US" dirty="0" smtClean="0"/>
              <a:t>   Completed forms to be returned to DHS by 31 July of the year you are finishing school </a:t>
            </a:r>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540D96-BACC-466D-A18A-11F84D2EA2D1}" type="slidenum">
              <a:rPr lang="en-US"/>
              <a:pPr fontAlgn="base">
                <a:spcBef>
                  <a:spcPct val="0"/>
                </a:spcBef>
                <a:spcAft>
                  <a:spcPct val="0"/>
                </a:spcAft>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What can FFYA provide?</a:t>
            </a:r>
          </a:p>
          <a:p>
            <a:pPr eaLnBrk="1" hangingPunct="1">
              <a:spcBef>
                <a:spcPct val="0"/>
              </a:spcBef>
            </a:pPr>
            <a:r>
              <a:rPr lang="en-US" smtClean="0"/>
              <a:t>   planning to explore post school options</a:t>
            </a:r>
          </a:p>
          <a:p>
            <a:pPr eaLnBrk="1" hangingPunct="1">
              <a:spcBef>
                <a:spcPct val="0"/>
              </a:spcBef>
            </a:pPr>
            <a:r>
              <a:rPr lang="en-US" smtClean="0"/>
              <a:t>   information and assistance to access further education, training,</a:t>
            </a:r>
          </a:p>
          <a:p>
            <a:pPr eaLnBrk="1" hangingPunct="1">
              <a:spcBef>
                <a:spcPct val="0"/>
              </a:spcBef>
            </a:pPr>
            <a:r>
              <a:rPr lang="en-US" smtClean="0"/>
              <a:t>   employment or where required, disability supports</a:t>
            </a:r>
          </a:p>
          <a:p>
            <a:pPr eaLnBrk="1" hangingPunct="1">
              <a:spcBef>
                <a:spcPct val="0"/>
              </a:spcBef>
            </a:pPr>
            <a:r>
              <a:rPr lang="en-US" smtClean="0"/>
              <a:t>   support and encouragement to try a range of options</a:t>
            </a:r>
          </a:p>
          <a:p>
            <a:pPr eaLnBrk="1" hangingPunct="1">
              <a:spcBef>
                <a:spcPct val="0"/>
              </a:spcBef>
            </a:pPr>
            <a:r>
              <a:rPr lang="en-US" smtClean="0"/>
              <a:t>   development and implementation of a transition plan</a:t>
            </a:r>
          </a:p>
          <a:p>
            <a:pPr eaLnBrk="1" hangingPunct="1">
              <a:spcBef>
                <a:spcPct val="0"/>
              </a:spcBef>
            </a:pPr>
            <a:r>
              <a:rPr lang="en-US" smtClean="0"/>
              <a:t>   Transition to Employment (TTE)</a:t>
            </a:r>
          </a:p>
          <a:p>
            <a:pPr eaLnBrk="1" hangingPunct="1">
              <a:spcBef>
                <a:spcPct val="0"/>
              </a:spcBef>
            </a:pPr>
            <a:r>
              <a:rPr lang="en-US" smtClean="0"/>
              <a:t>   Safety Net available</a:t>
            </a:r>
          </a:p>
          <a:p>
            <a:pPr eaLnBrk="1" hangingPunct="1">
              <a:spcBef>
                <a:spcPct val="0"/>
              </a:spcBef>
            </a:pPr>
            <a:r>
              <a:rPr lang="en-US" smtClean="0"/>
              <a:t>   a publication available as a good starting point - Exploring the</a:t>
            </a:r>
          </a:p>
          <a:p>
            <a:pPr eaLnBrk="1" hangingPunct="1">
              <a:spcBef>
                <a:spcPct val="0"/>
              </a:spcBef>
            </a:pPr>
            <a:r>
              <a:rPr lang="en-US" smtClean="0"/>
              <a:t>   Possibilities - available on-line </a:t>
            </a:r>
            <a:r>
              <a:rPr lang="en-US" u="sng" smtClean="0">
                <a:hlinkClick r:id="rId3"/>
              </a:rPr>
              <a:t>www.dhs.vic.gov.au/disability</a:t>
            </a:r>
            <a:endParaRPr lang="en-US" smtClean="0"/>
          </a:p>
          <a:p>
            <a:pPr eaLnBrk="1" hangingPunct="1">
              <a:spcBef>
                <a:spcPct val="0"/>
              </a:spcBef>
            </a:pPr>
            <a:r>
              <a:rPr lang="en-US" smtClean="0"/>
              <a:t> </a:t>
            </a:r>
          </a:p>
          <a:p>
            <a:pPr eaLnBrk="1" hangingPunct="1">
              <a:spcBef>
                <a:spcPct val="0"/>
              </a:spcBef>
            </a:pPr>
            <a:r>
              <a:rPr lang="en-US" smtClean="0"/>
              <a:t>Who can I talk to today about this further?</a:t>
            </a:r>
          </a:p>
          <a:p>
            <a:pPr eaLnBrk="1" hangingPunct="1">
              <a:spcBef>
                <a:spcPct val="0"/>
              </a:spcBef>
            </a:pPr>
            <a:r>
              <a:rPr lang="en-US" smtClean="0"/>
              <a:t>   FFYA – Susan Hatch</a:t>
            </a:r>
          </a:p>
          <a:p>
            <a:pPr eaLnBrk="1" hangingPunct="1">
              <a:spcBef>
                <a:spcPct val="0"/>
              </a:spcBef>
            </a:pPr>
            <a:r>
              <a:rPr lang="en-US" smtClean="0"/>
              <a:t>   Transition to Employment – Susan Hatch</a:t>
            </a:r>
          </a:p>
          <a:p>
            <a:pPr eaLnBrk="1" hangingPunct="1">
              <a:spcBef>
                <a:spcPct val="0"/>
              </a:spcBef>
            </a:pPr>
            <a:r>
              <a:rPr lang="en-US" smtClean="0"/>
              <a:t> </a:t>
            </a:r>
          </a:p>
          <a:p>
            <a:pPr eaLnBrk="1" hangingPunct="1">
              <a:spcBef>
                <a:spcPct val="0"/>
              </a:spcBef>
            </a:pPr>
            <a:endParaRPr lang="en-US"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0149ABD-31F3-4B62-97A2-C98E43318ADD}" type="slidenum">
              <a:rPr lang="en-US"/>
              <a:pPr fontAlgn="base">
                <a:spcBef>
                  <a:spcPct val="0"/>
                </a:spcBef>
                <a:spcAft>
                  <a:spcPct val="0"/>
                </a:spcAft>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p:txBody>
          <a:bodyPr wrap="square" numCol="1" anchor="t" anchorCtr="0" compatLnSpc="1">
            <a:prstTxWarp prst="textNoShape">
              <a:avLst/>
            </a:prstTxWarp>
            <a:normAutofit/>
          </a:bodyPr>
          <a:lstStyle/>
          <a:p>
            <a:pPr>
              <a:defRPr/>
            </a:pPr>
            <a:r>
              <a:rPr lang="en-AU" b="1" dirty="0" smtClean="0"/>
              <a:t>What is Further education?</a:t>
            </a:r>
            <a:endParaRPr lang="en-US" dirty="0" smtClean="0"/>
          </a:p>
          <a:p>
            <a:pPr>
              <a:defRPr/>
            </a:pPr>
            <a:r>
              <a:rPr lang="en-US" dirty="0" smtClean="0"/>
              <a:t>Accredited education that follows secondary school completed at universities, TAFE’s or private providers.</a:t>
            </a:r>
          </a:p>
          <a:p>
            <a:pPr>
              <a:defRPr/>
            </a:pPr>
            <a:r>
              <a:rPr lang="en-US" dirty="0" smtClean="0"/>
              <a:t>Courses can range from foundation courses to improve literacy, numeracy and gain basic work skills, to</a:t>
            </a:r>
          </a:p>
          <a:p>
            <a:pPr>
              <a:defRPr/>
            </a:pPr>
            <a:r>
              <a:rPr lang="en-US" dirty="0" smtClean="0"/>
              <a:t>explicit job such as childcare or welding at different certificate levels, Diplomas to Advanced Diplomas, and Bachelor degrees.  </a:t>
            </a:r>
          </a:p>
          <a:p>
            <a:pPr>
              <a:defRPr/>
            </a:pPr>
            <a:r>
              <a:rPr lang="en-AU" b="1" dirty="0" smtClean="0"/>
              <a:t>How do I apply to TAFE or RTOs?</a:t>
            </a:r>
            <a:endParaRPr lang="en-US" dirty="0" smtClean="0"/>
          </a:p>
          <a:p>
            <a:pPr>
              <a:defRPr/>
            </a:pPr>
            <a:r>
              <a:rPr lang="en-AU" dirty="0" smtClean="0"/>
              <a:t>Apply directly to the department at the TAFE although some courses are via VTAC.  </a:t>
            </a:r>
            <a:endParaRPr lang="en-US" dirty="0" smtClean="0"/>
          </a:p>
          <a:p>
            <a:pPr>
              <a:defRPr/>
            </a:pPr>
            <a:r>
              <a:rPr lang="en-AU" b="1" dirty="0" smtClean="0"/>
              <a:t>How do I apply to University?</a:t>
            </a:r>
            <a:endParaRPr lang="en-US" dirty="0" smtClean="0"/>
          </a:p>
          <a:p>
            <a:pPr>
              <a:defRPr/>
            </a:pPr>
            <a:r>
              <a:rPr lang="en-US" dirty="0" smtClean="0"/>
              <a:t>Apply online through Victorian Tertiary Admissions Centre (VTAC) in Victoria. </a:t>
            </a:r>
          </a:p>
          <a:p>
            <a:pPr>
              <a:defRPr/>
            </a:pPr>
            <a:r>
              <a:rPr lang="en-AU" b="1" dirty="0" smtClean="0"/>
              <a:t>What is SEAS?</a:t>
            </a:r>
          </a:p>
          <a:p>
            <a:pPr>
              <a:defRPr/>
            </a:pPr>
            <a:r>
              <a:rPr lang="en-AU" dirty="0" smtClean="0"/>
              <a:t>SEAS stands for Special Entry Access Scheme. </a:t>
            </a:r>
          </a:p>
          <a:p>
            <a:pPr>
              <a:defRPr/>
            </a:pPr>
            <a:r>
              <a:rPr lang="en-AU" dirty="0" smtClean="0"/>
              <a:t>When you apply online through VTAC if you have a disability you may also apply for (SEAS). There are also other categories but I’ll focus on disability tonight.</a:t>
            </a:r>
          </a:p>
          <a:p>
            <a:pPr>
              <a:defRPr/>
            </a:pPr>
            <a:r>
              <a:rPr lang="en-AU" dirty="0" smtClean="0"/>
              <a:t>If your application is granted selection officers will relax some specific requirements.</a:t>
            </a:r>
          </a:p>
          <a:p>
            <a:pPr>
              <a:defRPr/>
            </a:pPr>
            <a:r>
              <a:rPr lang="en-AU" dirty="0" smtClean="0"/>
              <a:t>When you apply you need to have a supporting statement from a health professional and write a personal impact statement.  For both of these statements it’s not that you have a particular condition or disability but what impact that has had on your education.  So if I had dyslexia I would be highlighting how difficult it is for me to get through the reading and indicate the support that is needed and whether I have received adequate support... I may have been diagnosed late and this may have impacted.  If I have diabetes I might include the school I have missed due to illness, or inability to give full attention due to medication making me groggy.  The </a:t>
            </a:r>
            <a:r>
              <a:rPr lang="en-AU" u="sng" dirty="0" smtClean="0"/>
              <a:t>educational impact</a:t>
            </a:r>
            <a:r>
              <a:rPr lang="en-AU" dirty="0" smtClean="0"/>
              <a:t> rather than just the condition.  Applications usually close at the start of October.  </a:t>
            </a:r>
          </a:p>
          <a:p>
            <a:pPr>
              <a:defRPr/>
            </a:pPr>
            <a:r>
              <a:rPr lang="en-AU" b="1" dirty="0" smtClean="0"/>
              <a:t>What if I don’t get offered a university place?</a:t>
            </a:r>
          </a:p>
          <a:p>
            <a:pPr>
              <a:defRPr/>
            </a:pPr>
            <a:r>
              <a:rPr lang="en-AU" dirty="0" smtClean="0"/>
              <a:t>If you’re not offered a place there are alternative entry programs such as Bridging courses and Pathways courses in which you complete a study which prepares you for studying at university and when you’re finished you can gain entry into some courses – different at each </a:t>
            </a:r>
            <a:r>
              <a:rPr lang="en-AU" dirty="0" err="1" smtClean="0"/>
              <a:t>uni</a:t>
            </a:r>
            <a:r>
              <a:rPr lang="en-AU" dirty="0" smtClean="0"/>
              <a:t>-</a:t>
            </a:r>
          </a:p>
          <a:p>
            <a:pPr>
              <a:defRPr/>
            </a:pPr>
            <a:r>
              <a:rPr lang="en-AU" dirty="0" smtClean="0"/>
              <a:t>OR you can study a course at TAFE in the same field and sometimes gain credits towards entry into a university course.</a:t>
            </a:r>
            <a:endParaRPr lang="en-US" dirty="0" smtClean="0"/>
          </a:p>
          <a:p>
            <a:pPr>
              <a:defRPr/>
            </a:pPr>
            <a:endParaRPr lang="en-US" dirty="0" smtClean="0"/>
          </a:p>
        </p:txBody>
      </p:sp>
      <p:sp>
        <p:nvSpPr>
          <p:cNvPr id="4" name="Slide Number Placeholder 3"/>
          <p:cNvSpPr>
            <a:spLocks noGrp="1"/>
          </p:cNvSpPr>
          <p:nvPr>
            <p:ph type="sldNum" sz="quarter" idx="5"/>
          </p:nvPr>
        </p:nvSpPr>
        <p:spPr/>
        <p:txBody>
          <a:bodyPr/>
          <a:lstStyle/>
          <a:p>
            <a:pPr>
              <a:defRPr/>
            </a:pPr>
            <a:fld id="{ABF63C3F-EBF9-4C75-B276-61E73A44D5E5}"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70000" lnSpcReduction="20000"/>
          </a:bodyPr>
          <a:lstStyle/>
          <a:p>
            <a:pPr>
              <a:defRPr/>
            </a:pPr>
            <a:r>
              <a:rPr lang="en-AU" sz="1100" b="1" dirty="0" smtClean="0"/>
              <a:t>What supports are available?</a:t>
            </a:r>
            <a:endParaRPr lang="en-US" sz="1100" dirty="0" smtClean="0"/>
          </a:p>
          <a:p>
            <a:pPr>
              <a:buFont typeface="Arial" pitchFamily="34" charset="0"/>
              <a:buChar char="•"/>
              <a:defRPr/>
            </a:pPr>
            <a:r>
              <a:rPr lang="en-AU" sz="1100" dirty="0" smtClean="0"/>
              <a:t>qualified </a:t>
            </a:r>
            <a:r>
              <a:rPr lang="en-AU" sz="1100" b="1" dirty="0" smtClean="0"/>
              <a:t>Careers Advisors </a:t>
            </a:r>
            <a:r>
              <a:rPr lang="en-AU" sz="1100" dirty="0" smtClean="0"/>
              <a:t>who can help you to decide which course may be best for you. A careers advisor is different to a course advisor.  If you know you are interested in interior design then a course advisor can tell you all about the interior design courses available at their institution -course content and application deadlines.  Careers advisors advise you on what career may suit you if you are undecided, or advise you on different possible career paths and provide information about courses available at all organisations. Many TAFE’s provide Careers advice free to prospective students giving advice not only on their TAFE but all TAFEs and Unis.  </a:t>
            </a:r>
            <a:endParaRPr lang="en-US" sz="1100" dirty="0" smtClean="0"/>
          </a:p>
          <a:p>
            <a:pPr>
              <a:defRPr/>
            </a:pPr>
            <a:r>
              <a:rPr lang="en-AU" sz="1100" dirty="0" smtClean="0"/>
              <a:t>-a </a:t>
            </a:r>
            <a:r>
              <a:rPr lang="en-AU" sz="1100" b="1" dirty="0" smtClean="0"/>
              <a:t>Disability Liaison Officer (DLO)</a:t>
            </a:r>
            <a:r>
              <a:rPr lang="en-AU" sz="1100" dirty="0" smtClean="0"/>
              <a:t> who helps students with a disability and their teachers determine reasonable adjustments like extending exam times or providing reading materials in alternative formats such as MP3 audio file or enlarged print. </a:t>
            </a:r>
            <a:endParaRPr lang="en-US" sz="1100" dirty="0" smtClean="0"/>
          </a:p>
          <a:p>
            <a:pPr>
              <a:buFont typeface="Arial" pitchFamily="34" charset="0"/>
              <a:buChar char="•"/>
              <a:defRPr/>
            </a:pPr>
            <a:r>
              <a:rPr lang="en-AU" sz="1100" dirty="0" smtClean="0"/>
              <a:t>Alternative assessment </a:t>
            </a:r>
          </a:p>
          <a:p>
            <a:pPr>
              <a:buFont typeface="Arial" pitchFamily="34" charset="0"/>
              <a:buChar char="•"/>
              <a:defRPr/>
            </a:pPr>
            <a:r>
              <a:rPr lang="en-AU" sz="1100" dirty="0" smtClean="0"/>
              <a:t>Disability resource room specific software, a </a:t>
            </a:r>
            <a:r>
              <a:rPr lang="en-AU" sz="1100" dirty="0" err="1" smtClean="0"/>
              <a:t>braille</a:t>
            </a:r>
            <a:r>
              <a:rPr lang="en-AU" sz="1100" dirty="0" smtClean="0"/>
              <a:t> printer or PCs with large screen monitors.</a:t>
            </a:r>
            <a:endParaRPr lang="en-US" sz="1100" dirty="0" smtClean="0"/>
          </a:p>
          <a:p>
            <a:pPr>
              <a:buFont typeface="Arial" pitchFamily="34" charset="0"/>
              <a:buChar char="•"/>
              <a:defRPr/>
            </a:pPr>
            <a:r>
              <a:rPr lang="en-AU" sz="1100" dirty="0" smtClean="0"/>
              <a:t>Specialised equipment or software including portable audio loops, ergonomic chairs, Dragon Naturally Speaking or JAWS </a:t>
            </a:r>
            <a:endParaRPr lang="en-US" sz="1100" dirty="0" smtClean="0"/>
          </a:p>
          <a:p>
            <a:pPr>
              <a:buFont typeface="Arial" pitchFamily="34" charset="0"/>
              <a:buChar char="•"/>
              <a:defRPr/>
            </a:pPr>
            <a:r>
              <a:rPr lang="en-AU" sz="1100" dirty="0" smtClean="0"/>
              <a:t>Alternative format course materials such as enlarged print, Braille or MP3 files. </a:t>
            </a:r>
            <a:endParaRPr lang="en-US" sz="1100" dirty="0" smtClean="0"/>
          </a:p>
          <a:p>
            <a:pPr>
              <a:buFont typeface="Arial" pitchFamily="34" charset="0"/>
              <a:buChar char="•"/>
              <a:defRPr/>
            </a:pPr>
            <a:r>
              <a:rPr lang="en-AU" sz="1100" dirty="0" smtClean="0"/>
              <a:t>Direct support in class including </a:t>
            </a:r>
            <a:r>
              <a:rPr lang="en-AU" sz="1100" dirty="0" err="1" smtClean="0"/>
              <a:t>Auslan</a:t>
            </a:r>
            <a:r>
              <a:rPr lang="en-AU" sz="1100" dirty="0" smtClean="0"/>
              <a:t> interpreters, note-takers, readers and scribes </a:t>
            </a:r>
            <a:endParaRPr lang="en-US" sz="1100" dirty="0" smtClean="0"/>
          </a:p>
          <a:p>
            <a:pPr>
              <a:buFont typeface="Arial" pitchFamily="34" charset="0"/>
              <a:buChar char="•"/>
              <a:defRPr/>
            </a:pPr>
            <a:r>
              <a:rPr lang="en-AU" sz="1100" dirty="0" smtClean="0"/>
              <a:t>Referrals </a:t>
            </a:r>
            <a:r>
              <a:rPr lang="en-AU" sz="1100" u="sng" dirty="0" smtClean="0"/>
              <a:t>Study support programs</a:t>
            </a:r>
            <a:r>
              <a:rPr lang="en-AU" sz="1100" dirty="0" smtClean="0"/>
              <a:t> – tutoring outside class</a:t>
            </a:r>
            <a:endParaRPr lang="en-US" sz="1100" dirty="0" smtClean="0"/>
          </a:p>
          <a:p>
            <a:pPr>
              <a:buFont typeface="Arial" pitchFamily="34" charset="0"/>
              <a:buChar char="•"/>
              <a:defRPr/>
            </a:pPr>
            <a:endParaRPr lang="en-US" sz="1100" dirty="0" smtClean="0"/>
          </a:p>
          <a:p>
            <a:pPr>
              <a:defRPr/>
            </a:pPr>
            <a:r>
              <a:rPr lang="en-AU" sz="1100" b="1" dirty="0" smtClean="0"/>
              <a:t>When does my young person contact a DLO?</a:t>
            </a:r>
          </a:p>
          <a:p>
            <a:pPr eaLnBrk="1" fontAlgn="auto" hangingPunct="1">
              <a:spcBef>
                <a:spcPts val="0"/>
              </a:spcBef>
              <a:spcAft>
                <a:spcPts val="0"/>
              </a:spcAft>
              <a:defRPr/>
            </a:pPr>
            <a:r>
              <a:rPr lang="en-GB" sz="1100" dirty="0" smtClean="0"/>
              <a:t>If you believe that you will need help while you are studying in TAFE or </a:t>
            </a:r>
            <a:r>
              <a:rPr lang="en-GB" sz="1100" dirty="0" err="1" smtClean="0"/>
              <a:t>Uni</a:t>
            </a:r>
            <a:r>
              <a:rPr lang="en-GB" sz="1100" dirty="0" smtClean="0"/>
              <a:t>, it is important that you discuss your situation with a DLO as soon as you can, so that you can be provided with the best possible assistance. Try to contact the DLO before your course commences. This increases your chances of having adjustments in place early.</a:t>
            </a:r>
            <a:endParaRPr lang="en-US" sz="1100" dirty="0" smtClean="0"/>
          </a:p>
          <a:p>
            <a:pPr>
              <a:defRPr/>
            </a:pPr>
            <a:endParaRPr lang="en-AU" sz="1100" dirty="0" smtClean="0"/>
          </a:p>
          <a:p>
            <a:pPr eaLnBrk="1" fontAlgn="auto" hangingPunct="1">
              <a:spcBef>
                <a:spcPts val="0"/>
              </a:spcBef>
              <a:spcAft>
                <a:spcPts val="0"/>
              </a:spcAft>
              <a:defRPr/>
            </a:pPr>
            <a:r>
              <a:rPr lang="en-US" sz="1100" b="1" dirty="0" smtClean="0"/>
              <a:t>Scholarships</a:t>
            </a:r>
            <a:r>
              <a:rPr lang="en-US" sz="1100" dirty="0" smtClean="0"/>
              <a:t> for students with a disability are available through universities and TAFEs (apply through VTAC or directly through the university or TAFE) and also through</a:t>
            </a:r>
            <a:r>
              <a:rPr lang="en-AU" sz="1100" dirty="0" smtClean="0"/>
              <a:t> community and corporate organisations see- </a:t>
            </a:r>
            <a:r>
              <a:rPr lang="en-AU" sz="1100" u="sng" dirty="0" smtClean="0">
                <a:hlinkClick r:id="rId3"/>
              </a:rPr>
              <a:t>www.adcet.edu.au</a:t>
            </a:r>
            <a:r>
              <a:rPr lang="en-AU" sz="1100" dirty="0" smtClean="0"/>
              <a:t> . Last year nearly half of the VCE student population applied for scholarships- they are not just for the smart people or people on a low income- there are equity scholarships and a huge range of categories- last year not one Victorian uni gave away all of its scholarships- I can’t guarantee you will get a scholarship but I can guarantee you won’t be considered if you don’t apply.</a:t>
            </a:r>
            <a:endParaRPr lang="en-US" sz="1100" dirty="0" smtClean="0"/>
          </a:p>
          <a:p>
            <a:pPr>
              <a:defRPr/>
            </a:pPr>
            <a:endParaRPr lang="en-AU" sz="1100" b="1" dirty="0" smtClean="0"/>
          </a:p>
          <a:p>
            <a:pPr>
              <a:defRPr/>
            </a:pPr>
            <a:r>
              <a:rPr lang="en-AU" sz="1100" b="1" dirty="0" smtClean="0"/>
              <a:t>Who can I talk to today about this?</a:t>
            </a:r>
          </a:p>
          <a:p>
            <a:pPr>
              <a:defRPr/>
            </a:pPr>
            <a:r>
              <a:rPr lang="en-AU" sz="1100" dirty="0" smtClean="0"/>
              <a:t>(Point out appropriate stall holders)</a:t>
            </a:r>
          </a:p>
        </p:txBody>
      </p:sp>
      <p:sp>
        <p:nvSpPr>
          <p:cNvPr id="4" name="Slide Number Placeholder 3"/>
          <p:cNvSpPr>
            <a:spLocks noGrp="1"/>
          </p:cNvSpPr>
          <p:nvPr>
            <p:ph type="sldNum" sz="quarter" idx="5"/>
          </p:nvPr>
        </p:nvSpPr>
        <p:spPr/>
        <p:txBody>
          <a:bodyPr/>
          <a:lstStyle/>
          <a:p>
            <a:pPr>
              <a:defRPr/>
            </a:pPr>
            <a:fld id="{5CB78263-C4A4-4FA5-B977-D13EBEDF152F}"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defRPr/>
            </a:pPr>
            <a:r>
              <a:rPr lang="en-US" sz="1000" dirty="0" smtClean="0"/>
              <a:t>What is an Apprenticeship/Traineeship?</a:t>
            </a:r>
          </a:p>
          <a:p>
            <a:pPr>
              <a:defRPr/>
            </a:pPr>
            <a:r>
              <a:rPr lang="en-US" dirty="0" smtClean="0"/>
              <a:t>    -A contract to train / Learning on the Job and at TAFE (other)</a:t>
            </a:r>
          </a:p>
          <a:p>
            <a:pPr>
              <a:defRPr/>
            </a:pPr>
            <a:r>
              <a:rPr lang="en-US" dirty="0" smtClean="0"/>
              <a:t>Why is it viable option versus normal employment?</a:t>
            </a:r>
          </a:p>
          <a:p>
            <a:pPr>
              <a:defRPr/>
            </a:pPr>
            <a:r>
              <a:rPr lang="en-US" dirty="0" smtClean="0"/>
              <a:t>    -Support from AFO, AAC Field Officer, Learner services through TAFES (other)</a:t>
            </a:r>
          </a:p>
          <a:p>
            <a:pPr>
              <a:defRPr/>
            </a:pPr>
            <a:r>
              <a:rPr lang="en-US" dirty="0" smtClean="0"/>
              <a:t>    -Disability support from Federal Government including </a:t>
            </a:r>
          </a:p>
          <a:p>
            <a:pPr>
              <a:defRPr/>
            </a:pPr>
            <a:r>
              <a:rPr lang="en-US" dirty="0" smtClean="0"/>
              <a:t>	Disabled Australian Apprenticeship Wage Support. (DAAWS)</a:t>
            </a:r>
          </a:p>
          <a:p>
            <a:pPr>
              <a:defRPr/>
            </a:pPr>
            <a:r>
              <a:rPr lang="en-US" dirty="0" smtClean="0"/>
              <a:t>	Tutorial, mentoring or other assistance with TAFE training.</a:t>
            </a:r>
          </a:p>
          <a:p>
            <a:pPr>
              <a:defRPr/>
            </a:pPr>
            <a:r>
              <a:rPr lang="en-AU" dirty="0" smtClean="0"/>
              <a:t>For example:</a:t>
            </a:r>
          </a:p>
          <a:p>
            <a:pPr>
              <a:defRPr/>
            </a:pPr>
            <a:r>
              <a:rPr lang="en-AU" dirty="0" smtClean="0"/>
              <a:t>One employer took on a horticulture apprentice with a Learning Disability and sought assistance from a local Apprenticeship Centre. </a:t>
            </a:r>
            <a:endParaRPr lang="en-US" dirty="0" smtClean="0"/>
          </a:p>
          <a:p>
            <a:pPr>
              <a:defRPr/>
            </a:pPr>
            <a:r>
              <a:rPr lang="en-AU" dirty="0" smtClean="0"/>
              <a:t>Through the DAAWS program they applied for funding to assist with tutorial and mentoring assistance and also wage support to assist with providing the necessary tools, to make appropriate workplace adaptations and purchase adaptive learning technology to assist the apprentice.  </a:t>
            </a:r>
            <a:endParaRPr lang="en-US" dirty="0" smtClean="0"/>
          </a:p>
          <a:p>
            <a:pPr>
              <a:defRPr/>
            </a:pPr>
            <a:r>
              <a:rPr lang="en-AU" dirty="0" smtClean="0"/>
              <a:t>This organisation was successful in obtaining:</a:t>
            </a:r>
            <a:endParaRPr lang="en-US" dirty="0" smtClean="0"/>
          </a:p>
          <a:p>
            <a:pPr>
              <a:defRPr/>
            </a:pPr>
            <a:r>
              <a:rPr lang="en-US" dirty="0" smtClean="0"/>
              <a:t>	</a:t>
            </a:r>
            <a:r>
              <a:rPr lang="en-AU" dirty="0" smtClean="0"/>
              <a:t>$104 wage support per week</a:t>
            </a:r>
            <a:endParaRPr lang="en-US" dirty="0" smtClean="0"/>
          </a:p>
          <a:p>
            <a:pPr lvl="2">
              <a:defRPr/>
            </a:pPr>
            <a:r>
              <a:rPr lang="en-AU" dirty="0" smtClean="0"/>
              <a:t>$5500 per annum for tutorial assistance in the classroom setting</a:t>
            </a:r>
            <a:endParaRPr lang="en-US" dirty="0" smtClean="0"/>
          </a:p>
          <a:p>
            <a:pPr lvl="2">
              <a:defRPr/>
            </a:pPr>
            <a:r>
              <a:rPr lang="en-AU" dirty="0" smtClean="0"/>
              <a:t>$5500 per annum for mentoring assistance within the workplace – we employ someone to work one on one with the apprentice for four hours per week.</a:t>
            </a:r>
            <a:endParaRPr lang="en-US" dirty="0" smtClean="0"/>
          </a:p>
          <a:p>
            <a:pPr>
              <a:defRPr/>
            </a:pPr>
            <a:r>
              <a:rPr lang="en-AU" sz="1000" dirty="0" smtClean="0"/>
              <a:t> </a:t>
            </a:r>
            <a:endParaRPr lang="en-US" sz="1000" dirty="0" smtClean="0"/>
          </a:p>
          <a:p>
            <a:pPr>
              <a:defRPr/>
            </a:pPr>
            <a:r>
              <a:rPr lang="en-AU" sz="1000" dirty="0" smtClean="0"/>
              <a:t> </a:t>
            </a:r>
            <a:endParaRPr lang="en-US" sz="1000" dirty="0" smtClean="0"/>
          </a:p>
        </p:txBody>
      </p:sp>
      <p:sp>
        <p:nvSpPr>
          <p:cNvPr id="4" name="Slide Number Placeholder 3"/>
          <p:cNvSpPr>
            <a:spLocks noGrp="1"/>
          </p:cNvSpPr>
          <p:nvPr>
            <p:ph type="sldNum" sz="quarter" idx="5"/>
          </p:nvPr>
        </p:nvSpPr>
        <p:spPr/>
        <p:txBody>
          <a:bodyPr/>
          <a:lstStyle/>
          <a:p>
            <a:pPr>
              <a:defRPr/>
            </a:pPr>
            <a:fld id="{E10C674C-44CA-4AC0-A65C-940AA89ED18E}"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I’m interested in a Apprenticeship/Traineeship – where to from here?</a:t>
            </a:r>
          </a:p>
          <a:p>
            <a:r>
              <a:rPr lang="en-US" smtClean="0"/>
              <a:t>Often students say I want an apprenticeship but when I ask ‘in what?’ they say they don’t know they just want to leave school- that’s not really a good enough answer.  </a:t>
            </a:r>
          </a:p>
          <a:p>
            <a:r>
              <a:rPr lang="en-US" smtClean="0"/>
              <a:t>You need to do work experience in the trade you are considering -when you sign an apprenticeship contract you are locked in for 3 to 4 years- you need to be sure it’s what you want to do… how do you know you want to be a plumber if you’ve never even seen or experienced what it’s like?</a:t>
            </a:r>
          </a:p>
          <a:p>
            <a:r>
              <a:rPr lang="en-US" smtClean="0"/>
              <a:t>Once you’re sure you can try …	</a:t>
            </a:r>
          </a:p>
          <a:p>
            <a:r>
              <a:rPr lang="en-US" smtClean="0"/>
              <a:t>	-Careers advisors if at school</a:t>
            </a:r>
          </a:p>
          <a:p>
            <a:r>
              <a:rPr lang="en-US" smtClean="0"/>
              <a:t>	-Normal avenues of job seeking</a:t>
            </a:r>
          </a:p>
          <a:p>
            <a:r>
              <a:rPr lang="en-US" smtClean="0"/>
              <a:t>	-Job network agencies</a:t>
            </a:r>
          </a:p>
          <a:p>
            <a:r>
              <a:rPr lang="en-US" smtClean="0"/>
              <a:t>	-Australian Apprenticeship Centres and/or Group training companies.</a:t>
            </a:r>
          </a:p>
          <a:p>
            <a:r>
              <a:rPr lang="en-US" smtClean="0"/>
              <a:t>	-TAFES (Pre-apprenticeship or other specific training programs)</a:t>
            </a:r>
          </a:p>
          <a:p>
            <a:pPr eaLnBrk="1" hangingPunct="1">
              <a:spcBef>
                <a:spcPct val="0"/>
              </a:spcBef>
            </a:pPr>
            <a:r>
              <a:rPr lang="en-US" smtClean="0"/>
              <a:t>Pre-apprenticeship courses can be good to help you be sure about what you are choosing too- you get to try out the trade for a year at TAFE and then if you do get an apprenticeship you get credits for what you have already done.</a:t>
            </a:r>
          </a:p>
          <a:p>
            <a:endParaRPr lang="en-US" smtClean="0"/>
          </a:p>
          <a:p>
            <a:endParaRPr lang="en-US" smtClean="0"/>
          </a:p>
          <a:p>
            <a:endParaRPr lang="en-US" smtClean="0"/>
          </a:p>
        </p:txBody>
      </p:sp>
      <p:sp>
        <p:nvSpPr>
          <p:cNvPr id="4" name="Slide Number Placeholder 3"/>
          <p:cNvSpPr>
            <a:spLocks noGrp="1"/>
          </p:cNvSpPr>
          <p:nvPr>
            <p:ph type="sldNum" sz="quarter" idx="5"/>
          </p:nvPr>
        </p:nvSpPr>
        <p:spPr/>
        <p:txBody>
          <a:bodyPr/>
          <a:lstStyle/>
          <a:p>
            <a:pPr>
              <a:defRPr/>
            </a:pPr>
            <a:fld id="{CFC77954-7F51-4710-B9E8-D815378743CB}"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lnSpcReduction="10000"/>
          </a:bodyPr>
          <a:lstStyle/>
          <a:p>
            <a:pPr>
              <a:defRPr/>
            </a:pPr>
            <a:r>
              <a:rPr lang="en-US" dirty="0" smtClean="0"/>
              <a:t>WHY JOB???</a:t>
            </a:r>
          </a:p>
          <a:p>
            <a:pPr>
              <a:defRPr/>
            </a:pPr>
            <a:r>
              <a:rPr lang="en-US" dirty="0" smtClean="0"/>
              <a:t>Social interaction/inclusion.</a:t>
            </a:r>
          </a:p>
          <a:p>
            <a:pPr>
              <a:defRPr/>
            </a:pPr>
            <a:r>
              <a:rPr lang="en-US" dirty="0" smtClean="0"/>
              <a:t>Money/independence</a:t>
            </a:r>
          </a:p>
          <a:p>
            <a:pPr>
              <a:defRPr/>
            </a:pPr>
            <a:r>
              <a:rPr lang="en-US" dirty="0" smtClean="0"/>
              <a:t>Confidence building, believing in abilities.</a:t>
            </a:r>
          </a:p>
          <a:p>
            <a:pPr>
              <a:defRPr/>
            </a:pPr>
            <a:r>
              <a:rPr lang="en-US" dirty="0" smtClean="0"/>
              <a:t>Does not have to be a full time job. Can be a part time job that balances , TAFE, and leisure pursuits.</a:t>
            </a:r>
          </a:p>
          <a:p>
            <a:pPr>
              <a:defRPr/>
            </a:pPr>
            <a:endParaRPr lang="en-US" dirty="0" smtClean="0"/>
          </a:p>
          <a:p>
            <a:pPr>
              <a:defRPr/>
            </a:pPr>
            <a:r>
              <a:rPr lang="en-US" dirty="0" smtClean="0">
                <a:solidFill>
                  <a:srgbClr val="FF0000"/>
                </a:solidFill>
              </a:rPr>
              <a:t>DES- </a:t>
            </a:r>
            <a:r>
              <a:rPr lang="en-US" dirty="0" smtClean="0"/>
              <a:t>Providers are funded by Department of Education and Employment &amp; Workplace Relations (DEEWR)</a:t>
            </a:r>
          </a:p>
          <a:p>
            <a:pPr>
              <a:defRPr/>
            </a:pPr>
            <a:r>
              <a:rPr lang="en-US" dirty="0" smtClean="0"/>
              <a:t>Assist people with a disability, health condition or  injury with finding and keeping employment. ESS (Employment Support Service) contract works with people who have a permanent disability, who require regular, on going support in order to retain their job.</a:t>
            </a:r>
          </a:p>
          <a:p>
            <a:pPr>
              <a:defRPr/>
            </a:pPr>
            <a:r>
              <a:rPr lang="en-US" dirty="0" smtClean="0"/>
              <a:t>SERVICES OFFERED- How a DES does it…</a:t>
            </a:r>
          </a:p>
          <a:p>
            <a:pPr>
              <a:defRPr/>
            </a:pPr>
            <a:r>
              <a:rPr lang="en-US" dirty="0" smtClean="0"/>
              <a:t>Assess, participants strengths and abilities, Employment consultant gets to know the participant. It’s like having a personal coach.</a:t>
            </a:r>
          </a:p>
          <a:p>
            <a:pPr>
              <a:defRPr/>
            </a:pPr>
            <a:r>
              <a:rPr lang="en-US" sz="1800" b="1" dirty="0" smtClean="0"/>
              <a:t>Job Search </a:t>
            </a:r>
            <a:r>
              <a:rPr lang="en-US" b="1" dirty="0" smtClean="0"/>
              <a:t>support </a:t>
            </a:r>
            <a:r>
              <a:rPr lang="en-US" dirty="0" smtClean="0"/>
              <a:t>including:</a:t>
            </a:r>
          </a:p>
          <a:p>
            <a:pPr lvl="1">
              <a:defRPr/>
            </a:pPr>
            <a:r>
              <a:rPr lang="en-US" dirty="0" smtClean="0"/>
              <a:t>Resume development/interview techniques/job applications.</a:t>
            </a:r>
          </a:p>
          <a:p>
            <a:pPr lvl="1">
              <a:defRPr/>
            </a:pPr>
            <a:r>
              <a:rPr lang="en-US" dirty="0" smtClean="0"/>
              <a:t>Career planning- Guidance-  try jobs while you are young.</a:t>
            </a:r>
          </a:p>
          <a:p>
            <a:pPr lvl="1">
              <a:defRPr/>
            </a:pPr>
            <a:r>
              <a:rPr lang="en-US" dirty="0" smtClean="0"/>
              <a:t>Training referrals</a:t>
            </a:r>
          </a:p>
          <a:p>
            <a:pPr lvl="1">
              <a:defRPr/>
            </a:pPr>
            <a:r>
              <a:rPr lang="en-US" dirty="0" smtClean="0"/>
              <a:t>In-house skills development- Employability skills- Team work, problem solving, time management, leadership.</a:t>
            </a:r>
          </a:p>
          <a:p>
            <a:pPr lvl="1">
              <a:defRPr/>
            </a:pPr>
            <a:r>
              <a:rPr lang="en-US" dirty="0" smtClean="0"/>
              <a:t>Employer canvassing- Speaking to employers about your skills and abilities and about possible employment opportunities.</a:t>
            </a:r>
          </a:p>
          <a:p>
            <a:pPr>
              <a:defRPr/>
            </a:pPr>
            <a:r>
              <a:rPr lang="en-US" dirty="0" smtClean="0"/>
              <a:t> Employment support including:</a:t>
            </a:r>
          </a:p>
          <a:p>
            <a:pPr lvl="1">
              <a:defRPr/>
            </a:pPr>
            <a:r>
              <a:rPr lang="en-US" dirty="0" smtClean="0"/>
              <a:t>Full on the job training support-</a:t>
            </a:r>
            <a:r>
              <a:rPr lang="en-US" dirty="0" smtClean="0">
                <a:solidFill>
                  <a:schemeClr val="tx2">
                    <a:lumMod val="75000"/>
                  </a:schemeClr>
                </a:solidFill>
              </a:rPr>
              <a:t>Work Trainers</a:t>
            </a:r>
            <a:endParaRPr lang="en-US" dirty="0" smtClean="0"/>
          </a:p>
          <a:p>
            <a:pPr lvl="1">
              <a:defRPr/>
            </a:pPr>
            <a:r>
              <a:rPr lang="en-US" dirty="0" smtClean="0"/>
              <a:t>Ongoing post placement support- You are in a job…help to keep the job. Flexible to your individual needs.</a:t>
            </a:r>
          </a:p>
          <a:p>
            <a:pPr lvl="1">
              <a:defRPr/>
            </a:pPr>
            <a:r>
              <a:rPr lang="en-US" dirty="0" smtClean="0"/>
              <a:t>Support in accessing other services – network with other services can make referrals, Fitted for work.</a:t>
            </a:r>
          </a:p>
          <a:p>
            <a:pPr lvl="1">
              <a:defRPr/>
            </a:pPr>
            <a:r>
              <a:rPr lang="en-US" dirty="0" smtClean="0"/>
              <a:t>Centrelink support – If you need a JCA , DES can assist, or general support that maybe required from time to time, with Centrelink. EG, reporting income.</a:t>
            </a:r>
          </a:p>
          <a:p>
            <a:pPr>
              <a:defRPr/>
            </a:pPr>
            <a:r>
              <a:rPr lang="en-US" dirty="0" smtClean="0"/>
              <a:t> </a:t>
            </a:r>
          </a:p>
        </p:txBody>
      </p:sp>
      <p:sp>
        <p:nvSpPr>
          <p:cNvPr id="4" name="Slide Number Placeholder 3"/>
          <p:cNvSpPr>
            <a:spLocks noGrp="1"/>
          </p:cNvSpPr>
          <p:nvPr>
            <p:ph type="sldNum" sz="quarter" idx="5"/>
          </p:nvPr>
        </p:nvSpPr>
        <p:spPr>
          <a:xfrm>
            <a:off x="518467" y="497849"/>
            <a:ext cx="2947579" cy="497847"/>
          </a:xfrm>
        </p:spPr>
        <p:txBody>
          <a:bodyPr/>
          <a:lstStyle/>
          <a:p>
            <a:pPr>
              <a:defRPr/>
            </a:pPr>
            <a:fld id="{FD614F3C-DAC3-4B77-82A6-148987936013}"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lnSpcReduction="10000"/>
          </a:bodyPr>
          <a:lstStyle/>
          <a:p>
            <a:pPr>
              <a:defRPr/>
            </a:pPr>
            <a:r>
              <a:rPr lang="en-US" dirty="0" smtClean="0"/>
              <a:t>WHY JOB???</a:t>
            </a:r>
          </a:p>
          <a:p>
            <a:pPr>
              <a:defRPr/>
            </a:pPr>
            <a:r>
              <a:rPr lang="en-US" dirty="0" smtClean="0"/>
              <a:t>Social interaction/inclusion.</a:t>
            </a:r>
          </a:p>
          <a:p>
            <a:pPr>
              <a:defRPr/>
            </a:pPr>
            <a:r>
              <a:rPr lang="en-US" dirty="0" smtClean="0"/>
              <a:t>Money/independence</a:t>
            </a:r>
          </a:p>
          <a:p>
            <a:pPr>
              <a:defRPr/>
            </a:pPr>
            <a:r>
              <a:rPr lang="en-US" dirty="0" smtClean="0"/>
              <a:t>Confidence building, believing in abilities.</a:t>
            </a:r>
          </a:p>
          <a:p>
            <a:pPr>
              <a:defRPr/>
            </a:pPr>
            <a:r>
              <a:rPr lang="en-US" dirty="0" smtClean="0"/>
              <a:t>Does not have to be a full time job. Can be a part time job that balances , TAFE, and leisure pursuits.</a:t>
            </a:r>
          </a:p>
          <a:p>
            <a:pPr>
              <a:defRPr/>
            </a:pPr>
            <a:endParaRPr lang="en-US" dirty="0" smtClean="0"/>
          </a:p>
          <a:p>
            <a:pPr>
              <a:defRPr/>
            </a:pPr>
            <a:r>
              <a:rPr lang="en-US" dirty="0" smtClean="0">
                <a:solidFill>
                  <a:srgbClr val="FF0000"/>
                </a:solidFill>
              </a:rPr>
              <a:t>DES- </a:t>
            </a:r>
            <a:r>
              <a:rPr lang="en-US" dirty="0" smtClean="0"/>
              <a:t>Providers are funded by Department of Education and Employment &amp; Workplace Relations (DEEWR)</a:t>
            </a:r>
          </a:p>
          <a:p>
            <a:pPr>
              <a:defRPr/>
            </a:pPr>
            <a:r>
              <a:rPr lang="en-US" dirty="0" smtClean="0"/>
              <a:t>Assist people with a disability, health condition or  injury with finding and keeping employment. ESS (Employment Support Service) contract works with people who have a permanent disability, who require regular, on going support in order to retain their job.</a:t>
            </a:r>
          </a:p>
          <a:p>
            <a:pPr>
              <a:defRPr/>
            </a:pPr>
            <a:r>
              <a:rPr lang="en-US" dirty="0" smtClean="0"/>
              <a:t>SERVICES OFFERED- How a DES does it…</a:t>
            </a:r>
          </a:p>
          <a:p>
            <a:pPr>
              <a:defRPr/>
            </a:pPr>
            <a:r>
              <a:rPr lang="en-US" dirty="0" smtClean="0"/>
              <a:t>Assess, participants strengths and abilities, Employment consultant gets to know the participant. It’s like having a personal coach.</a:t>
            </a:r>
          </a:p>
          <a:p>
            <a:pPr>
              <a:defRPr/>
            </a:pPr>
            <a:r>
              <a:rPr lang="en-US" sz="1800" b="1" dirty="0" smtClean="0"/>
              <a:t>Job Search </a:t>
            </a:r>
            <a:r>
              <a:rPr lang="en-US" b="1" dirty="0" smtClean="0"/>
              <a:t>support </a:t>
            </a:r>
            <a:r>
              <a:rPr lang="en-US" dirty="0" smtClean="0"/>
              <a:t>including:</a:t>
            </a:r>
          </a:p>
          <a:p>
            <a:pPr lvl="1">
              <a:defRPr/>
            </a:pPr>
            <a:r>
              <a:rPr lang="en-US" dirty="0" smtClean="0"/>
              <a:t>Resume development/interview techniques/job applications.</a:t>
            </a:r>
          </a:p>
          <a:p>
            <a:pPr lvl="1">
              <a:defRPr/>
            </a:pPr>
            <a:r>
              <a:rPr lang="en-US" dirty="0" smtClean="0"/>
              <a:t>Career planning- Guidance-  try jobs while you are young.</a:t>
            </a:r>
          </a:p>
          <a:p>
            <a:pPr lvl="1">
              <a:defRPr/>
            </a:pPr>
            <a:r>
              <a:rPr lang="en-US" dirty="0" smtClean="0"/>
              <a:t>Training referrals</a:t>
            </a:r>
          </a:p>
          <a:p>
            <a:pPr lvl="1">
              <a:defRPr/>
            </a:pPr>
            <a:r>
              <a:rPr lang="en-US" dirty="0" smtClean="0"/>
              <a:t>In-house skills development- Employability skills- Team work, problem solving, time management, leadership.</a:t>
            </a:r>
          </a:p>
          <a:p>
            <a:pPr lvl="1">
              <a:defRPr/>
            </a:pPr>
            <a:r>
              <a:rPr lang="en-US" dirty="0" smtClean="0"/>
              <a:t>Employer canvassing- Speaking to employers about your skills and abilities and about possible employment opportunities.</a:t>
            </a:r>
          </a:p>
          <a:p>
            <a:pPr>
              <a:defRPr/>
            </a:pPr>
            <a:r>
              <a:rPr lang="en-US" dirty="0" smtClean="0"/>
              <a:t> Employment support including:</a:t>
            </a:r>
          </a:p>
          <a:p>
            <a:pPr lvl="1">
              <a:defRPr/>
            </a:pPr>
            <a:r>
              <a:rPr lang="en-US" dirty="0" smtClean="0"/>
              <a:t>Full on the job training support-</a:t>
            </a:r>
            <a:r>
              <a:rPr lang="en-US" dirty="0" smtClean="0">
                <a:solidFill>
                  <a:schemeClr val="tx2">
                    <a:lumMod val="75000"/>
                  </a:schemeClr>
                </a:solidFill>
              </a:rPr>
              <a:t>Work Trainers</a:t>
            </a:r>
            <a:endParaRPr lang="en-US" dirty="0" smtClean="0"/>
          </a:p>
          <a:p>
            <a:pPr lvl="1">
              <a:defRPr/>
            </a:pPr>
            <a:r>
              <a:rPr lang="en-US" dirty="0" smtClean="0"/>
              <a:t>Ongoing post placement support- You are in a job…help to keep the job. Flexible to your individual needs.</a:t>
            </a:r>
          </a:p>
          <a:p>
            <a:pPr lvl="1">
              <a:defRPr/>
            </a:pPr>
            <a:r>
              <a:rPr lang="en-US" dirty="0" smtClean="0"/>
              <a:t>Support in accessing other services – network with other services can make referrals, Fitted for work.</a:t>
            </a:r>
          </a:p>
          <a:p>
            <a:pPr lvl="1">
              <a:defRPr/>
            </a:pPr>
            <a:r>
              <a:rPr lang="en-US" dirty="0" smtClean="0"/>
              <a:t>Centrelink support – If you need a JCA , DES can assist, or general support that maybe required from time to time, with Centrelink. EG, reporting income.</a:t>
            </a:r>
          </a:p>
          <a:p>
            <a:pPr>
              <a:defRPr/>
            </a:pPr>
            <a:r>
              <a:rPr lang="en-US" dirty="0" smtClean="0"/>
              <a:t> </a:t>
            </a:r>
          </a:p>
        </p:txBody>
      </p:sp>
      <p:sp>
        <p:nvSpPr>
          <p:cNvPr id="4" name="Slide Number Placeholder 3"/>
          <p:cNvSpPr>
            <a:spLocks noGrp="1"/>
          </p:cNvSpPr>
          <p:nvPr>
            <p:ph type="sldNum" sz="quarter" idx="5"/>
          </p:nvPr>
        </p:nvSpPr>
        <p:spPr>
          <a:xfrm>
            <a:off x="518467" y="497849"/>
            <a:ext cx="2947579" cy="497847"/>
          </a:xfrm>
        </p:spPr>
        <p:txBody>
          <a:bodyPr/>
          <a:lstStyle/>
          <a:p>
            <a:pPr>
              <a:defRPr/>
            </a:pPr>
            <a:fld id="{FD614F3C-DAC3-4B77-82A6-148987936013}"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p:txBody>
          <a:bodyPr wrap="square" numCol="1" anchor="t" anchorCtr="0" compatLnSpc="1">
            <a:prstTxWarp prst="textNoShape">
              <a:avLst/>
            </a:prstTxWarp>
            <a:normAutofit/>
          </a:bodyPr>
          <a:lstStyle/>
          <a:p>
            <a:pPr>
              <a:defRPr/>
            </a:pPr>
            <a:r>
              <a:rPr lang="en-US" dirty="0" smtClean="0"/>
              <a:t>Where to find DES providers-  Australian Job search- Two  DES providers / Bairnsdale area - Work Solutions Gippsland, Gippsland Personnel.</a:t>
            </a:r>
          </a:p>
          <a:p>
            <a:pPr>
              <a:defRPr/>
            </a:pPr>
            <a:r>
              <a:rPr lang="en-US" dirty="0" smtClean="0"/>
              <a:t>DES /ESS providers.  Use star ratings as a guide to how the DES provider is rated.</a:t>
            </a:r>
          </a:p>
          <a:p>
            <a:pPr>
              <a:defRPr/>
            </a:pPr>
            <a:r>
              <a:rPr lang="en-US" dirty="0" smtClean="0"/>
              <a:t>DES/ DMS</a:t>
            </a:r>
          </a:p>
          <a:p>
            <a:pPr>
              <a:defRPr/>
            </a:pPr>
            <a:r>
              <a:rPr lang="en-US" dirty="0" smtClean="0"/>
              <a:t>Either:</a:t>
            </a:r>
          </a:p>
          <a:p>
            <a:pPr>
              <a:defRPr/>
            </a:pPr>
            <a:r>
              <a:rPr lang="en-US" dirty="0" smtClean="0"/>
              <a:t>In last 6 months of full time secondary schooling</a:t>
            </a:r>
          </a:p>
          <a:p>
            <a:pPr>
              <a:defRPr/>
            </a:pPr>
            <a:r>
              <a:rPr lang="en-US" dirty="0" smtClean="0"/>
              <a:t>A full time student who is participating in a school based Apprenticeship</a:t>
            </a:r>
          </a:p>
          <a:p>
            <a:pPr>
              <a:defRPr/>
            </a:pPr>
            <a:r>
              <a:rPr lang="en-US" dirty="0" smtClean="0"/>
              <a:t>A full time student who is </a:t>
            </a:r>
            <a:r>
              <a:rPr lang="en-US" u="sng" dirty="0" smtClean="0"/>
              <a:t>intending</a:t>
            </a:r>
            <a:r>
              <a:rPr lang="en-US" dirty="0" smtClean="0"/>
              <a:t> to work part time outside of school hours</a:t>
            </a:r>
          </a:p>
          <a:p>
            <a:pPr>
              <a:defRPr/>
            </a:pPr>
            <a:r>
              <a:rPr lang="en-US" dirty="0" smtClean="0"/>
              <a:t> </a:t>
            </a:r>
          </a:p>
          <a:p>
            <a:pPr>
              <a:defRPr/>
            </a:pPr>
            <a:r>
              <a:rPr lang="en-US" dirty="0" smtClean="0"/>
              <a:t>ASSESSING ELIGIBILITY</a:t>
            </a:r>
          </a:p>
          <a:p>
            <a:pPr>
              <a:defRPr/>
            </a:pPr>
            <a:r>
              <a:rPr lang="en-US" dirty="0" smtClean="0"/>
              <a:t>Legal working age if staying at school</a:t>
            </a:r>
          </a:p>
          <a:p>
            <a:pPr>
              <a:defRPr/>
            </a:pPr>
            <a:r>
              <a:rPr lang="en-US" dirty="0" smtClean="0"/>
              <a:t>Legal leaving age if leaving school</a:t>
            </a:r>
          </a:p>
          <a:p>
            <a:pPr>
              <a:defRPr/>
            </a:pPr>
            <a:r>
              <a:rPr lang="en-US" dirty="0" smtClean="0"/>
              <a:t>Not currently working for more than 8 hours a week</a:t>
            </a:r>
          </a:p>
          <a:p>
            <a:pPr>
              <a:defRPr/>
            </a:pPr>
            <a:r>
              <a:rPr lang="en-US" dirty="0" smtClean="0"/>
              <a:t>Support from educational provider regarding need for support due to the nature of their disability, condition or impairment.</a:t>
            </a:r>
          </a:p>
          <a:p>
            <a:pPr>
              <a:defRPr/>
            </a:pPr>
            <a:r>
              <a:rPr lang="en-US" dirty="0" smtClean="0"/>
              <a:t> </a:t>
            </a:r>
          </a:p>
          <a:p>
            <a:pPr>
              <a:defRPr/>
            </a:pPr>
            <a:r>
              <a:rPr lang="en-US" dirty="0" smtClean="0"/>
              <a:t>PART TIME JOB :  while still at school.</a:t>
            </a:r>
          </a:p>
          <a:p>
            <a:pPr>
              <a:defRPr/>
            </a:pPr>
            <a:r>
              <a:rPr lang="en-US" dirty="0" smtClean="0"/>
              <a:t>Min 8 hours per week. Learning about the world of work. Learn while you are young, try different jobs, a good way to learn what you like and don’t like. </a:t>
            </a:r>
          </a:p>
          <a:p>
            <a:pPr>
              <a:defRPr/>
            </a:pPr>
            <a:r>
              <a:rPr lang="en-US" dirty="0" smtClean="0"/>
              <a:t>EMMA Scenario.</a:t>
            </a:r>
          </a:p>
          <a:p>
            <a:pPr>
              <a:defRPr/>
            </a:pPr>
            <a:endParaRPr lang="en-US" dirty="0" smtClean="0"/>
          </a:p>
          <a:p>
            <a:pPr>
              <a:defRPr/>
            </a:pPr>
            <a:endParaRPr lang="en-US" dirty="0" smtClean="0"/>
          </a:p>
          <a:p>
            <a:pPr>
              <a:defRPr/>
            </a:pPr>
            <a:endParaRPr lang="en-US" dirty="0" smtClean="0"/>
          </a:p>
          <a:p>
            <a:pPr>
              <a:defRPr/>
            </a:pPr>
            <a:endParaRPr lang="en-US" dirty="0" smtClean="0"/>
          </a:p>
        </p:txBody>
      </p:sp>
      <p:sp>
        <p:nvSpPr>
          <p:cNvPr id="4" name="Slide Number Placeholder 3"/>
          <p:cNvSpPr>
            <a:spLocks noGrp="1"/>
          </p:cNvSpPr>
          <p:nvPr>
            <p:ph type="sldNum" sz="quarter" idx="5"/>
          </p:nvPr>
        </p:nvSpPr>
        <p:spPr/>
        <p:txBody>
          <a:bodyPr/>
          <a:lstStyle/>
          <a:p>
            <a:pPr>
              <a:defRPr/>
            </a:pPr>
            <a:fld id="{61E08F22-B2BA-43A1-8AEC-6D361FFF75F3}"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eaLnBrk="1" hangingPunct="1">
              <a:defRPr/>
            </a:pPr>
            <a:r>
              <a:rPr lang="en-US" b="1" dirty="0" smtClean="0">
                <a:latin typeface="Arial" pitchFamily="34" charset="0"/>
                <a:ea typeface="ＭＳ Ｐゴシック" pitchFamily="34" charset="-128"/>
                <a:cs typeface="Arial" pitchFamily="34" charset="0"/>
              </a:rPr>
              <a:t>Notes</a:t>
            </a:r>
          </a:p>
          <a:p>
            <a:pPr marL="171450" indent="-171450" eaLnBrk="1" hangingPunct="1">
              <a:buFont typeface="Arial" pitchFamily="34" charset="0"/>
              <a:buChar char="•"/>
              <a:defRPr/>
            </a:pPr>
            <a:r>
              <a:rPr lang="en-US" dirty="0" smtClean="0">
                <a:latin typeface="Arial" pitchFamily="34" charset="0"/>
                <a:ea typeface="ＭＳ Ｐゴシック" pitchFamily="34" charset="-128"/>
                <a:cs typeface="Arial" pitchFamily="34" charset="0"/>
              </a:rPr>
              <a:t>In Victoria, young people have many established learning pathways that should be considered but there</a:t>
            </a:r>
            <a:r>
              <a:rPr lang="en-AU" dirty="0" smtClean="0">
                <a:latin typeface="Arial" pitchFamily="34" charset="0"/>
                <a:cs typeface="Arial" pitchFamily="34" charset="0"/>
              </a:rPr>
              <a:t> are </a:t>
            </a:r>
            <a:r>
              <a:rPr lang="en-AU" dirty="0">
                <a:latin typeface="Arial" pitchFamily="34" charset="0"/>
                <a:cs typeface="Arial" pitchFamily="34" charset="0"/>
              </a:rPr>
              <a:t>many ways to </a:t>
            </a:r>
            <a:r>
              <a:rPr lang="en-AU" dirty="0" smtClean="0">
                <a:latin typeface="Arial" pitchFamily="34" charset="0"/>
                <a:cs typeface="Arial" pitchFamily="34" charset="0"/>
              </a:rPr>
              <a:t>learn, including informal pathways. It’s </a:t>
            </a:r>
            <a:r>
              <a:rPr lang="en-AU" dirty="0">
                <a:latin typeface="Arial" pitchFamily="34" charset="0"/>
                <a:cs typeface="Arial" pitchFamily="34" charset="0"/>
              </a:rPr>
              <a:t>helpful to explore different </a:t>
            </a:r>
            <a:r>
              <a:rPr lang="en-AU" dirty="0" smtClean="0">
                <a:latin typeface="Arial" pitchFamily="34" charset="0"/>
                <a:cs typeface="Arial" pitchFamily="34" charset="0"/>
              </a:rPr>
              <a:t>paths.</a:t>
            </a:r>
            <a:endParaRPr lang="en-US" dirty="0">
              <a:latin typeface="Arial" pitchFamily="34" charset="0"/>
              <a:ea typeface="ＭＳ Ｐゴシック" pitchFamily="34" charset="-128"/>
              <a:cs typeface="Arial" pitchFamily="34" charset="0"/>
            </a:endParaRPr>
          </a:p>
          <a:p>
            <a:pPr marL="171450" indent="-171450" eaLnBrk="1" hangingPunct="1">
              <a:buFont typeface="Arial" pitchFamily="34" charset="0"/>
              <a:buChar char="•"/>
              <a:defRPr/>
            </a:pPr>
            <a:r>
              <a:rPr lang="en-US" dirty="0" smtClean="0">
                <a:latin typeface="Arial" pitchFamily="34" charset="0"/>
                <a:ea typeface="ＭＳ Ｐゴシック" pitchFamily="34" charset="-128"/>
                <a:cs typeface="Arial" pitchFamily="34" charset="0"/>
              </a:rPr>
              <a:t>In the senior secondary years, they can choose from the VCE, International Baccalaureate, VCAL and VET studies undertaken in a school or with a VET provider or in the Learn Local adult community education sector. They can also combine their school studies with a School-Based Apprenticeship or Traineeship.</a:t>
            </a:r>
          </a:p>
          <a:p>
            <a:pPr marL="171450" indent="-171450" eaLnBrk="1" hangingPunct="1">
              <a:buFont typeface="Arial" pitchFamily="34" charset="0"/>
              <a:buChar char="•"/>
              <a:defRPr/>
            </a:pPr>
            <a:r>
              <a:rPr lang="en-US" dirty="0" smtClean="0">
                <a:latin typeface="Arial" pitchFamily="34" charset="0"/>
                <a:ea typeface="ＭＳ Ｐゴシック" pitchFamily="34" charset="-128"/>
                <a:cs typeface="Arial" pitchFamily="34" charset="0"/>
              </a:rPr>
              <a:t>Increasingly, young people are commencing senior secondary studies in Year 10, which means they need to be having career conversations by Year 9 at the latest.</a:t>
            </a:r>
          </a:p>
          <a:p>
            <a:pPr marL="171450" indent="-171450" eaLnBrk="1" hangingPunct="1">
              <a:buFont typeface="Arial" pitchFamily="34" charset="0"/>
              <a:buChar char="•"/>
              <a:defRPr/>
            </a:pPr>
            <a:r>
              <a:rPr lang="en-US" dirty="0"/>
              <a:t>B</a:t>
            </a:r>
            <a:r>
              <a:rPr lang="en-US" dirty="0" smtClean="0"/>
              <a:t>y </a:t>
            </a:r>
            <a:r>
              <a:rPr lang="en-US" dirty="0"/>
              <a:t>preparing our young people well and early we hope to make the choices and pathways as easy and direct as possible, however even if we make a decision that doesn’t turn out as well as we hope, there are always other ways to get to where we want to go…</a:t>
            </a:r>
            <a:endParaRPr lang="en-US" dirty="0" smtClean="0">
              <a:latin typeface="Arial" pitchFamily="34" charset="0"/>
              <a:ea typeface="ＭＳ Ｐゴシック" pitchFamily="34" charset="-128"/>
              <a:cs typeface="Arial" pitchFamily="34" charset="0"/>
            </a:endParaRPr>
          </a:p>
          <a:p>
            <a:pPr marL="171450" indent="-171450" eaLnBrk="1" hangingPunct="1">
              <a:buFont typeface="Arial" pitchFamily="34" charset="0"/>
              <a:buChar char="•"/>
              <a:defRPr/>
            </a:pPr>
            <a:endParaRPr lang="en-US" dirty="0">
              <a:latin typeface="Arial" pitchFamily="34" charset="0"/>
              <a:ea typeface="ＭＳ Ｐゴシック" pitchFamily="34" charset="-128"/>
              <a:cs typeface="Arial" pitchFamily="34" charset="0"/>
            </a:endParaRPr>
          </a:p>
          <a:p>
            <a:pPr marL="171450" indent="-171450" eaLnBrk="1" hangingPunct="1">
              <a:buFont typeface="Arial" pitchFamily="34" charset="0"/>
              <a:buChar char="•"/>
              <a:defRPr/>
            </a:pPr>
            <a:endParaRPr lang="en-US" dirty="0" smtClean="0">
              <a:latin typeface="Arial" pitchFamily="34" charset="0"/>
              <a:ea typeface="ＭＳ Ｐゴシック" pitchFamily="34" charset="-128"/>
              <a:cs typeface="Arial" pitchFamily="34" charset="0"/>
            </a:endParaRPr>
          </a:p>
          <a:p>
            <a:pPr eaLnBrk="1" hangingPunct="1">
              <a:defRPr/>
            </a:pPr>
            <a:r>
              <a:rPr lang="en-US" b="1" dirty="0" smtClean="0">
                <a:latin typeface="Arial" pitchFamily="34" charset="0"/>
                <a:ea typeface="ＭＳ Ｐゴシック" pitchFamily="34" charset="-128"/>
                <a:cs typeface="Arial" pitchFamily="34" charset="0"/>
              </a:rPr>
              <a:t>Activity Instructions (0 mins)</a:t>
            </a:r>
          </a:p>
          <a:p>
            <a:pPr marL="171450" indent="-171450" eaLnBrk="1" hangingPunct="1">
              <a:buFont typeface="Arial" pitchFamily="34" charset="0"/>
              <a:buChar char="•"/>
              <a:defRPr/>
            </a:pPr>
            <a:r>
              <a:rPr lang="en-US" dirty="0" smtClean="0">
                <a:latin typeface="Arial" pitchFamily="34" charset="0"/>
                <a:ea typeface="ＭＳ Ｐゴシック" pitchFamily="34" charset="-128"/>
                <a:cs typeface="Arial" pitchFamily="34" charset="0"/>
              </a:rPr>
              <a:t>N/A</a:t>
            </a:r>
          </a:p>
          <a:p>
            <a:pPr eaLnBrk="1" hangingPunct="1">
              <a:defRPr/>
            </a:pPr>
            <a:r>
              <a:rPr lang="en-US" b="1" dirty="0" smtClean="0">
                <a:latin typeface="Arial" pitchFamily="34" charset="0"/>
                <a:ea typeface="ＭＳ Ｐゴシック" pitchFamily="34" charset="-128"/>
                <a:cs typeface="Arial" pitchFamily="34" charset="0"/>
              </a:rPr>
              <a:t>Additional Information</a:t>
            </a:r>
          </a:p>
          <a:p>
            <a:pPr marL="171450" indent="-171450" eaLnBrk="1" hangingPunct="1">
              <a:buFont typeface="Arial" pitchFamily="34" charset="0"/>
              <a:buChar char="•"/>
              <a:defRPr/>
            </a:pPr>
            <a:r>
              <a:rPr lang="en-US" u="sng" dirty="0" smtClean="0">
                <a:latin typeface="Arial" pitchFamily="34" charset="0"/>
                <a:ea typeface="ＭＳ Ｐゴシック" pitchFamily="34" charset="-128"/>
                <a:cs typeface="Arial" pitchFamily="34" charset="0"/>
              </a:rPr>
              <a:t>Source</a:t>
            </a:r>
            <a:r>
              <a:rPr lang="en-US" dirty="0" smtClean="0">
                <a:latin typeface="Arial" pitchFamily="34" charset="0"/>
                <a:ea typeface="ＭＳ Ｐゴシック" pitchFamily="34" charset="-128"/>
                <a:cs typeface="Arial" pitchFamily="34" charset="0"/>
              </a:rPr>
              <a:t>: www.vcaa.vic.edu.au/pages/vce/publications/WhereToNow/default.aspx</a:t>
            </a: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700">
                <a:solidFill>
                  <a:schemeClr val="tx1"/>
                </a:solidFill>
                <a:latin typeface="Arial" charset="0"/>
                <a:ea typeface="ＭＳ Ｐゴシック" pitchFamily="34" charset="-128"/>
              </a:defRPr>
            </a:lvl1pPr>
            <a:lvl2pPr marL="742950" indent="-285750" eaLnBrk="0" hangingPunct="0">
              <a:defRPr sz="1700">
                <a:solidFill>
                  <a:schemeClr val="tx1"/>
                </a:solidFill>
                <a:latin typeface="Arial" charset="0"/>
                <a:ea typeface="ＭＳ Ｐゴシック" pitchFamily="34" charset="-128"/>
              </a:defRPr>
            </a:lvl2pPr>
            <a:lvl3pPr marL="1143000" indent="-228600" eaLnBrk="0" hangingPunct="0">
              <a:defRPr sz="1700">
                <a:solidFill>
                  <a:schemeClr val="tx1"/>
                </a:solidFill>
                <a:latin typeface="Arial" charset="0"/>
                <a:ea typeface="ＭＳ Ｐゴシック" pitchFamily="34" charset="-128"/>
              </a:defRPr>
            </a:lvl3pPr>
            <a:lvl4pPr marL="1600200" indent="-228600" eaLnBrk="0" hangingPunct="0">
              <a:defRPr sz="1700">
                <a:solidFill>
                  <a:schemeClr val="tx1"/>
                </a:solidFill>
                <a:latin typeface="Arial" charset="0"/>
                <a:ea typeface="ＭＳ Ｐゴシック" pitchFamily="34" charset="-128"/>
              </a:defRPr>
            </a:lvl4pPr>
            <a:lvl5pPr marL="2057400" indent="-228600" eaLnBrk="0" hangingPunct="0">
              <a:defRPr sz="17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7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7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7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700">
                <a:solidFill>
                  <a:schemeClr val="tx1"/>
                </a:solidFill>
                <a:latin typeface="Arial" charset="0"/>
                <a:ea typeface="ＭＳ Ｐゴシック" pitchFamily="34" charset="-128"/>
              </a:defRPr>
            </a:lvl9pPr>
          </a:lstStyle>
          <a:p>
            <a:fld id="{0B509D6A-A652-4150-A4EB-073A990D438C}" type="slidenum">
              <a:rPr lang="en-AU" sz="1200" smtClean="0"/>
              <a:pPr/>
              <a:t>3</a:t>
            </a:fld>
            <a:endParaRPr lang="en-AU" sz="1200"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Australian Disability Enterprises are commercial businesses that provide real work opportunities for more than 20,000 people with moderate to severe disability who need substantial ongoing support to maintain their employment.</a:t>
            </a:r>
          </a:p>
          <a:p>
            <a:endParaRPr lang="en-US" smtClean="0"/>
          </a:p>
          <a:p>
            <a:r>
              <a:rPr lang="en-US" smtClean="0"/>
              <a:t>Australian Disability Enterprises operate across a wide range of industries covering everything from graphic design, printing, cleaning and laundry services, and metal fabrication through to packaging, recycling and landscaping, food service. </a:t>
            </a:r>
          </a:p>
          <a:p>
            <a:endParaRPr lang="en-US" smtClean="0"/>
          </a:p>
          <a:p>
            <a:r>
              <a:rPr lang="en-US" smtClean="0"/>
              <a:t>They receive funding and support from the </a:t>
            </a:r>
            <a:r>
              <a:rPr lang="en-US" u="sng" smtClean="0">
                <a:hlinkClick r:id="rId3"/>
              </a:rPr>
              <a:t>Australian Government Department of Families, Housing, Community Services and Indigenous Affairs</a:t>
            </a:r>
            <a:r>
              <a:rPr lang="en-US" u="sng" smtClean="0"/>
              <a:t> </a:t>
            </a:r>
            <a:r>
              <a:rPr lang="en-US" smtClean="0"/>
              <a:t>to recognise their additional operating costs such as employing staff to support their employees with disability.</a:t>
            </a:r>
          </a:p>
          <a:p>
            <a:endParaRPr lang="en-US" smtClean="0"/>
          </a:p>
          <a:p>
            <a:r>
              <a:rPr lang="en-US" smtClean="0"/>
              <a:t>You can find one at the website shown OR representing local ADEs tonight we have Aware Industries and Kalianna Enterprises for you to talk to further.  </a:t>
            </a:r>
          </a:p>
          <a:p>
            <a:endParaRPr lang="en-US" smtClean="0"/>
          </a:p>
          <a:p>
            <a:r>
              <a:rPr lang="en-US" smtClean="0"/>
              <a:t>If you were interested in working for an Australian Disability Enterprise you can contact Centrelink or the enterprise directly.</a:t>
            </a:r>
          </a:p>
        </p:txBody>
      </p:sp>
      <p:sp>
        <p:nvSpPr>
          <p:cNvPr id="4" name="Slide Number Placeholder 3"/>
          <p:cNvSpPr>
            <a:spLocks noGrp="1"/>
          </p:cNvSpPr>
          <p:nvPr>
            <p:ph type="sldNum" sz="quarter" idx="5"/>
          </p:nvPr>
        </p:nvSpPr>
        <p:spPr/>
        <p:txBody>
          <a:bodyPr/>
          <a:lstStyle/>
          <a:p>
            <a:pPr>
              <a:defRPr/>
            </a:pPr>
            <a:fld id="{A19C2B52-E2BF-49A0-AF72-D1FE643DF5D0}" type="slidenum">
              <a:rPr lang="en-US" smtClean="0"/>
              <a:pPr>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AU" sz="1400" b="1" smtClean="0"/>
              <a:t>So why should you consider volunteering as a post school option?</a:t>
            </a:r>
          </a:p>
          <a:p>
            <a:pPr>
              <a:spcBef>
                <a:spcPct val="0"/>
              </a:spcBef>
            </a:pPr>
            <a:r>
              <a:rPr lang="en-AU" sz="1400" smtClean="0"/>
              <a:t>A recent survey of volunteers showed the top reasons for volunteering were</a:t>
            </a:r>
          </a:p>
          <a:p>
            <a:pPr lvl="1">
              <a:spcBef>
                <a:spcPct val="0"/>
              </a:spcBef>
              <a:buFont typeface="Courier New" pitchFamily="49" charset="0"/>
              <a:buChar char="o"/>
            </a:pPr>
            <a:r>
              <a:rPr lang="en-US" sz="1400" smtClean="0">
                <a:cs typeface="Arial" charset="0"/>
              </a:rPr>
              <a:t>‘Helping others or the community’</a:t>
            </a:r>
          </a:p>
          <a:p>
            <a:pPr lvl="1">
              <a:spcBef>
                <a:spcPct val="0"/>
              </a:spcBef>
              <a:buFont typeface="Courier New" pitchFamily="49" charset="0"/>
              <a:buChar char="o"/>
            </a:pPr>
            <a:r>
              <a:rPr lang="en-US" sz="1400" smtClean="0">
                <a:cs typeface="Arial" charset="0"/>
              </a:rPr>
              <a:t>‘Personal satisfaction’</a:t>
            </a:r>
          </a:p>
          <a:p>
            <a:pPr lvl="1">
              <a:spcBef>
                <a:spcPct val="0"/>
              </a:spcBef>
              <a:buFont typeface="Courier New" pitchFamily="49" charset="0"/>
              <a:buChar char="o"/>
            </a:pPr>
            <a:r>
              <a:rPr lang="en-US" sz="1400" smtClean="0">
                <a:cs typeface="Arial" charset="0"/>
              </a:rPr>
              <a:t>‘To do something worthwhile’</a:t>
            </a:r>
            <a:endParaRPr lang="en-US" sz="1400" b="1" smtClean="0">
              <a:solidFill>
                <a:srgbClr val="333399"/>
              </a:solidFill>
            </a:endParaRPr>
          </a:p>
          <a:p>
            <a:pPr>
              <a:spcBef>
                <a:spcPct val="0"/>
              </a:spcBef>
            </a:pPr>
            <a:endParaRPr lang="en-AU" sz="1400" smtClean="0"/>
          </a:p>
          <a:p>
            <a:pPr>
              <a:spcBef>
                <a:spcPct val="0"/>
              </a:spcBef>
            </a:pPr>
            <a:r>
              <a:rPr lang="en-AU" sz="1400" smtClean="0"/>
              <a:t>But other reasons might include:</a:t>
            </a:r>
          </a:p>
          <a:p>
            <a:pPr fontAlgn="t">
              <a:spcBef>
                <a:spcPct val="0"/>
              </a:spcBef>
              <a:buFontTx/>
              <a:buChar char="•"/>
            </a:pPr>
            <a:r>
              <a:rPr lang="en-AU" sz="1400" smtClean="0"/>
              <a:t>To build confidence </a:t>
            </a:r>
          </a:p>
          <a:p>
            <a:pPr fontAlgn="t">
              <a:spcBef>
                <a:spcPct val="0"/>
              </a:spcBef>
              <a:buFontTx/>
              <a:buChar char="•"/>
            </a:pPr>
            <a:r>
              <a:rPr lang="en-AU" sz="1400" smtClean="0"/>
              <a:t>To feel part of the community </a:t>
            </a:r>
          </a:p>
          <a:p>
            <a:pPr fontAlgn="t">
              <a:spcBef>
                <a:spcPct val="0"/>
              </a:spcBef>
              <a:buFontTx/>
              <a:buChar char="•"/>
            </a:pPr>
            <a:r>
              <a:rPr lang="en-AU" sz="1400" smtClean="0"/>
              <a:t>To meet people and make friends </a:t>
            </a:r>
          </a:p>
          <a:p>
            <a:pPr>
              <a:spcBef>
                <a:spcPct val="0"/>
              </a:spcBef>
              <a:buFontTx/>
              <a:buChar char="•"/>
            </a:pPr>
            <a:r>
              <a:rPr lang="en-AU" sz="1400" smtClean="0"/>
              <a:t>Or to develop new skills that might assist you to find paid employment-</a:t>
            </a:r>
            <a:r>
              <a:rPr lang="en-AU" sz="1400" b="1" smtClean="0"/>
              <a:t>Many people have found their new careers in the paid workforce through having gained experience as volunteers.</a:t>
            </a:r>
            <a:r>
              <a:rPr lang="en-AU" sz="1400" smtClean="0"/>
              <a:t> </a:t>
            </a:r>
          </a:p>
          <a:p>
            <a:pPr>
              <a:spcBef>
                <a:spcPct val="0"/>
              </a:spcBef>
            </a:pPr>
            <a:endParaRPr lang="en-AU" sz="900" smtClean="0"/>
          </a:p>
          <a:p>
            <a:pPr>
              <a:spcBef>
                <a:spcPct val="0"/>
              </a:spcBef>
            </a:pPr>
            <a:endParaRPr lang="en-AU" sz="900" smtClean="0"/>
          </a:p>
          <a:p>
            <a:pPr>
              <a:spcBef>
                <a:spcPct val="0"/>
              </a:spcBef>
            </a:pPr>
            <a:endParaRPr lang="en-AU" sz="900" smtClean="0"/>
          </a:p>
        </p:txBody>
      </p:sp>
      <p:sp>
        <p:nvSpPr>
          <p:cNvPr id="51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A9A33CD-3255-4ACA-A9C3-A43263D3619D}" type="slidenum">
              <a:rPr lang="en-US"/>
              <a:pPr fontAlgn="base">
                <a:spcBef>
                  <a:spcPct val="0"/>
                </a:spcBef>
                <a:spcAft>
                  <a:spcPct val="0"/>
                </a:spcAft>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AU" b="1" smtClean="0"/>
              <a:t>What types of volunteering is available?</a:t>
            </a:r>
          </a:p>
          <a:p>
            <a:pPr>
              <a:spcBef>
                <a:spcPct val="0"/>
              </a:spcBef>
            </a:pPr>
            <a:r>
              <a:rPr lang="en-AU" smtClean="0"/>
              <a:t>There is a wide range of choice available.</a:t>
            </a:r>
          </a:p>
          <a:p>
            <a:pPr>
              <a:spcBef>
                <a:spcPct val="0"/>
              </a:spcBef>
            </a:pPr>
            <a:r>
              <a:rPr lang="en-AU" smtClean="0"/>
              <a:t>Such as: </a:t>
            </a:r>
          </a:p>
          <a:p>
            <a:pPr>
              <a:spcBef>
                <a:spcPct val="0"/>
              </a:spcBef>
              <a:buFontTx/>
              <a:buChar char="•"/>
            </a:pPr>
            <a:r>
              <a:rPr lang="en-AU" smtClean="0"/>
              <a:t> visiting nursing homes &amp; delivering meals on wheels</a:t>
            </a:r>
          </a:p>
          <a:p>
            <a:pPr>
              <a:spcBef>
                <a:spcPct val="0"/>
              </a:spcBef>
              <a:buFontTx/>
              <a:buChar char="•"/>
            </a:pPr>
            <a:r>
              <a:rPr lang="en-AU" smtClean="0"/>
              <a:t> Helping restore the dunes or plant trees or assisting at an art gallery</a:t>
            </a:r>
          </a:p>
          <a:p>
            <a:pPr>
              <a:spcBef>
                <a:spcPct val="0"/>
              </a:spcBef>
              <a:buFontTx/>
              <a:buChar char="•"/>
            </a:pPr>
            <a:r>
              <a:rPr lang="en-AU" smtClean="0"/>
              <a:t> Volunteering with the SES or CFA,</a:t>
            </a:r>
          </a:p>
          <a:p>
            <a:pPr>
              <a:spcBef>
                <a:spcPct val="0"/>
              </a:spcBef>
              <a:buFontTx/>
              <a:buChar char="•"/>
            </a:pPr>
            <a:r>
              <a:rPr lang="en-AU" smtClean="0"/>
              <a:t> Answering phones or doing computer work for a charity organisation</a:t>
            </a:r>
          </a:p>
          <a:p>
            <a:pPr>
              <a:spcBef>
                <a:spcPct val="0"/>
              </a:spcBef>
              <a:buFontTx/>
              <a:buChar char="•"/>
            </a:pPr>
            <a:r>
              <a:rPr lang="en-AU" smtClean="0"/>
              <a:t> Or volunteer your time to assist on the wilderness bike ride or help fundraise for a charity by selling raffle tickets</a:t>
            </a:r>
          </a:p>
          <a:p>
            <a:pPr>
              <a:spcBef>
                <a:spcPct val="0"/>
              </a:spcBef>
            </a:pPr>
            <a:r>
              <a:rPr lang="en-AU" smtClean="0"/>
              <a:t> </a:t>
            </a:r>
          </a:p>
          <a:p>
            <a:pPr>
              <a:spcBef>
                <a:spcPct val="0"/>
              </a:spcBef>
            </a:pPr>
            <a:r>
              <a:rPr lang="en-AU" b="1" smtClean="0"/>
              <a:t>For example in my organisation .....</a:t>
            </a:r>
          </a:p>
          <a:p>
            <a:pPr>
              <a:spcBef>
                <a:spcPct val="0"/>
              </a:spcBef>
            </a:pPr>
            <a:endParaRPr lang="en-AU" smtClean="0"/>
          </a:p>
          <a:p>
            <a:pPr>
              <a:spcBef>
                <a:spcPct val="0"/>
              </a:spcBef>
            </a:pPr>
            <a:endParaRPr lang="en-AU" sz="900" b="1" smtClean="0"/>
          </a:p>
          <a:p>
            <a:pPr>
              <a:spcBef>
                <a:spcPct val="0"/>
              </a:spcBef>
            </a:pPr>
            <a:endParaRPr lang="en-US" smtClean="0"/>
          </a:p>
        </p:txBody>
      </p:sp>
      <p:sp>
        <p:nvSpPr>
          <p:cNvPr id="61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6831D93-CD2C-47F6-BBE2-00D6229EBBFD}" type="slidenum">
              <a:rPr lang="en-US"/>
              <a:pPr fontAlgn="base">
                <a:spcBef>
                  <a:spcPct val="0"/>
                </a:spcBef>
                <a:spcAft>
                  <a:spcPct val="0"/>
                </a:spcAft>
                <a:defRPr/>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AU" sz="900" smtClean="0"/>
          </a:p>
          <a:p>
            <a:pPr>
              <a:spcBef>
                <a:spcPct val="0"/>
              </a:spcBef>
            </a:pPr>
            <a:r>
              <a:rPr lang="en-AU" sz="900" b="1" smtClean="0"/>
              <a:t>How can I find volunteer work?</a:t>
            </a:r>
          </a:p>
          <a:p>
            <a:pPr>
              <a:spcBef>
                <a:spcPct val="0"/>
              </a:spcBef>
            </a:pPr>
            <a:endParaRPr lang="en-AU" sz="900" b="1" smtClean="0"/>
          </a:p>
          <a:p>
            <a:pPr>
              <a:spcBef>
                <a:spcPct val="0"/>
              </a:spcBef>
            </a:pPr>
            <a:endParaRPr lang="en-US" smtClean="0"/>
          </a:p>
        </p:txBody>
      </p:sp>
      <p:sp>
        <p:nvSpPr>
          <p:cNvPr id="61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D0D3824-42EA-430A-AF50-8476BAFD934C}" type="slidenum">
              <a:rPr lang="en-US"/>
              <a:pPr fontAlgn="base">
                <a:spcBef>
                  <a:spcPct val="0"/>
                </a:spcBef>
                <a:spcAft>
                  <a:spcPct val="0"/>
                </a:spcAft>
                <a:defRPr/>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spcBef>
                <a:spcPct val="0"/>
              </a:spcBef>
            </a:pPr>
            <a:r>
              <a:rPr lang="en-AU" sz="1400" b="1" smtClean="0"/>
              <a:t>What is a day program?</a:t>
            </a:r>
            <a:endParaRPr lang="en-AU" sz="1400" smtClean="0"/>
          </a:p>
          <a:p>
            <a:pPr>
              <a:lnSpc>
                <a:spcPct val="80000"/>
              </a:lnSpc>
              <a:spcBef>
                <a:spcPct val="0"/>
              </a:spcBef>
            </a:pPr>
            <a:r>
              <a:rPr lang="en-AU" sz="1400" smtClean="0"/>
              <a:t>Services or agencies that support people to do a range of different activities</a:t>
            </a:r>
          </a:p>
          <a:p>
            <a:pPr>
              <a:lnSpc>
                <a:spcPct val="80000"/>
              </a:lnSpc>
              <a:spcBef>
                <a:spcPct val="0"/>
              </a:spcBef>
            </a:pPr>
            <a:r>
              <a:rPr lang="en-AU" sz="1400" smtClean="0"/>
              <a:t>Generally offered in a group setting</a:t>
            </a:r>
            <a:endParaRPr lang="en-AU" sz="1400" b="1" smtClean="0"/>
          </a:p>
          <a:p>
            <a:pPr>
              <a:lnSpc>
                <a:spcPct val="80000"/>
              </a:lnSpc>
              <a:spcBef>
                <a:spcPct val="0"/>
              </a:spcBef>
            </a:pPr>
            <a:r>
              <a:rPr lang="en-AU" sz="1400" b="1" smtClean="0"/>
              <a:t>How and when do we access them?</a:t>
            </a:r>
            <a:endParaRPr lang="en-AU" sz="1400" smtClean="0"/>
          </a:p>
          <a:p>
            <a:pPr>
              <a:lnSpc>
                <a:spcPct val="80000"/>
              </a:lnSpc>
              <a:spcBef>
                <a:spcPct val="0"/>
              </a:spcBef>
            </a:pPr>
            <a:r>
              <a:rPr lang="en-AU" sz="1400" smtClean="0"/>
              <a:t>You can approach the service directly to access them – you can pay what is called a fee for service and cover the cost for yourself</a:t>
            </a:r>
          </a:p>
          <a:p>
            <a:pPr>
              <a:lnSpc>
                <a:spcPct val="80000"/>
              </a:lnSpc>
              <a:spcBef>
                <a:spcPct val="0"/>
              </a:spcBef>
            </a:pPr>
            <a:r>
              <a:rPr lang="en-AU" sz="1400" smtClean="0"/>
              <a:t>Or</a:t>
            </a:r>
          </a:p>
          <a:p>
            <a:pPr>
              <a:lnSpc>
                <a:spcPct val="80000"/>
              </a:lnSpc>
              <a:spcBef>
                <a:spcPct val="0"/>
              </a:spcBef>
            </a:pPr>
            <a:r>
              <a:rPr lang="en-AU" sz="1400" smtClean="0"/>
              <a:t>You might access a day program as part of your Futures for Young Adults transition period, or apply for funding through the Disability Support Register</a:t>
            </a:r>
          </a:p>
          <a:p>
            <a:pPr>
              <a:lnSpc>
                <a:spcPct val="80000"/>
              </a:lnSpc>
              <a:spcBef>
                <a:spcPct val="0"/>
              </a:spcBef>
            </a:pPr>
            <a:r>
              <a:rPr lang="en-AU" sz="1400" smtClean="0"/>
              <a:t>When you access a day program is up to you – you might like to approach a service before you finish school so you can get to know them and see what they can offer you</a:t>
            </a:r>
            <a:endParaRPr lang="en-AU" sz="1400" b="1" smtClean="0"/>
          </a:p>
          <a:p>
            <a:pPr>
              <a:lnSpc>
                <a:spcPct val="80000"/>
              </a:lnSpc>
              <a:spcBef>
                <a:spcPct val="0"/>
              </a:spcBef>
            </a:pPr>
            <a:r>
              <a:rPr lang="en-AU" sz="1400" b="1" smtClean="0"/>
              <a:t>How are they paid for?</a:t>
            </a:r>
            <a:endParaRPr lang="en-AU" sz="1400" smtClean="0"/>
          </a:p>
          <a:p>
            <a:pPr>
              <a:lnSpc>
                <a:spcPct val="80000"/>
              </a:lnSpc>
              <a:spcBef>
                <a:spcPct val="0"/>
              </a:spcBef>
            </a:pPr>
            <a:r>
              <a:rPr lang="en-AU" sz="1400" smtClean="0"/>
              <a:t>Can be paid for yourself</a:t>
            </a:r>
          </a:p>
          <a:p>
            <a:pPr>
              <a:lnSpc>
                <a:spcPct val="80000"/>
              </a:lnSpc>
              <a:spcBef>
                <a:spcPct val="0"/>
              </a:spcBef>
            </a:pPr>
            <a:r>
              <a:rPr lang="en-AU" sz="1400" smtClean="0"/>
              <a:t>Can be paid out of FFYA funding </a:t>
            </a:r>
          </a:p>
          <a:p>
            <a:pPr>
              <a:lnSpc>
                <a:spcPct val="80000"/>
              </a:lnSpc>
              <a:spcBef>
                <a:spcPct val="0"/>
              </a:spcBef>
            </a:pPr>
            <a:r>
              <a:rPr lang="en-AU" sz="1400" smtClean="0"/>
              <a:t>Can apply for day program funding through the DSR</a:t>
            </a:r>
          </a:p>
          <a:p>
            <a:pPr>
              <a:lnSpc>
                <a:spcPct val="80000"/>
              </a:lnSpc>
              <a:spcBef>
                <a:spcPct val="0"/>
              </a:spcBef>
            </a:pPr>
            <a:r>
              <a:rPr lang="en-AU" sz="1400" smtClean="0"/>
              <a:t>* Note additional fees as mentioned earlier – program costs, may also need to pay for transport or other costs such as lunch</a:t>
            </a:r>
            <a:endParaRPr lang="en-AU" sz="1400" b="1" smtClean="0"/>
          </a:p>
          <a:p>
            <a:pPr>
              <a:lnSpc>
                <a:spcPct val="80000"/>
              </a:lnSpc>
              <a:spcBef>
                <a:spcPct val="0"/>
              </a:spcBef>
            </a:pPr>
            <a:endParaRPr lang="en-AU" sz="800" smtClean="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DE667F3-3C77-4AF5-B341-02E307F8E032}" type="slidenum">
              <a:rPr lang="en-US"/>
              <a:pPr fontAlgn="base">
                <a:spcBef>
                  <a:spcPct val="0"/>
                </a:spcBef>
                <a:spcAft>
                  <a:spcPct val="0"/>
                </a:spcAft>
                <a:defRPr/>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spcBef>
                <a:spcPct val="0"/>
              </a:spcBef>
            </a:pPr>
            <a:r>
              <a:rPr lang="en-AU" sz="1400" b="1" smtClean="0"/>
              <a:t>Do they all cost the same and offer the same things?</a:t>
            </a:r>
            <a:endParaRPr lang="en-AU" sz="1400" smtClean="0"/>
          </a:p>
          <a:p>
            <a:pPr>
              <a:lnSpc>
                <a:spcPct val="80000"/>
              </a:lnSpc>
              <a:spcBef>
                <a:spcPct val="0"/>
              </a:spcBef>
            </a:pPr>
            <a:r>
              <a:rPr lang="en-AU" sz="1400" smtClean="0"/>
              <a:t>All services have different cost – this could be because there are less people in a group, or just because they are different organisations.</a:t>
            </a:r>
          </a:p>
          <a:p>
            <a:pPr>
              <a:lnSpc>
                <a:spcPct val="80000"/>
              </a:lnSpc>
              <a:spcBef>
                <a:spcPct val="0"/>
              </a:spcBef>
            </a:pPr>
            <a:r>
              <a:rPr lang="en-AU" sz="1400" smtClean="0"/>
              <a:t>Most services will have extra costs that are not covered by funding to pay for the activities that you might do there – these are normally called attendance or program fees.  These will be different for different activities</a:t>
            </a:r>
          </a:p>
          <a:p>
            <a:pPr>
              <a:lnSpc>
                <a:spcPct val="80000"/>
              </a:lnSpc>
              <a:spcBef>
                <a:spcPct val="0"/>
              </a:spcBef>
            </a:pPr>
            <a:r>
              <a:rPr lang="en-AU" sz="1400" smtClean="0"/>
              <a:t>All services can offer different things to another – you can talk to as many different services as you like to find out if they have the things that you like.  Services are usually happy to hear new ideas and if they don’t have something that you really want to do, maybe they will start it.</a:t>
            </a:r>
            <a:endParaRPr lang="en-AU" sz="1400" b="1" smtClean="0"/>
          </a:p>
          <a:p>
            <a:pPr>
              <a:lnSpc>
                <a:spcPct val="80000"/>
              </a:lnSpc>
              <a:spcBef>
                <a:spcPct val="0"/>
              </a:spcBef>
            </a:pPr>
            <a:r>
              <a:rPr lang="en-AU" sz="1400" b="1" smtClean="0"/>
              <a:t>How do I work out which one to choose?</a:t>
            </a:r>
            <a:endParaRPr lang="en-AU" sz="1400" smtClean="0"/>
          </a:p>
          <a:p>
            <a:pPr>
              <a:lnSpc>
                <a:spcPct val="80000"/>
              </a:lnSpc>
              <a:spcBef>
                <a:spcPct val="0"/>
              </a:spcBef>
            </a:pPr>
            <a:r>
              <a:rPr lang="en-AU" sz="1400" smtClean="0"/>
              <a:t>Talk to the services in your area</a:t>
            </a:r>
          </a:p>
          <a:p>
            <a:pPr>
              <a:lnSpc>
                <a:spcPct val="80000"/>
              </a:lnSpc>
              <a:spcBef>
                <a:spcPct val="0"/>
              </a:spcBef>
            </a:pPr>
            <a:r>
              <a:rPr lang="en-AU" sz="1400" smtClean="0"/>
              <a:t>Which one do you like best?</a:t>
            </a:r>
          </a:p>
          <a:p>
            <a:pPr>
              <a:lnSpc>
                <a:spcPct val="80000"/>
              </a:lnSpc>
              <a:spcBef>
                <a:spcPct val="0"/>
              </a:spcBef>
            </a:pPr>
            <a:r>
              <a:rPr lang="en-AU" sz="1400" smtClean="0"/>
              <a:t>Try some things out and meet the people there</a:t>
            </a:r>
          </a:p>
          <a:p>
            <a:pPr>
              <a:lnSpc>
                <a:spcPct val="80000"/>
              </a:lnSpc>
              <a:spcBef>
                <a:spcPct val="0"/>
              </a:spcBef>
            </a:pPr>
            <a:r>
              <a:rPr lang="en-AU" sz="1400" smtClean="0"/>
              <a:t>You don’t have to choose one service, if there are more to choose from, you can do different activities at different services</a:t>
            </a:r>
            <a:endParaRPr lang="en-AU" sz="1400" b="1" smtClean="0"/>
          </a:p>
          <a:p>
            <a:pPr>
              <a:lnSpc>
                <a:spcPct val="80000"/>
              </a:lnSpc>
              <a:spcBef>
                <a:spcPct val="0"/>
              </a:spcBef>
            </a:pPr>
            <a:r>
              <a:rPr lang="en-AU" sz="1400" b="1" smtClean="0"/>
              <a:t>Who can I talk to today about this?</a:t>
            </a:r>
            <a:endParaRPr lang="en-AU" sz="1400" smtClean="0"/>
          </a:p>
          <a:p>
            <a:pPr>
              <a:lnSpc>
                <a:spcPct val="80000"/>
              </a:lnSpc>
              <a:spcBef>
                <a:spcPct val="0"/>
              </a:spcBef>
            </a:pPr>
            <a:r>
              <a:rPr lang="en-AU" sz="1400" smtClean="0"/>
              <a:t>Service Providers present including – </a:t>
            </a:r>
          </a:p>
          <a:p>
            <a:pPr>
              <a:lnSpc>
                <a:spcPct val="80000"/>
              </a:lnSpc>
              <a:spcBef>
                <a:spcPct val="0"/>
              </a:spcBef>
            </a:pPr>
            <a:r>
              <a:rPr lang="en-AU" sz="1400" smtClean="0"/>
              <a:t>Or the Department of Human Services – </a:t>
            </a:r>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ACC0323-61FD-4FFB-9C0A-E45FCEA99664}" type="slidenum">
              <a:rPr lang="en-US"/>
              <a:pPr fontAlgn="base">
                <a:spcBef>
                  <a:spcPct val="0"/>
                </a:spcBef>
                <a:spcAft>
                  <a:spcPct val="0"/>
                </a:spcAft>
                <a:defRPr/>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AC5359-C33D-4C08-BBC9-3ADEFF20D8CB}" type="slidenum">
              <a:rPr lang="en-AU"/>
              <a:pPr/>
              <a:t>36</a:t>
            </a:fld>
            <a:endParaRPr lang="en-AU"/>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9B86A2-E051-4E1A-BA14-D47D6D44BC40}" type="slidenum">
              <a:rPr lang="en-AU"/>
              <a:pPr/>
              <a:t>37</a:t>
            </a:fld>
            <a:endParaRPr lang="en-AU"/>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9EA95F-810B-4629-BB80-BE16E2A35F2F}" type="slidenum">
              <a:rPr lang="en-AU"/>
              <a:pPr/>
              <a:t>38</a:t>
            </a:fld>
            <a:endParaRPr lang="en-AU"/>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eaLnBrk="1" hangingPunct="1">
              <a:defRPr/>
            </a:pPr>
            <a:r>
              <a:rPr lang="en-US" b="1" dirty="0" smtClean="0">
                <a:latin typeface="Arial" pitchFamily="34" charset="0"/>
                <a:ea typeface="ＭＳ Ｐゴシック" pitchFamily="34" charset="-128"/>
                <a:cs typeface="Arial" pitchFamily="34" charset="0"/>
              </a:rPr>
              <a:t>Notes</a:t>
            </a:r>
          </a:p>
          <a:p>
            <a:pPr marL="171450" indent="-171450" eaLnBrk="1" hangingPunct="1">
              <a:buFont typeface="Arial" pitchFamily="34" charset="0"/>
              <a:buChar char="•"/>
              <a:defRPr/>
            </a:pPr>
            <a:r>
              <a:rPr lang="en-AU" dirty="0" smtClean="0">
                <a:latin typeface="Arial" pitchFamily="34" charset="0"/>
                <a:cs typeface="Arial" pitchFamily="34" charset="0"/>
              </a:rPr>
              <a:t>VET in Schools (VETiS) is a program designed provide a vocationally oriented program of studies that may contribute credits towards satisfactory completion of the VCE and/or VCAL.</a:t>
            </a:r>
          </a:p>
          <a:p>
            <a:pPr marL="171450" indent="-171450" eaLnBrk="1" hangingPunct="1">
              <a:buFont typeface="Arial" pitchFamily="34" charset="0"/>
              <a:buChar char="•"/>
              <a:defRPr/>
            </a:pPr>
            <a:r>
              <a:rPr lang="en-AU" dirty="0" smtClean="0">
                <a:latin typeface="Arial" pitchFamily="34" charset="0"/>
                <a:cs typeface="Arial" pitchFamily="34" charset="0"/>
              </a:rPr>
              <a:t>VETiS involves all or part of a nationally recognised VET certificate typically delivered through a partnership between schools, industry and Registered Training Organisations, and often includes opportunities for young people to participate in Structured Workplace Learning – or “hands-on” learning.</a:t>
            </a:r>
          </a:p>
          <a:p>
            <a:pPr marL="171450" indent="-171450" eaLnBrk="1" hangingPunct="1">
              <a:buFont typeface="Arial" pitchFamily="34" charset="0"/>
              <a:buChar char="•"/>
              <a:defRPr/>
            </a:pPr>
            <a:r>
              <a:rPr lang="en-AU" dirty="0" smtClean="0">
                <a:latin typeface="Arial" pitchFamily="34" charset="0"/>
                <a:cs typeface="Arial" pitchFamily="34" charset="0"/>
              </a:rPr>
              <a:t>Young people enrolled in VETiS may also combine their education and training with employment through a School-Based Apprenticeship or Traineeship – which I will explain next.</a:t>
            </a:r>
          </a:p>
          <a:p>
            <a:pPr marL="171450" indent="-171450" eaLnBrk="1" hangingPunct="1">
              <a:buFont typeface="Arial" pitchFamily="34" charset="0"/>
              <a:buChar char="•"/>
              <a:defRPr/>
            </a:pPr>
            <a:r>
              <a:rPr lang="en-AU" dirty="0" smtClean="0">
                <a:latin typeface="Arial" pitchFamily="34" charset="0"/>
                <a:cs typeface="Arial" pitchFamily="34" charset="0"/>
              </a:rPr>
              <a:t>For more information about VETiS, please visit the Victorian Curriculum and Assessment Authority website</a:t>
            </a:r>
          </a:p>
          <a:p>
            <a:pPr eaLnBrk="1" hangingPunct="1">
              <a:buFont typeface="Arial" pitchFamily="34" charset="0"/>
              <a:buNone/>
              <a:defRPr/>
            </a:pPr>
            <a:r>
              <a:rPr lang="en-US" b="1" dirty="0" smtClean="0">
                <a:latin typeface="Arial" pitchFamily="34" charset="0"/>
                <a:ea typeface="ＭＳ Ｐゴシック" pitchFamily="34" charset="-128"/>
                <a:cs typeface="Arial" pitchFamily="34" charset="0"/>
              </a:rPr>
              <a:t>Activity Instructions (0 mins)</a:t>
            </a:r>
          </a:p>
          <a:p>
            <a:pPr marL="171450" indent="-171450" eaLnBrk="1" hangingPunct="1">
              <a:buFont typeface="Arial" pitchFamily="34" charset="0"/>
              <a:buChar char="•"/>
              <a:defRPr/>
            </a:pPr>
            <a:r>
              <a:rPr lang="en-US" dirty="0" smtClean="0">
                <a:latin typeface="Arial" pitchFamily="34" charset="0"/>
                <a:ea typeface="ＭＳ Ｐゴシック" pitchFamily="34" charset="-128"/>
                <a:cs typeface="Arial" pitchFamily="34" charset="0"/>
              </a:rPr>
              <a:t>N/A</a:t>
            </a:r>
          </a:p>
          <a:p>
            <a:pPr eaLnBrk="1" hangingPunct="1">
              <a:defRPr/>
            </a:pPr>
            <a:r>
              <a:rPr lang="en-US" b="1" dirty="0" smtClean="0">
                <a:latin typeface="Arial" pitchFamily="34" charset="0"/>
                <a:ea typeface="ＭＳ Ｐゴシック" pitchFamily="34" charset="-128"/>
                <a:cs typeface="Arial" pitchFamily="34" charset="0"/>
              </a:rPr>
              <a:t>Additional Information</a:t>
            </a:r>
          </a:p>
          <a:p>
            <a:pPr marL="171450" indent="-171450" eaLnBrk="1" hangingPunct="1">
              <a:buFont typeface="Arial" pitchFamily="34" charset="0"/>
              <a:buChar char="•"/>
              <a:defRPr/>
            </a:pPr>
            <a:r>
              <a:rPr lang="en-US" u="sng" dirty="0" smtClean="0">
                <a:latin typeface="Arial" pitchFamily="34" charset="0"/>
                <a:ea typeface="ＭＳ Ｐゴシック" pitchFamily="34" charset="-128"/>
                <a:cs typeface="Arial" pitchFamily="34" charset="0"/>
              </a:rPr>
              <a:t>Source</a:t>
            </a:r>
            <a:r>
              <a:rPr lang="en-US" dirty="0" smtClean="0">
                <a:latin typeface="Arial" pitchFamily="34" charset="0"/>
                <a:ea typeface="ＭＳ Ｐゴシック" pitchFamily="34" charset="-128"/>
                <a:cs typeface="Arial" pitchFamily="34" charset="0"/>
              </a:rPr>
              <a:t>: www.vcaa.vic.edu.au/Pages/vet/index.aspx</a:t>
            </a:r>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700">
                <a:solidFill>
                  <a:schemeClr val="tx1"/>
                </a:solidFill>
                <a:latin typeface="Arial" charset="0"/>
                <a:ea typeface="ＭＳ Ｐゴシック" pitchFamily="34" charset="-128"/>
              </a:defRPr>
            </a:lvl1pPr>
            <a:lvl2pPr marL="742950" indent="-285750" eaLnBrk="0" hangingPunct="0">
              <a:defRPr sz="1700">
                <a:solidFill>
                  <a:schemeClr val="tx1"/>
                </a:solidFill>
                <a:latin typeface="Arial" charset="0"/>
                <a:ea typeface="ＭＳ Ｐゴシック" pitchFamily="34" charset="-128"/>
              </a:defRPr>
            </a:lvl2pPr>
            <a:lvl3pPr marL="1143000" indent="-228600" eaLnBrk="0" hangingPunct="0">
              <a:defRPr sz="1700">
                <a:solidFill>
                  <a:schemeClr val="tx1"/>
                </a:solidFill>
                <a:latin typeface="Arial" charset="0"/>
                <a:ea typeface="ＭＳ Ｐゴシック" pitchFamily="34" charset="-128"/>
              </a:defRPr>
            </a:lvl3pPr>
            <a:lvl4pPr marL="1600200" indent="-228600" eaLnBrk="0" hangingPunct="0">
              <a:defRPr sz="1700">
                <a:solidFill>
                  <a:schemeClr val="tx1"/>
                </a:solidFill>
                <a:latin typeface="Arial" charset="0"/>
                <a:ea typeface="ＭＳ Ｐゴシック" pitchFamily="34" charset="-128"/>
              </a:defRPr>
            </a:lvl4pPr>
            <a:lvl5pPr marL="2057400" indent="-228600" eaLnBrk="0" hangingPunct="0">
              <a:defRPr sz="17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7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7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7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700">
                <a:solidFill>
                  <a:schemeClr val="tx1"/>
                </a:solidFill>
                <a:latin typeface="Arial" charset="0"/>
                <a:ea typeface="ＭＳ Ｐゴシック" pitchFamily="34" charset="-128"/>
              </a:defRPr>
            </a:lvl9pPr>
          </a:lstStyle>
          <a:p>
            <a:fld id="{B0BB3026-8AE4-40D6-B1DC-C82029B2BAF0}" type="slidenum">
              <a:rPr lang="en-AU" sz="1200" smtClean="0"/>
              <a:pPr/>
              <a:t>4</a:t>
            </a:fld>
            <a:endParaRPr lang="en-AU" sz="1200"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eaLnBrk="1" hangingPunct="1">
              <a:defRPr/>
            </a:pPr>
            <a:r>
              <a:rPr lang="en-US" b="1" dirty="0" smtClean="0">
                <a:latin typeface="Arial" pitchFamily="34" charset="0"/>
                <a:ea typeface="ＭＳ Ｐゴシック" pitchFamily="34" charset="-128"/>
                <a:cs typeface="Arial" pitchFamily="34" charset="0"/>
              </a:rPr>
              <a:t>Notes</a:t>
            </a:r>
          </a:p>
          <a:p>
            <a:pPr marL="171450" indent="-171450" eaLnBrk="1" hangingPunct="1">
              <a:buFont typeface="Arial" pitchFamily="34" charset="0"/>
              <a:buChar char="•"/>
              <a:defRPr/>
            </a:pPr>
            <a:r>
              <a:rPr lang="en-AU" dirty="0" smtClean="0">
                <a:latin typeface="Arial" pitchFamily="34" charset="0"/>
                <a:cs typeface="Arial" pitchFamily="34" charset="0"/>
              </a:rPr>
              <a:t>There are two ways in which a young person may undertake an apprenticeship or traineeship while still at school: school-based or part-time. I will explain the School-Based Apprenticeships and Traineeships (SBA/Ts).</a:t>
            </a:r>
          </a:p>
          <a:p>
            <a:pPr marL="171450" indent="-171450" eaLnBrk="1" hangingPunct="1">
              <a:buFont typeface="Arial" pitchFamily="34" charset="0"/>
              <a:buChar char="•"/>
              <a:defRPr/>
            </a:pPr>
            <a:r>
              <a:rPr lang="en-AU" dirty="0" smtClean="0">
                <a:latin typeface="Arial" pitchFamily="34" charset="0"/>
                <a:cs typeface="Arial" pitchFamily="34" charset="0"/>
              </a:rPr>
              <a:t>An SBA/T combines:</a:t>
            </a:r>
          </a:p>
          <a:p>
            <a:pPr marL="492125" lvl="1" indent="-171450" eaLnBrk="1" hangingPunct="1">
              <a:buFont typeface="Arial" pitchFamily="34" charset="0"/>
              <a:buChar char="•"/>
              <a:defRPr/>
            </a:pPr>
            <a:r>
              <a:rPr lang="en-AU" dirty="0" smtClean="0">
                <a:latin typeface="Arial" pitchFamily="34" charset="0"/>
                <a:cs typeface="Arial" pitchFamily="34" charset="0"/>
              </a:rPr>
              <a:t>part-time, paid practical experience in the workplace under an industrial agreement that recognises SBA/Ts; and</a:t>
            </a:r>
          </a:p>
          <a:p>
            <a:pPr marL="492125" lvl="1" indent="-171450" eaLnBrk="1" hangingPunct="1">
              <a:buFont typeface="Arial" pitchFamily="34" charset="0"/>
              <a:buChar char="•"/>
              <a:defRPr/>
            </a:pPr>
            <a:r>
              <a:rPr lang="en-AU" dirty="0" smtClean="0">
                <a:latin typeface="Arial" pitchFamily="34" charset="0"/>
                <a:cs typeface="Arial" pitchFamily="34" charset="0"/>
              </a:rPr>
              <a:t>recognised, structured training with a Registered Training Organisation, including a training contract and training plan; and</a:t>
            </a:r>
          </a:p>
          <a:p>
            <a:pPr marL="492125" lvl="1" indent="-171450" eaLnBrk="1" hangingPunct="1">
              <a:buFont typeface="Arial" pitchFamily="34" charset="0"/>
              <a:buChar char="•"/>
              <a:defRPr/>
            </a:pPr>
            <a:r>
              <a:rPr lang="en-AU" dirty="0" smtClean="0">
                <a:latin typeface="Arial" pitchFamily="34" charset="0"/>
                <a:cs typeface="Arial" pitchFamily="34" charset="0"/>
              </a:rPr>
              <a:t>school studies in the VCE or VCAL.</a:t>
            </a:r>
          </a:p>
          <a:p>
            <a:pPr marL="171450" indent="-171450" eaLnBrk="1" hangingPunct="1">
              <a:buFont typeface="Arial" pitchFamily="34" charset="0"/>
              <a:buChar char="•"/>
              <a:defRPr/>
            </a:pPr>
            <a:r>
              <a:rPr lang="en-AU" dirty="0" smtClean="0">
                <a:latin typeface="Arial" pitchFamily="34" charset="0"/>
                <a:cs typeface="Arial" pitchFamily="34" charset="0"/>
              </a:rPr>
              <a:t>For more information about SBA/Ts please visit the Victorian Curriculum and Assessment Authority website</a:t>
            </a:r>
          </a:p>
          <a:p>
            <a:pPr eaLnBrk="1" hangingPunct="1">
              <a:buFont typeface="Arial" pitchFamily="34" charset="0"/>
              <a:buNone/>
              <a:defRPr/>
            </a:pPr>
            <a:r>
              <a:rPr lang="en-US" b="1" dirty="0" smtClean="0">
                <a:latin typeface="Arial" pitchFamily="34" charset="0"/>
                <a:ea typeface="ＭＳ Ｐゴシック" pitchFamily="34" charset="-128"/>
                <a:cs typeface="Arial" pitchFamily="34" charset="0"/>
              </a:rPr>
              <a:t>Activity Instructions (0 mins)</a:t>
            </a:r>
          </a:p>
          <a:p>
            <a:pPr marL="171450" indent="-171450" eaLnBrk="1" hangingPunct="1">
              <a:buFont typeface="Arial" pitchFamily="34" charset="0"/>
              <a:buChar char="•"/>
              <a:defRPr/>
            </a:pPr>
            <a:r>
              <a:rPr lang="en-US" dirty="0" smtClean="0">
                <a:latin typeface="Arial" pitchFamily="34" charset="0"/>
                <a:ea typeface="ＭＳ Ｐゴシック" pitchFamily="34" charset="-128"/>
                <a:cs typeface="Arial" pitchFamily="34" charset="0"/>
              </a:rPr>
              <a:t>N/A</a:t>
            </a:r>
          </a:p>
          <a:p>
            <a:pPr eaLnBrk="1" hangingPunct="1">
              <a:defRPr/>
            </a:pPr>
            <a:r>
              <a:rPr lang="en-US" b="1" dirty="0" smtClean="0">
                <a:latin typeface="Arial" pitchFamily="34" charset="0"/>
                <a:ea typeface="ＭＳ Ｐゴシック" pitchFamily="34" charset="-128"/>
                <a:cs typeface="Arial" pitchFamily="34" charset="0"/>
              </a:rPr>
              <a:t>Additional Information</a:t>
            </a:r>
          </a:p>
          <a:p>
            <a:pPr marL="171450" indent="-171450" eaLnBrk="1" hangingPunct="1">
              <a:buFont typeface="Arial" pitchFamily="34" charset="0"/>
              <a:buChar char="•"/>
              <a:defRPr/>
            </a:pPr>
            <a:r>
              <a:rPr lang="en-US" u="sng" dirty="0" smtClean="0">
                <a:latin typeface="Arial" pitchFamily="34" charset="0"/>
                <a:ea typeface="ＭＳ Ｐゴシック" pitchFamily="34" charset="-128"/>
                <a:cs typeface="Arial" pitchFamily="34" charset="0"/>
              </a:rPr>
              <a:t>Source</a:t>
            </a:r>
            <a:r>
              <a:rPr lang="en-US" dirty="0" smtClean="0">
                <a:latin typeface="Arial" pitchFamily="34" charset="0"/>
                <a:ea typeface="ＭＳ Ｐゴシック" pitchFamily="34" charset="-128"/>
                <a:cs typeface="Arial" pitchFamily="34" charset="0"/>
              </a:rPr>
              <a:t>: www.vcaa.vic.edu.au/Pages/vet/programs/newapprent.aspx</a:t>
            </a:r>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700">
                <a:solidFill>
                  <a:schemeClr val="tx1"/>
                </a:solidFill>
                <a:latin typeface="Arial" charset="0"/>
                <a:ea typeface="ＭＳ Ｐゴシック" pitchFamily="34" charset="-128"/>
              </a:defRPr>
            </a:lvl1pPr>
            <a:lvl2pPr marL="742950" indent="-285750" eaLnBrk="0" hangingPunct="0">
              <a:defRPr sz="1700">
                <a:solidFill>
                  <a:schemeClr val="tx1"/>
                </a:solidFill>
                <a:latin typeface="Arial" charset="0"/>
                <a:ea typeface="ＭＳ Ｐゴシック" pitchFamily="34" charset="-128"/>
              </a:defRPr>
            </a:lvl2pPr>
            <a:lvl3pPr marL="1143000" indent="-228600" eaLnBrk="0" hangingPunct="0">
              <a:defRPr sz="1700">
                <a:solidFill>
                  <a:schemeClr val="tx1"/>
                </a:solidFill>
                <a:latin typeface="Arial" charset="0"/>
                <a:ea typeface="ＭＳ Ｐゴシック" pitchFamily="34" charset="-128"/>
              </a:defRPr>
            </a:lvl3pPr>
            <a:lvl4pPr marL="1600200" indent="-228600" eaLnBrk="0" hangingPunct="0">
              <a:defRPr sz="1700">
                <a:solidFill>
                  <a:schemeClr val="tx1"/>
                </a:solidFill>
                <a:latin typeface="Arial" charset="0"/>
                <a:ea typeface="ＭＳ Ｐゴシック" pitchFamily="34" charset="-128"/>
              </a:defRPr>
            </a:lvl4pPr>
            <a:lvl5pPr marL="2057400" indent="-228600" eaLnBrk="0" hangingPunct="0">
              <a:defRPr sz="17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7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7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7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700">
                <a:solidFill>
                  <a:schemeClr val="tx1"/>
                </a:solidFill>
                <a:latin typeface="Arial" charset="0"/>
                <a:ea typeface="ＭＳ Ｐゴシック" pitchFamily="34" charset="-128"/>
              </a:defRPr>
            </a:lvl9pPr>
          </a:lstStyle>
          <a:p>
            <a:fld id="{FC536405-1CBB-4C5D-8D05-C53AFFC301E1}" type="slidenum">
              <a:rPr lang="en-AU" sz="1200" smtClean="0"/>
              <a:pPr/>
              <a:t>5</a:t>
            </a:fld>
            <a:endParaRPr lang="en-AU" sz="1200"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eaLnBrk="1" hangingPunct="1">
              <a:defRPr/>
            </a:pPr>
            <a:r>
              <a:rPr lang="en-US" b="1" dirty="0" smtClean="0">
                <a:latin typeface="Arial" pitchFamily="34" charset="0"/>
                <a:ea typeface="ＭＳ Ｐゴシック" pitchFamily="34" charset="-128"/>
                <a:cs typeface="Arial" pitchFamily="34" charset="0"/>
              </a:rPr>
              <a:t>Notes</a:t>
            </a:r>
          </a:p>
          <a:p>
            <a:pPr marL="171450" indent="-171450" eaLnBrk="1" hangingPunct="1">
              <a:buFont typeface="Arial" pitchFamily="34" charset="0"/>
              <a:buChar char="•"/>
              <a:defRPr/>
            </a:pPr>
            <a:r>
              <a:rPr lang="en-US" dirty="0" smtClean="0">
                <a:latin typeface="Arial" pitchFamily="34" charset="0"/>
                <a:ea typeface="ＭＳ Ｐゴシック" pitchFamily="34" charset="-128"/>
                <a:cs typeface="Arial" pitchFamily="34" charset="0"/>
              </a:rPr>
              <a:t>The VTAC website lists over 1100 courses at 56 institutions, which is searchable by keywords, institutions, campuses or fields of study, and is the place to apply for courses.</a:t>
            </a:r>
          </a:p>
          <a:p>
            <a:pPr marL="171450" indent="-171450" eaLnBrk="1" hangingPunct="1">
              <a:buFont typeface="Arial" pitchFamily="34" charset="0"/>
              <a:buChar char="•"/>
              <a:defRPr/>
            </a:pPr>
            <a:r>
              <a:rPr lang="en-US" dirty="0" smtClean="0">
                <a:latin typeface="Arial" pitchFamily="34" charset="0"/>
                <a:ea typeface="ＭＳ Ｐゴシック" pitchFamily="34" charset="-128"/>
                <a:cs typeface="Arial" pitchFamily="34" charset="0"/>
              </a:rPr>
              <a:t>There are often pre-requisites that must be met before undertaking further education and training – especially with Bachelor Degrees. The VTAC website identifies these pre-requisites, however you should also check the pre-requisite information directly with the institutions.</a:t>
            </a:r>
          </a:p>
          <a:p>
            <a:pPr marL="171450" indent="-171450" eaLnBrk="1" hangingPunct="1">
              <a:buFont typeface="Arial" pitchFamily="34" charset="0"/>
              <a:buChar char="•"/>
              <a:defRPr/>
            </a:pPr>
            <a:r>
              <a:rPr lang="en-US" dirty="0" smtClean="0">
                <a:latin typeface="Arial" pitchFamily="34" charset="0"/>
                <a:ea typeface="ＭＳ Ｐゴシック" pitchFamily="34" charset="-128"/>
                <a:cs typeface="Arial" pitchFamily="34" charset="0"/>
              </a:rPr>
              <a:t>Some pre-requisites are purely academic, such as meeting a set score in a particular VCE subject. However, institutions are increasingly using other methods for determining selection into courses, including tests, interviews, folios of work and personal statements.</a:t>
            </a:r>
          </a:p>
          <a:p>
            <a:pPr marL="492125" lvl="1" indent="-171450" eaLnBrk="1" hangingPunct="1">
              <a:buFont typeface="Arial" pitchFamily="34" charset="0"/>
              <a:buChar char="•"/>
              <a:defRPr/>
            </a:pPr>
            <a:r>
              <a:rPr lang="en-US" dirty="0" smtClean="0">
                <a:latin typeface="Arial" pitchFamily="34" charset="0"/>
                <a:ea typeface="ＭＳ Ｐゴシック" pitchFamily="34" charset="-128"/>
                <a:cs typeface="Arial" pitchFamily="34" charset="0"/>
              </a:rPr>
              <a:t>Some admission tests can be booked through the VTAC website.</a:t>
            </a:r>
          </a:p>
          <a:p>
            <a:pPr marL="171450" indent="-171450" eaLnBrk="1" hangingPunct="1">
              <a:buFont typeface="Arial" pitchFamily="34" charset="0"/>
              <a:buChar char="•"/>
              <a:defRPr/>
            </a:pPr>
            <a:r>
              <a:rPr lang="en-US" dirty="0" smtClean="0">
                <a:latin typeface="Arial" pitchFamily="34" charset="0"/>
                <a:ea typeface="ＭＳ Ｐゴシック" pitchFamily="34" charset="-128"/>
                <a:cs typeface="Arial" pitchFamily="34" charset="0"/>
              </a:rPr>
              <a:t>The VTAC website also includes other essential information, including:</a:t>
            </a:r>
          </a:p>
          <a:p>
            <a:pPr marL="492125" lvl="1" indent="-171450" eaLnBrk="1" hangingPunct="1">
              <a:buFont typeface="Arial" pitchFamily="34" charset="0"/>
              <a:buChar char="•"/>
              <a:defRPr/>
            </a:pPr>
            <a:r>
              <a:rPr lang="en-US" dirty="0" smtClean="0">
                <a:latin typeface="Arial" pitchFamily="34" charset="0"/>
                <a:ea typeface="ＭＳ Ｐゴシック" pitchFamily="34" charset="-128"/>
                <a:cs typeface="Arial" pitchFamily="34" charset="0"/>
              </a:rPr>
              <a:t>Applying for scholarships – of which many go unspent; and</a:t>
            </a:r>
          </a:p>
          <a:p>
            <a:pPr marL="492125" lvl="1" indent="-171450" eaLnBrk="1" hangingPunct="1">
              <a:buFont typeface="Arial" pitchFamily="34" charset="0"/>
              <a:buChar char="•"/>
              <a:defRPr/>
            </a:pPr>
            <a:r>
              <a:rPr lang="en-US" dirty="0" smtClean="0">
                <a:latin typeface="Arial" pitchFamily="34" charset="0"/>
                <a:ea typeface="ＭＳ Ｐゴシック" pitchFamily="34" charset="-128"/>
                <a:cs typeface="Arial" pitchFamily="34" charset="0"/>
              </a:rPr>
              <a:t>Applying for special consideration – which I will detail later on.</a:t>
            </a:r>
          </a:p>
          <a:p>
            <a:pPr marL="171450" indent="-171450" eaLnBrk="1" hangingPunct="1">
              <a:buFont typeface="Arial" pitchFamily="34" charset="0"/>
              <a:buChar char="•"/>
              <a:defRPr/>
            </a:pPr>
            <a:r>
              <a:rPr lang="en-US" dirty="0" smtClean="0">
                <a:latin typeface="Arial" pitchFamily="34" charset="0"/>
                <a:ea typeface="ＭＳ Ｐゴシック" pitchFamily="34" charset="-128"/>
                <a:cs typeface="Arial" pitchFamily="34" charset="0"/>
              </a:rPr>
              <a:t>It is recommended that you understand how the course preferences work and the key dates when your teenager can change their preferences. The important dates are listed on the homepage of the VTAC website.</a:t>
            </a:r>
          </a:p>
          <a:p>
            <a:pPr marL="171450" indent="-171450" eaLnBrk="1" hangingPunct="1">
              <a:buFont typeface="Arial" pitchFamily="34" charset="0"/>
              <a:buChar char="•"/>
              <a:defRPr/>
            </a:pPr>
            <a:r>
              <a:rPr lang="en-US" dirty="0" smtClean="0">
                <a:latin typeface="Arial" pitchFamily="34" charset="0"/>
                <a:ea typeface="ＭＳ Ｐゴシック" pitchFamily="34" charset="-128"/>
                <a:cs typeface="Arial" pitchFamily="34" charset="0"/>
              </a:rPr>
              <a:t>In some cases, it is necessary to apply directly with the institution – especially for Certificates below level IV.</a:t>
            </a:r>
          </a:p>
          <a:p>
            <a:pPr eaLnBrk="1" hangingPunct="1">
              <a:defRPr/>
            </a:pPr>
            <a:r>
              <a:rPr lang="en-US" b="1" dirty="0" smtClean="0">
                <a:latin typeface="Arial" pitchFamily="34" charset="0"/>
                <a:ea typeface="ＭＳ Ｐゴシック" pitchFamily="34" charset="-128"/>
                <a:cs typeface="Arial" pitchFamily="34" charset="0"/>
              </a:rPr>
              <a:t>Activity Instructions (0 mins)</a:t>
            </a:r>
          </a:p>
          <a:p>
            <a:pPr marL="171450" indent="-171450" eaLnBrk="1" hangingPunct="1">
              <a:buFont typeface="Arial" pitchFamily="34" charset="0"/>
              <a:buChar char="•"/>
              <a:defRPr/>
            </a:pPr>
            <a:r>
              <a:rPr lang="en-US" dirty="0" smtClean="0">
                <a:latin typeface="Arial" pitchFamily="34" charset="0"/>
                <a:ea typeface="ＭＳ Ｐゴシック" pitchFamily="34" charset="-128"/>
                <a:cs typeface="Arial" pitchFamily="34" charset="0"/>
              </a:rPr>
              <a:t>N/A</a:t>
            </a:r>
          </a:p>
          <a:p>
            <a:pPr eaLnBrk="1" hangingPunct="1">
              <a:defRPr/>
            </a:pPr>
            <a:r>
              <a:rPr lang="en-US" b="1" dirty="0" smtClean="0">
                <a:latin typeface="Arial" pitchFamily="34" charset="0"/>
                <a:ea typeface="ＭＳ Ｐゴシック" pitchFamily="34" charset="-128"/>
                <a:cs typeface="Arial" pitchFamily="34" charset="0"/>
              </a:rPr>
              <a:t>Additional Information</a:t>
            </a:r>
          </a:p>
          <a:p>
            <a:pPr marL="171450" indent="-171450" eaLnBrk="1" hangingPunct="1">
              <a:buFont typeface="Arial" pitchFamily="34" charset="0"/>
              <a:buChar char="•"/>
              <a:defRPr/>
            </a:pPr>
            <a:r>
              <a:rPr lang="en-US" u="sng" dirty="0" smtClean="0">
                <a:latin typeface="Arial" pitchFamily="34" charset="0"/>
                <a:ea typeface="ＭＳ Ｐゴシック" pitchFamily="34" charset="-128"/>
                <a:cs typeface="Arial" pitchFamily="34" charset="0"/>
              </a:rPr>
              <a:t>Source</a:t>
            </a:r>
            <a:r>
              <a:rPr lang="en-US" dirty="0" smtClean="0">
                <a:latin typeface="Arial" pitchFamily="34" charset="0"/>
                <a:ea typeface="ＭＳ Ｐゴシック" pitchFamily="34" charset="-128"/>
                <a:cs typeface="Arial" pitchFamily="34" charset="0"/>
              </a:rPr>
              <a:t>: www.vtac.edu.au</a:t>
            </a:r>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700">
                <a:solidFill>
                  <a:schemeClr val="tx1"/>
                </a:solidFill>
                <a:latin typeface="Arial" charset="0"/>
                <a:ea typeface="ＭＳ Ｐゴシック" pitchFamily="34" charset="-128"/>
              </a:defRPr>
            </a:lvl1pPr>
            <a:lvl2pPr marL="742950" indent="-285750" eaLnBrk="0" hangingPunct="0">
              <a:defRPr sz="1700">
                <a:solidFill>
                  <a:schemeClr val="tx1"/>
                </a:solidFill>
                <a:latin typeface="Arial" charset="0"/>
                <a:ea typeface="ＭＳ Ｐゴシック" pitchFamily="34" charset="-128"/>
              </a:defRPr>
            </a:lvl2pPr>
            <a:lvl3pPr marL="1143000" indent="-228600" eaLnBrk="0" hangingPunct="0">
              <a:defRPr sz="1700">
                <a:solidFill>
                  <a:schemeClr val="tx1"/>
                </a:solidFill>
                <a:latin typeface="Arial" charset="0"/>
                <a:ea typeface="ＭＳ Ｐゴシック" pitchFamily="34" charset="-128"/>
              </a:defRPr>
            </a:lvl3pPr>
            <a:lvl4pPr marL="1600200" indent="-228600" eaLnBrk="0" hangingPunct="0">
              <a:defRPr sz="1700">
                <a:solidFill>
                  <a:schemeClr val="tx1"/>
                </a:solidFill>
                <a:latin typeface="Arial" charset="0"/>
                <a:ea typeface="ＭＳ Ｐゴシック" pitchFamily="34" charset="-128"/>
              </a:defRPr>
            </a:lvl4pPr>
            <a:lvl5pPr marL="2057400" indent="-228600" eaLnBrk="0" hangingPunct="0">
              <a:defRPr sz="17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7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7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7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700">
                <a:solidFill>
                  <a:schemeClr val="tx1"/>
                </a:solidFill>
                <a:latin typeface="Arial" charset="0"/>
                <a:ea typeface="ＭＳ Ｐゴシック" pitchFamily="34" charset="-128"/>
              </a:defRPr>
            </a:lvl9pPr>
          </a:lstStyle>
          <a:p>
            <a:fld id="{FB4628C4-09B1-447E-A4B6-E8FD504A0EE7}" type="slidenum">
              <a:rPr lang="en-AU" sz="1200" smtClean="0"/>
              <a:pPr/>
              <a:t>6</a:t>
            </a:fld>
            <a:endParaRPr lang="en-AU" sz="1200"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700">
                <a:solidFill>
                  <a:schemeClr val="tx1"/>
                </a:solidFill>
                <a:latin typeface="Arial" charset="0"/>
                <a:ea typeface="ＭＳ Ｐゴシック" pitchFamily="34" charset="-128"/>
              </a:defRPr>
            </a:lvl1pPr>
            <a:lvl2pPr marL="742950" indent="-285750" eaLnBrk="0" hangingPunct="0">
              <a:defRPr sz="1700">
                <a:solidFill>
                  <a:schemeClr val="tx1"/>
                </a:solidFill>
                <a:latin typeface="Arial" charset="0"/>
                <a:ea typeface="ＭＳ Ｐゴシック" pitchFamily="34" charset="-128"/>
              </a:defRPr>
            </a:lvl2pPr>
            <a:lvl3pPr marL="1143000" indent="-228600" eaLnBrk="0" hangingPunct="0">
              <a:defRPr sz="1700">
                <a:solidFill>
                  <a:schemeClr val="tx1"/>
                </a:solidFill>
                <a:latin typeface="Arial" charset="0"/>
                <a:ea typeface="ＭＳ Ｐゴシック" pitchFamily="34" charset="-128"/>
              </a:defRPr>
            </a:lvl3pPr>
            <a:lvl4pPr marL="1600200" indent="-228600" eaLnBrk="0" hangingPunct="0">
              <a:defRPr sz="1700">
                <a:solidFill>
                  <a:schemeClr val="tx1"/>
                </a:solidFill>
                <a:latin typeface="Arial" charset="0"/>
                <a:ea typeface="ＭＳ Ｐゴシック" pitchFamily="34" charset="-128"/>
              </a:defRPr>
            </a:lvl4pPr>
            <a:lvl5pPr marL="2057400" indent="-228600" eaLnBrk="0" hangingPunct="0">
              <a:defRPr sz="17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7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7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7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700">
                <a:solidFill>
                  <a:schemeClr val="tx1"/>
                </a:solidFill>
                <a:latin typeface="Arial" charset="0"/>
                <a:ea typeface="ＭＳ Ｐゴシック" pitchFamily="34" charset="-128"/>
              </a:defRPr>
            </a:lvl9pPr>
          </a:lstStyle>
          <a:p>
            <a:fld id="{B48AE180-AB33-4B18-84DD-9BD675F11534}" type="slidenum">
              <a:rPr lang="en-AU" sz="1200" smtClean="0"/>
              <a:pPr/>
              <a:t>7</a:t>
            </a:fld>
            <a:endParaRPr lang="en-AU" sz="1200" dirty="0" smtClean="0"/>
          </a:p>
        </p:txBody>
      </p:sp>
      <p:sp>
        <p:nvSpPr>
          <p:cNvPr id="70659"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b="1" dirty="0" smtClean="0">
                <a:latin typeface="Arial" pitchFamily="34" charset="0"/>
                <a:ea typeface="ＭＳ Ｐゴシック" pitchFamily="34" charset="-128"/>
                <a:cs typeface="Arial" pitchFamily="34" charset="0"/>
              </a:rPr>
              <a:t>Notes</a:t>
            </a:r>
          </a:p>
          <a:p>
            <a:pPr marL="171450" indent="-171450" eaLnBrk="1" hangingPunct="1">
              <a:buFont typeface="Arial" pitchFamily="34" charset="0"/>
              <a:buChar char="•"/>
              <a:defRPr/>
            </a:pPr>
            <a:r>
              <a:rPr lang="en-US" dirty="0" smtClean="0">
                <a:latin typeface="Arial" pitchFamily="34" charset="0"/>
                <a:ea typeface="ＭＳ Ｐゴシック" pitchFamily="34" charset="-128"/>
                <a:cs typeface="Arial" pitchFamily="34" charset="0"/>
              </a:rPr>
              <a:t>An example of how to avoid only thinking about the destination, and to focus on the journey instead, is to consider a skills-based approach to career development. When you focus on the skills, the job will take care of itself.</a:t>
            </a:r>
          </a:p>
          <a:p>
            <a:pPr marL="171450" indent="-171450" eaLnBrk="1" hangingPunct="1">
              <a:buFont typeface="Arial" pitchFamily="34" charset="0"/>
              <a:buChar char="•"/>
              <a:defRPr/>
            </a:pPr>
            <a:r>
              <a:rPr lang="en-US" dirty="0" smtClean="0"/>
              <a:t>Other aspects to consider are interests</a:t>
            </a:r>
            <a:r>
              <a:rPr lang="en-US" dirty="0"/>
              <a:t>, personality, values, learning, experience, etc. What we are talking about is that the focus should be on the people and all that they have in their </a:t>
            </a:r>
            <a:r>
              <a:rPr lang="en-US" dirty="0" smtClean="0"/>
              <a:t>lives. </a:t>
            </a:r>
          </a:p>
          <a:p>
            <a:pPr marL="171450" indent="-171450" eaLnBrk="1" hangingPunct="1">
              <a:buFont typeface="Arial" pitchFamily="34" charset="0"/>
              <a:buChar char="•"/>
              <a:defRPr/>
            </a:pPr>
            <a:r>
              <a:rPr lang="en-US" dirty="0"/>
              <a:t>A</a:t>
            </a:r>
            <a:r>
              <a:rPr lang="en-US" dirty="0" smtClean="0"/>
              <a:t>s </a:t>
            </a:r>
            <a:r>
              <a:rPr lang="en-US" dirty="0"/>
              <a:t>people discover what they have in their lives, they can learn to see where in the world of work their unique combination of assets is needed. </a:t>
            </a:r>
            <a:endParaRPr lang="en-US" dirty="0" smtClean="0"/>
          </a:p>
          <a:p>
            <a:pPr eaLnBrk="1" hangingPunct="1">
              <a:defRPr/>
            </a:pPr>
            <a:r>
              <a:rPr lang="en-US" dirty="0" smtClean="0"/>
              <a:t> </a:t>
            </a:r>
            <a:endParaRPr lang="en-US" dirty="0" smtClean="0">
              <a:latin typeface="Arial" pitchFamily="34" charset="0"/>
              <a:ea typeface="ＭＳ Ｐゴシック" pitchFamily="34" charset="-128"/>
              <a:cs typeface="Arial" pitchFamily="34" charset="0"/>
            </a:endParaRPr>
          </a:p>
          <a:p>
            <a:pPr eaLnBrk="1" hangingPunct="1">
              <a:defRPr/>
            </a:pPr>
            <a:r>
              <a:rPr lang="en-US" b="1" dirty="0" smtClean="0">
                <a:latin typeface="Arial" pitchFamily="34" charset="0"/>
                <a:ea typeface="ＭＳ Ｐゴシック" pitchFamily="34" charset="-128"/>
                <a:cs typeface="Arial" pitchFamily="34" charset="0"/>
              </a:rPr>
              <a:t>Activity Instructions (0 mins)</a:t>
            </a:r>
          </a:p>
          <a:p>
            <a:pPr marL="171450" indent="-171450" eaLnBrk="1" hangingPunct="1">
              <a:buFont typeface="Arial" pitchFamily="34" charset="0"/>
              <a:buChar char="•"/>
              <a:defRPr/>
            </a:pPr>
            <a:r>
              <a:rPr lang="en-US" dirty="0" smtClean="0">
                <a:latin typeface="Arial" pitchFamily="34" charset="0"/>
                <a:ea typeface="ＭＳ Ｐゴシック" pitchFamily="34" charset="-128"/>
                <a:cs typeface="Arial" pitchFamily="34" charset="0"/>
              </a:rPr>
              <a:t>N/A.</a:t>
            </a:r>
          </a:p>
          <a:p>
            <a:pPr eaLnBrk="1" hangingPunct="1">
              <a:defRPr/>
            </a:pPr>
            <a:r>
              <a:rPr lang="en-US" b="1" dirty="0" smtClean="0">
                <a:latin typeface="Arial" pitchFamily="34" charset="0"/>
                <a:ea typeface="ＭＳ Ｐゴシック" pitchFamily="34" charset="-128"/>
                <a:cs typeface="Arial" pitchFamily="34" charset="0"/>
              </a:rPr>
              <a:t>Additional Information</a:t>
            </a:r>
          </a:p>
          <a:p>
            <a:pPr marL="171450" indent="-171450" eaLnBrk="1" hangingPunct="1">
              <a:buFont typeface="Arial" pitchFamily="34" charset="0"/>
              <a:buChar char="•"/>
              <a:defRPr/>
            </a:pPr>
            <a:r>
              <a:rPr lang="en-US" dirty="0" smtClean="0">
                <a:latin typeface="Arial" pitchFamily="34" charset="0"/>
                <a:ea typeface="ＭＳ Ｐゴシック" pitchFamily="34" charset="-128"/>
                <a:cs typeface="Arial" pitchFamily="34" charset="0"/>
              </a:rPr>
              <a:t>You may want to ask parents to think about changes that have occurred in their working lives, what made the changes possible?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700">
                <a:solidFill>
                  <a:schemeClr val="tx1"/>
                </a:solidFill>
                <a:latin typeface="Arial" charset="0"/>
                <a:ea typeface="ＭＳ Ｐゴシック" pitchFamily="34" charset="-128"/>
              </a:defRPr>
            </a:lvl1pPr>
            <a:lvl2pPr marL="742950" indent="-285750" eaLnBrk="0" hangingPunct="0">
              <a:defRPr sz="1700">
                <a:solidFill>
                  <a:schemeClr val="tx1"/>
                </a:solidFill>
                <a:latin typeface="Arial" charset="0"/>
                <a:ea typeface="ＭＳ Ｐゴシック" pitchFamily="34" charset="-128"/>
              </a:defRPr>
            </a:lvl2pPr>
            <a:lvl3pPr marL="1143000" indent="-228600" eaLnBrk="0" hangingPunct="0">
              <a:defRPr sz="1700">
                <a:solidFill>
                  <a:schemeClr val="tx1"/>
                </a:solidFill>
                <a:latin typeface="Arial" charset="0"/>
                <a:ea typeface="ＭＳ Ｐゴシック" pitchFamily="34" charset="-128"/>
              </a:defRPr>
            </a:lvl3pPr>
            <a:lvl4pPr marL="1600200" indent="-228600" eaLnBrk="0" hangingPunct="0">
              <a:defRPr sz="1700">
                <a:solidFill>
                  <a:schemeClr val="tx1"/>
                </a:solidFill>
                <a:latin typeface="Arial" charset="0"/>
                <a:ea typeface="ＭＳ Ｐゴシック" pitchFamily="34" charset="-128"/>
              </a:defRPr>
            </a:lvl4pPr>
            <a:lvl5pPr marL="2057400" indent="-228600" eaLnBrk="0" hangingPunct="0">
              <a:defRPr sz="17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7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7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7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700">
                <a:solidFill>
                  <a:schemeClr val="tx1"/>
                </a:solidFill>
                <a:latin typeface="Arial" charset="0"/>
                <a:ea typeface="ＭＳ Ｐゴシック" pitchFamily="34" charset="-128"/>
              </a:defRPr>
            </a:lvl9pPr>
          </a:lstStyle>
          <a:p>
            <a:fld id="{5B604628-2FE4-4385-B5AB-7E60C6EA1BF5}" type="slidenum">
              <a:rPr lang="en-AU" sz="1200" smtClean="0"/>
              <a:pPr/>
              <a:t>8</a:t>
            </a:fld>
            <a:endParaRPr lang="en-AU" sz="1200" dirty="0" smtClean="0"/>
          </a:p>
        </p:txBody>
      </p:sp>
      <p:sp>
        <p:nvSpPr>
          <p:cNvPr id="7270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xfrm>
            <a:off x="452564" y="4521911"/>
            <a:ext cx="6031089" cy="5048752"/>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b="1" dirty="0" smtClean="0">
                <a:latin typeface="Arial" pitchFamily="34" charset="0"/>
                <a:ea typeface="ＭＳ Ｐゴシック" pitchFamily="34" charset="-128"/>
                <a:cs typeface="Arial" pitchFamily="34" charset="0"/>
              </a:rPr>
              <a:t>Notes</a:t>
            </a:r>
          </a:p>
          <a:p>
            <a:pPr marL="171450" indent="-171450" eaLnBrk="1" hangingPunct="1">
              <a:buFont typeface="Arial" pitchFamily="34" charset="0"/>
              <a:buChar char="•"/>
              <a:defRPr/>
            </a:pPr>
            <a:r>
              <a:rPr lang="en-US" dirty="0" smtClean="0">
                <a:latin typeface="Arial" pitchFamily="34" charset="0"/>
                <a:ea typeface="ＭＳ Ｐゴシック" pitchFamily="34" charset="-128"/>
                <a:cs typeface="Arial" pitchFamily="34" charset="0"/>
              </a:rPr>
              <a:t>One effective way to open discussion with young people (and adults) is to explore their favorite things. These are easy things for most people to talk about and they do show where they are actually engaged in life and engaged in hope. By focusing on the things that people enjoy, this provides a rich source of concrete life experiences.</a:t>
            </a:r>
          </a:p>
          <a:p>
            <a:pPr marL="171450" indent="-171450" eaLnBrk="1" hangingPunct="1">
              <a:buFont typeface="Arial" pitchFamily="34" charset="0"/>
              <a:buChar char="•"/>
              <a:defRPr/>
            </a:pPr>
            <a:r>
              <a:rPr lang="en-US" dirty="0" smtClean="0">
                <a:latin typeface="Arial" pitchFamily="34" charset="0"/>
                <a:ea typeface="ＭＳ Ｐゴシック" pitchFamily="34" charset="-128"/>
                <a:cs typeface="Arial" pitchFamily="34" charset="0"/>
              </a:rPr>
              <a:t>Do you know what your teenager is interested in? A starting point could be to engage your teenager where they are engaged in their life and having a conversation about their favourite things.</a:t>
            </a:r>
          </a:p>
          <a:p>
            <a:pPr marL="171450" indent="-171450" eaLnBrk="1" hangingPunct="1">
              <a:buFont typeface="Arial" pitchFamily="34" charset="0"/>
              <a:buChar char="•"/>
              <a:defRPr/>
            </a:pPr>
            <a:r>
              <a:rPr lang="en-US" dirty="0" smtClean="0">
                <a:latin typeface="Arial" pitchFamily="34" charset="0"/>
                <a:ea typeface="ＭＳ Ｐゴシック" pitchFamily="34" charset="-128"/>
                <a:cs typeface="Arial" pitchFamily="34" charset="0"/>
              </a:rPr>
              <a:t>[</a:t>
            </a:r>
            <a:r>
              <a:rPr lang="en-US" i="1" dirty="0" smtClean="0">
                <a:latin typeface="Arial" pitchFamily="34" charset="0"/>
                <a:ea typeface="ＭＳ Ｐゴシック" pitchFamily="34" charset="-128"/>
                <a:cs typeface="Arial" pitchFamily="34" charset="0"/>
              </a:rPr>
              <a:t>See Activity Instructions below</a:t>
            </a:r>
            <a:r>
              <a:rPr lang="en-US" dirty="0" smtClean="0">
                <a:latin typeface="Arial" pitchFamily="34" charset="0"/>
                <a:ea typeface="ＭＳ Ｐゴシック" pitchFamily="34" charset="-128"/>
                <a:cs typeface="Arial" pitchFamily="34" charset="0"/>
              </a:rPr>
              <a:t>].</a:t>
            </a:r>
          </a:p>
          <a:p>
            <a:pPr eaLnBrk="1" hangingPunct="1">
              <a:defRPr/>
            </a:pPr>
            <a:r>
              <a:rPr lang="en-US" b="1" dirty="0" smtClean="0">
                <a:latin typeface="Arial" pitchFamily="34" charset="0"/>
                <a:ea typeface="ＭＳ Ｐゴシック" pitchFamily="34" charset="-128"/>
                <a:cs typeface="Arial" pitchFamily="34" charset="0"/>
              </a:rPr>
              <a:t>Activity Instructions (first 2 mins; second 10 mins; third 8 mins)</a:t>
            </a:r>
          </a:p>
          <a:p>
            <a:pPr marL="171450" indent="-171450" eaLnBrk="1" hangingPunct="1">
              <a:buFont typeface="Arial" pitchFamily="34" charset="0"/>
              <a:buChar char="•"/>
              <a:defRPr/>
            </a:pPr>
            <a:r>
              <a:rPr lang="en-US" dirty="0" smtClean="0">
                <a:latin typeface="Arial" pitchFamily="34" charset="0"/>
                <a:ea typeface="ＭＳ Ｐゴシック" pitchFamily="34" charset="-128"/>
                <a:cs typeface="Arial" pitchFamily="34" charset="0"/>
              </a:rPr>
              <a:t>Refer back to the activity conducted during the ‘Concerns About the Future’ slide. It is likely that the following themes emerged:</a:t>
            </a:r>
          </a:p>
          <a:p>
            <a:pPr marL="542925" lvl="1" indent="-222250" eaLnBrk="1" hangingPunct="1">
              <a:buFont typeface="Arial" pitchFamily="34" charset="0"/>
              <a:buChar char="•"/>
              <a:defRPr/>
            </a:pPr>
            <a:r>
              <a:rPr lang="en-US" dirty="0" smtClean="0">
                <a:latin typeface="Arial" pitchFamily="34" charset="0"/>
                <a:ea typeface="ＭＳ Ｐゴシック" pitchFamily="34" charset="-128"/>
                <a:cs typeface="Arial" pitchFamily="34" charset="0"/>
              </a:rPr>
              <a:t>Their teenager is unrealistic about their career choice.</a:t>
            </a:r>
          </a:p>
          <a:p>
            <a:pPr marL="542925" lvl="1" indent="-222250" eaLnBrk="1" hangingPunct="1">
              <a:buFont typeface="Arial" pitchFamily="34" charset="0"/>
              <a:buChar char="•"/>
              <a:defRPr/>
            </a:pPr>
            <a:r>
              <a:rPr lang="en-US" dirty="0" smtClean="0">
                <a:latin typeface="Arial" pitchFamily="34" charset="0"/>
                <a:ea typeface="ＭＳ Ｐゴシック" pitchFamily="34" charset="-128"/>
                <a:cs typeface="Arial" pitchFamily="34" charset="0"/>
              </a:rPr>
              <a:t>Participants didn’t know what interested their teenagers.</a:t>
            </a:r>
          </a:p>
          <a:p>
            <a:pPr marL="542925" lvl="1" indent="-222250" eaLnBrk="1" hangingPunct="1">
              <a:buFont typeface="Arial" pitchFamily="34" charset="0"/>
              <a:buChar char="•"/>
              <a:defRPr/>
            </a:pPr>
            <a:r>
              <a:rPr lang="en-US" dirty="0" smtClean="0">
                <a:latin typeface="Arial" pitchFamily="34" charset="0"/>
                <a:ea typeface="ＭＳ Ｐゴシック" pitchFamily="34" charset="-128"/>
                <a:cs typeface="Arial" pitchFamily="34" charset="0"/>
              </a:rPr>
              <a:t>Their teenagers won’t commit to talking about careers.</a:t>
            </a:r>
          </a:p>
          <a:p>
            <a:pPr marL="542925" lvl="1" indent="-222250" eaLnBrk="1" hangingPunct="1">
              <a:buFont typeface="Arial" pitchFamily="34" charset="0"/>
              <a:buChar char="•"/>
              <a:defRPr/>
            </a:pPr>
            <a:r>
              <a:rPr lang="en-US" dirty="0" smtClean="0">
                <a:latin typeface="Arial" pitchFamily="34" charset="0"/>
                <a:ea typeface="ＭＳ Ｐゴシック" pitchFamily="34" charset="-128"/>
                <a:cs typeface="Arial" pitchFamily="34" charset="0"/>
              </a:rPr>
              <a:t>Their teenagers won’t engage in a careers conversation.</a:t>
            </a:r>
          </a:p>
          <a:p>
            <a:pPr marL="171450" indent="-171450" eaLnBrk="1" hangingPunct="1">
              <a:buFont typeface="Arial" pitchFamily="34" charset="0"/>
              <a:buChar char="•"/>
              <a:defRPr/>
            </a:pPr>
            <a:r>
              <a:rPr lang="en-US" dirty="0" smtClean="0">
                <a:latin typeface="Arial" pitchFamily="34" charset="0"/>
                <a:ea typeface="ＭＳ Ｐゴシック" pitchFamily="34" charset="-128"/>
                <a:cs typeface="Arial" pitchFamily="34" charset="0"/>
              </a:rPr>
              <a:t>Distribute the ‘Favourite Things’ worksheet (see facilitator kit for template and instructions).</a:t>
            </a:r>
          </a:p>
          <a:p>
            <a:pPr marL="171450" indent="-171450" eaLnBrk="1" hangingPunct="1">
              <a:buFont typeface="Arial" pitchFamily="34" charset="0"/>
              <a:buChar char="•"/>
              <a:defRPr/>
            </a:pPr>
            <a:r>
              <a:rPr lang="en-US" dirty="0" smtClean="0">
                <a:latin typeface="Arial" pitchFamily="34" charset="0"/>
                <a:ea typeface="ＭＳ Ｐゴシック" pitchFamily="34" charset="-128"/>
                <a:cs typeface="Arial" pitchFamily="34" charset="0"/>
              </a:rPr>
              <a:t>Extension Activity </a:t>
            </a:r>
            <a:r>
              <a:rPr lang="en-US" dirty="0">
                <a:latin typeface="Arial" pitchFamily="34" charset="0"/>
                <a:ea typeface="ＭＳ Ｐゴシック" pitchFamily="34" charset="-128"/>
                <a:cs typeface="Arial" pitchFamily="34" charset="0"/>
              </a:rPr>
              <a:t>(see facilitator kit for template and instructions).</a:t>
            </a:r>
          </a:p>
          <a:p>
            <a:pPr eaLnBrk="1" hangingPunct="1">
              <a:defRPr/>
            </a:pPr>
            <a:r>
              <a:rPr lang="en-US" b="1" dirty="0" smtClean="0">
                <a:latin typeface="Arial" pitchFamily="34" charset="0"/>
                <a:ea typeface="ＭＳ Ｐゴシック" pitchFamily="34" charset="-128"/>
                <a:cs typeface="Arial" pitchFamily="34" charset="0"/>
              </a:rPr>
              <a:t>Additional Information</a:t>
            </a:r>
          </a:p>
          <a:p>
            <a:pPr marL="171450" indent="-171450" eaLnBrk="1" hangingPunct="1">
              <a:buFont typeface="Arial" pitchFamily="34" charset="0"/>
              <a:buChar char="•"/>
              <a:defRPr/>
            </a:pPr>
            <a:r>
              <a:rPr lang="en-US" dirty="0" smtClean="0">
                <a:latin typeface="Arial" pitchFamily="34" charset="0"/>
                <a:ea typeface="ＭＳ Ｐゴシック" pitchFamily="34" charset="-128"/>
                <a:cs typeface="Arial" pitchFamily="34" charset="0"/>
              </a:rPr>
              <a:t>Typically the favourite things activity results in laughter, increased energy and animated discussion.</a:t>
            </a:r>
          </a:p>
          <a:p>
            <a:pPr marL="171450" indent="-171450" eaLnBrk="1" hangingPunct="1">
              <a:buFont typeface="Arial" pitchFamily="34" charset="0"/>
              <a:buChar char="•"/>
              <a:defRPr/>
            </a:pPr>
            <a:r>
              <a:rPr lang="en-US" dirty="0" smtClean="0">
                <a:latin typeface="Arial" pitchFamily="34" charset="0"/>
                <a:ea typeface="ＭＳ Ｐゴシック" pitchFamily="34" charset="-128"/>
                <a:cs typeface="Arial" pitchFamily="34" charset="0"/>
              </a:rPr>
              <a:t>When participants try this activity with their teenagers it helps to take the pressure off.</a:t>
            </a:r>
          </a:p>
          <a:p>
            <a:pPr marL="171450" indent="-171450" eaLnBrk="1" hangingPunct="1">
              <a:buFont typeface="Arial" pitchFamily="34" charset="0"/>
              <a:buChar char="•"/>
              <a:defRPr/>
            </a:pPr>
            <a:r>
              <a:rPr lang="en-US" u="sng" dirty="0" smtClean="0">
                <a:latin typeface="Arial" pitchFamily="34" charset="0"/>
                <a:ea typeface="ＭＳ Ｐゴシック" pitchFamily="34" charset="-128"/>
                <a:cs typeface="Arial" pitchFamily="34" charset="0"/>
              </a:rPr>
              <a:t>Source</a:t>
            </a:r>
            <a:r>
              <a:rPr lang="en-US" dirty="0" smtClean="0">
                <a:latin typeface="Arial" pitchFamily="34" charset="0"/>
                <a:ea typeface="ＭＳ Ｐゴシック" pitchFamily="34" charset="-128"/>
                <a:cs typeface="Arial" pitchFamily="34" charset="0"/>
              </a:rPr>
              <a:t>: The Favourite Things activity is taken from the Gray Poehnell ‘Guiding Circles’ resource.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700">
                <a:solidFill>
                  <a:schemeClr val="tx1"/>
                </a:solidFill>
                <a:latin typeface="Arial" charset="0"/>
                <a:ea typeface="ＭＳ Ｐゴシック" pitchFamily="34" charset="-128"/>
              </a:defRPr>
            </a:lvl1pPr>
            <a:lvl2pPr marL="742950" indent="-285750" eaLnBrk="0" hangingPunct="0">
              <a:defRPr sz="1700">
                <a:solidFill>
                  <a:schemeClr val="tx1"/>
                </a:solidFill>
                <a:latin typeface="Arial" charset="0"/>
                <a:ea typeface="ＭＳ Ｐゴシック" pitchFamily="34" charset="-128"/>
              </a:defRPr>
            </a:lvl2pPr>
            <a:lvl3pPr marL="1143000" indent="-228600" eaLnBrk="0" hangingPunct="0">
              <a:defRPr sz="1700">
                <a:solidFill>
                  <a:schemeClr val="tx1"/>
                </a:solidFill>
                <a:latin typeface="Arial" charset="0"/>
                <a:ea typeface="ＭＳ Ｐゴシック" pitchFamily="34" charset="-128"/>
              </a:defRPr>
            </a:lvl3pPr>
            <a:lvl4pPr marL="1600200" indent="-228600" eaLnBrk="0" hangingPunct="0">
              <a:defRPr sz="1700">
                <a:solidFill>
                  <a:schemeClr val="tx1"/>
                </a:solidFill>
                <a:latin typeface="Arial" charset="0"/>
                <a:ea typeface="ＭＳ Ｐゴシック" pitchFamily="34" charset="-128"/>
              </a:defRPr>
            </a:lvl4pPr>
            <a:lvl5pPr marL="2057400" indent="-228600" eaLnBrk="0" hangingPunct="0">
              <a:defRPr sz="17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7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7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7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700">
                <a:solidFill>
                  <a:schemeClr val="tx1"/>
                </a:solidFill>
                <a:latin typeface="Arial" charset="0"/>
                <a:ea typeface="ＭＳ Ｐゴシック" pitchFamily="34" charset="-128"/>
              </a:defRPr>
            </a:lvl9pPr>
          </a:lstStyle>
          <a:p>
            <a:fld id="{7FD93198-E9D5-4448-B7BE-D64B78284512}" type="slidenum">
              <a:rPr lang="en-AU" sz="1200" smtClean="0"/>
              <a:pPr/>
              <a:t>9</a:t>
            </a:fld>
            <a:endParaRPr lang="en-AU" sz="1200" dirty="0" smtClean="0"/>
          </a:p>
        </p:txBody>
      </p:sp>
      <p:sp>
        <p:nvSpPr>
          <p:cNvPr id="74755"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xfrm>
            <a:off x="729643" y="4715832"/>
            <a:ext cx="5356863" cy="4466649"/>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b="1" dirty="0" smtClean="0">
                <a:latin typeface="Arial" pitchFamily="34" charset="0"/>
                <a:ea typeface="ＭＳ Ｐゴシック" pitchFamily="34" charset="-128"/>
                <a:cs typeface="Arial" pitchFamily="34" charset="0"/>
              </a:rPr>
              <a:t>Notes</a:t>
            </a:r>
          </a:p>
          <a:p>
            <a:pPr marL="171450" indent="-171450" eaLnBrk="1" hangingPunct="1">
              <a:buFont typeface="Arial" pitchFamily="34" charset="0"/>
              <a:buChar char="•"/>
              <a:defRPr/>
            </a:pPr>
            <a:r>
              <a:rPr lang="en-US" dirty="0" smtClean="0">
                <a:latin typeface="Arial" pitchFamily="34" charset="0"/>
                <a:ea typeface="ＭＳ Ｐゴシック" pitchFamily="34" charset="-128"/>
                <a:cs typeface="Arial" pitchFamily="34" charset="0"/>
              </a:rPr>
              <a:t>We have already briefly touched on why the old paradigm of managing careers independently may not be the best approach.</a:t>
            </a:r>
          </a:p>
          <a:p>
            <a:pPr marL="171450" indent="-171450" eaLnBrk="1" hangingPunct="1">
              <a:buFont typeface="Arial" pitchFamily="34" charset="0"/>
              <a:buChar char="•"/>
              <a:defRPr/>
            </a:pPr>
            <a:r>
              <a:rPr lang="en-US" dirty="0" smtClean="0">
                <a:latin typeface="Arial" pitchFamily="34" charset="0"/>
                <a:ea typeface="ＭＳ Ｐゴシック" pitchFamily="34" charset="-128"/>
                <a:cs typeface="Arial" pitchFamily="34" charset="0"/>
              </a:rPr>
              <a:t>To help your teenagers draw on a network of supportive people, they need to identify who these career allies are.</a:t>
            </a:r>
          </a:p>
          <a:p>
            <a:pPr marL="171450" indent="-171450" eaLnBrk="1" hangingPunct="1">
              <a:buFont typeface="Arial" pitchFamily="34" charset="0"/>
              <a:buChar char="•"/>
              <a:defRPr/>
            </a:pPr>
            <a:r>
              <a:rPr lang="en-US" dirty="0" smtClean="0">
                <a:latin typeface="Arial" pitchFamily="34" charset="0"/>
                <a:ea typeface="ＭＳ Ｐゴシック" pitchFamily="34" charset="-128"/>
                <a:cs typeface="Arial" pitchFamily="34" charset="0"/>
              </a:rPr>
              <a:t>[</a:t>
            </a:r>
            <a:r>
              <a:rPr lang="en-US" i="1" dirty="0" smtClean="0">
                <a:latin typeface="Arial" pitchFamily="34" charset="0"/>
                <a:ea typeface="ＭＳ Ｐゴシック" pitchFamily="34" charset="-128"/>
                <a:cs typeface="Arial" pitchFamily="34" charset="0"/>
              </a:rPr>
              <a:t>See Activity Instructions below</a:t>
            </a:r>
            <a:r>
              <a:rPr lang="en-US" dirty="0" smtClean="0">
                <a:latin typeface="Arial" pitchFamily="34" charset="0"/>
                <a:ea typeface="ＭＳ Ｐゴシック" pitchFamily="34" charset="-128"/>
                <a:cs typeface="Arial" pitchFamily="34" charset="0"/>
              </a:rPr>
              <a:t>].</a:t>
            </a:r>
          </a:p>
          <a:p>
            <a:pPr eaLnBrk="1" hangingPunct="1">
              <a:defRPr/>
            </a:pPr>
            <a:r>
              <a:rPr lang="en-US" b="1" dirty="0" smtClean="0">
                <a:latin typeface="Arial" pitchFamily="34" charset="0"/>
                <a:ea typeface="ＭＳ Ｐゴシック" pitchFamily="34" charset="-128"/>
                <a:cs typeface="Arial" pitchFamily="34" charset="0"/>
              </a:rPr>
              <a:t>Activity Instructions (5 mins)</a:t>
            </a:r>
          </a:p>
          <a:p>
            <a:pPr marL="171450" marR="0" lvl="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dirty="0" smtClean="0">
                <a:latin typeface="Arial" pitchFamily="34" charset="0"/>
                <a:ea typeface="ＭＳ Ｐゴシック" pitchFamily="34" charset="-128"/>
                <a:cs typeface="Arial" pitchFamily="34" charset="0"/>
              </a:rPr>
              <a:t>Distribute the worksheet  -</a:t>
            </a:r>
            <a:r>
              <a:rPr lang="en-US" dirty="0">
                <a:latin typeface="Arial" pitchFamily="34" charset="0"/>
                <a:ea typeface="ＭＳ Ｐゴシック" pitchFamily="34" charset="-128"/>
                <a:cs typeface="Arial" pitchFamily="34" charset="0"/>
              </a:rPr>
              <a:t>(</a:t>
            </a:r>
            <a:r>
              <a:rPr lang="en-US" dirty="0" smtClean="0">
                <a:latin typeface="Arial" pitchFamily="34" charset="0"/>
                <a:ea typeface="ＭＳ Ｐゴシック" pitchFamily="34" charset="-128"/>
                <a:cs typeface="Arial" pitchFamily="34" charset="0"/>
              </a:rPr>
              <a:t>Round Table Helping Hands see facilitator kit for template). </a:t>
            </a:r>
            <a:r>
              <a:rPr lang="en-US" sz="800" kern="1200" dirty="0" smtClean="0">
                <a:effectLst/>
              </a:rPr>
              <a:t>Others may want to call this ‘helping hands’ or ‘table of allies’</a:t>
            </a:r>
            <a:endParaRPr lang="en-US" dirty="0" smtClean="0">
              <a:latin typeface="Arial" pitchFamily="34" charset="0"/>
              <a:ea typeface="ＭＳ Ｐゴシック" pitchFamily="34" charset="-128"/>
              <a:cs typeface="Arial" pitchFamily="34" charset="0"/>
            </a:endParaRPr>
          </a:p>
          <a:p>
            <a:pPr marL="492125" lvl="1" indent="-171450" eaLnBrk="1" hangingPunct="1">
              <a:buFont typeface="Arial" pitchFamily="34" charset="0"/>
              <a:buChar char="•"/>
              <a:defRPr/>
            </a:pPr>
            <a:r>
              <a:rPr lang="en-US" dirty="0" smtClean="0">
                <a:latin typeface="Arial" pitchFamily="34" charset="0"/>
                <a:ea typeface="ＭＳ Ｐゴシック" pitchFamily="34" charset="-128"/>
                <a:cs typeface="Arial" pitchFamily="34" charset="0"/>
              </a:rPr>
              <a:t>Ask participants to think about people they know and who could be their support.</a:t>
            </a:r>
          </a:p>
          <a:p>
            <a:pPr marL="492125" lvl="1" indent="-171450" eaLnBrk="1" hangingPunct="1">
              <a:buFont typeface="Arial" pitchFamily="34" charset="0"/>
              <a:buChar char="•"/>
              <a:defRPr/>
            </a:pPr>
            <a:r>
              <a:rPr lang="en-US" dirty="0" smtClean="0">
                <a:latin typeface="Arial" pitchFamily="34" charset="0"/>
                <a:ea typeface="ＭＳ Ｐゴシック" pitchFamily="34" charset="-128"/>
                <a:cs typeface="Arial" pitchFamily="34" charset="0"/>
              </a:rPr>
              <a:t>Ask participants to consider what support they would value or might need. Examples include:</a:t>
            </a:r>
          </a:p>
          <a:p>
            <a:pPr marL="814388" lvl="2" indent="-171450" eaLnBrk="1" hangingPunct="1">
              <a:buFont typeface="Arial" pitchFamily="34" charset="0"/>
              <a:buChar char="•"/>
              <a:defRPr/>
            </a:pPr>
            <a:r>
              <a:rPr lang="en-US" dirty="0" smtClean="0">
                <a:latin typeface="Arial" pitchFamily="34" charset="0"/>
                <a:ea typeface="ＭＳ Ｐゴシック" pitchFamily="34" charset="-128"/>
                <a:cs typeface="Arial" pitchFamily="34" charset="0"/>
              </a:rPr>
              <a:t>someone with financial knowhow;</a:t>
            </a:r>
          </a:p>
          <a:p>
            <a:pPr marL="814388" lvl="2" indent="-171450" eaLnBrk="1" hangingPunct="1">
              <a:buFont typeface="Arial" pitchFamily="34" charset="0"/>
              <a:buChar char="•"/>
              <a:defRPr/>
            </a:pPr>
            <a:r>
              <a:rPr lang="en-US" dirty="0" smtClean="0">
                <a:latin typeface="Arial" pitchFamily="34" charset="0"/>
                <a:ea typeface="ＭＳ Ｐゴシック" pitchFamily="34" charset="-128"/>
                <a:cs typeface="Arial" pitchFamily="34" charset="0"/>
              </a:rPr>
              <a:t>someone who listens and encourages;</a:t>
            </a:r>
          </a:p>
          <a:p>
            <a:pPr marL="814388" lvl="2" indent="-171450" eaLnBrk="1" hangingPunct="1">
              <a:buFont typeface="Arial" pitchFamily="34" charset="0"/>
              <a:buChar char="•"/>
              <a:defRPr/>
            </a:pPr>
            <a:r>
              <a:rPr lang="en-US" dirty="0" smtClean="0">
                <a:latin typeface="Arial" pitchFamily="34" charset="0"/>
                <a:ea typeface="ＭＳ Ｐゴシック" pitchFamily="34" charset="-128"/>
                <a:cs typeface="Arial" pitchFamily="34" charset="0"/>
              </a:rPr>
              <a:t>someone well-connected who can provide work experience of information gathering opportunities;</a:t>
            </a:r>
          </a:p>
          <a:p>
            <a:pPr marL="814388" lvl="2" indent="-171450" eaLnBrk="1" hangingPunct="1">
              <a:buFont typeface="Arial" pitchFamily="34" charset="0"/>
              <a:buChar char="•"/>
              <a:defRPr/>
            </a:pPr>
            <a:r>
              <a:rPr lang="en-US" dirty="0" smtClean="0">
                <a:latin typeface="Arial" pitchFamily="34" charset="0"/>
                <a:ea typeface="ＭＳ Ｐゴシック" pitchFamily="34" charset="-128"/>
                <a:cs typeface="Arial" pitchFamily="34" charset="0"/>
              </a:rPr>
              <a:t>a trades person well connected to the community;</a:t>
            </a:r>
          </a:p>
          <a:p>
            <a:pPr marL="814388" lvl="2" indent="-171450" eaLnBrk="1" hangingPunct="1">
              <a:buFont typeface="Arial" pitchFamily="34" charset="0"/>
              <a:buChar char="•"/>
              <a:defRPr/>
            </a:pPr>
            <a:r>
              <a:rPr lang="en-US" dirty="0" smtClean="0">
                <a:latin typeface="Arial" pitchFamily="34" charset="0"/>
                <a:ea typeface="ＭＳ Ｐゴシック" pitchFamily="34" charset="-128"/>
                <a:cs typeface="Arial" pitchFamily="34" charset="0"/>
              </a:rPr>
              <a:t>someone with computer skills;</a:t>
            </a:r>
          </a:p>
          <a:p>
            <a:pPr marL="814388" lvl="2" indent="-171450" eaLnBrk="1" hangingPunct="1">
              <a:buFont typeface="Arial" pitchFamily="34" charset="0"/>
              <a:buChar char="•"/>
              <a:defRPr/>
            </a:pPr>
            <a:r>
              <a:rPr lang="en-US" dirty="0" smtClean="0">
                <a:latin typeface="Arial" pitchFamily="34" charset="0"/>
                <a:ea typeface="ＭＳ Ｐゴシック" pitchFamily="34" charset="-128"/>
                <a:cs typeface="Arial" pitchFamily="34" charset="0"/>
              </a:rPr>
              <a:t>a good counsellor;</a:t>
            </a:r>
          </a:p>
          <a:p>
            <a:pPr marL="814388" lvl="2" indent="-171450" eaLnBrk="1" hangingPunct="1">
              <a:buFont typeface="Arial" pitchFamily="34" charset="0"/>
              <a:buChar char="•"/>
              <a:defRPr/>
            </a:pPr>
            <a:r>
              <a:rPr lang="en-US" dirty="0" smtClean="0">
                <a:latin typeface="Arial" pitchFamily="34" charset="0"/>
                <a:ea typeface="ＭＳ Ｐゴシック" pitchFamily="34" charset="-128"/>
                <a:cs typeface="Arial" pitchFamily="34" charset="0"/>
              </a:rPr>
              <a:t>a loving parent; and</a:t>
            </a:r>
          </a:p>
          <a:p>
            <a:pPr marL="814388" lvl="2" indent="-171450" eaLnBrk="1" hangingPunct="1">
              <a:buFont typeface="Arial" pitchFamily="34" charset="0"/>
              <a:buChar char="•"/>
              <a:defRPr/>
            </a:pPr>
            <a:r>
              <a:rPr lang="en-US" dirty="0" smtClean="0">
                <a:latin typeface="Arial" pitchFamily="34" charset="0"/>
                <a:ea typeface="ＭＳ Ｐゴシック" pitchFamily="34" charset="-128"/>
                <a:cs typeface="Arial" pitchFamily="34" charset="0"/>
              </a:rPr>
              <a:t>a good friend (or two).</a:t>
            </a:r>
          </a:p>
          <a:p>
            <a:pPr marL="492125" lvl="1" indent="-171450" eaLnBrk="1" hangingPunct="1">
              <a:buFont typeface="Arial" pitchFamily="34" charset="0"/>
              <a:buChar char="•"/>
              <a:defRPr/>
            </a:pPr>
            <a:r>
              <a:rPr lang="en-US" dirty="0" smtClean="0">
                <a:latin typeface="Arial" pitchFamily="34" charset="0"/>
                <a:ea typeface="ＭＳ Ｐゴシック" pitchFamily="34" charset="-128"/>
                <a:cs typeface="Arial" pitchFamily="34" charset="0"/>
              </a:rPr>
              <a:t>Once the individuals and organisations have been identified, invite participants to complete the worksheet to create their own roundtable.</a:t>
            </a:r>
          </a:p>
          <a:p>
            <a:pPr marL="492125" lvl="1" indent="-171450" eaLnBrk="1" hangingPunct="1">
              <a:buFont typeface="Arial" pitchFamily="34" charset="0"/>
              <a:buChar char="•"/>
              <a:defRPr/>
            </a:pPr>
            <a:r>
              <a:rPr lang="en-US" dirty="0" smtClean="0">
                <a:latin typeface="Arial" pitchFamily="34" charset="0"/>
                <a:ea typeface="ＭＳ Ｐゴシック" pitchFamily="34" charset="-128"/>
                <a:cs typeface="Arial" pitchFamily="34" charset="0"/>
              </a:rPr>
              <a:t>Encourage participants to discuss how they could do this activity with their teenager by coming up with relevant examples.</a:t>
            </a:r>
          </a:p>
          <a:p>
            <a:pPr eaLnBrk="1" hangingPunct="1">
              <a:defRPr/>
            </a:pPr>
            <a:r>
              <a:rPr lang="en-US" b="1" dirty="0" smtClean="0">
                <a:latin typeface="Arial" pitchFamily="34" charset="0"/>
                <a:ea typeface="ＭＳ Ｐゴシック" pitchFamily="34" charset="-128"/>
                <a:cs typeface="Arial" pitchFamily="34" charset="0"/>
              </a:rPr>
              <a:t>Additional Information</a:t>
            </a:r>
          </a:p>
          <a:p>
            <a:pPr marL="171450" indent="-171450" eaLnBrk="1" hangingPunct="1">
              <a:buFont typeface="Arial" pitchFamily="34" charset="0"/>
              <a:buChar char="•"/>
              <a:defRPr/>
            </a:pPr>
            <a:r>
              <a:rPr lang="en-US" u="sng" dirty="0" smtClean="0">
                <a:latin typeface="Arial" pitchFamily="34" charset="0"/>
                <a:ea typeface="ＭＳ Ｐゴシック" pitchFamily="34" charset="-128"/>
                <a:cs typeface="Arial" pitchFamily="34" charset="0"/>
              </a:rPr>
              <a:t>Source</a:t>
            </a:r>
            <a:r>
              <a:rPr lang="en-US" dirty="0" smtClean="0">
                <a:latin typeface="Arial" pitchFamily="34" charset="0"/>
                <a:ea typeface="ＭＳ Ｐゴシック" pitchFamily="34" charset="-128"/>
                <a:cs typeface="Arial" pitchFamily="34" charset="0"/>
              </a:rPr>
              <a:t>: The Roundtable activity is modified from: Bezanson, L &amp; Hopkins, S (2011). </a:t>
            </a:r>
            <a:r>
              <a:rPr lang="en-AU" i="1" dirty="0" smtClean="0"/>
              <a:t>Lasting Gifts: Parents, Teens and the Career Journey</a:t>
            </a:r>
            <a:r>
              <a:rPr lang="en-AU" dirty="0" smtClean="0"/>
              <a:t>. Canadian Career Development Foundation. Adapted by the Career Education Association of Victoria in 2010.</a:t>
            </a:r>
            <a:endParaRPr lang="en-AU" i="1" dirty="0" smtClean="0"/>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56826" y="2744759"/>
            <a:ext cx="1798171" cy="1804267"/>
          </a:xfrm>
          <a:prstGeom prst="rect">
            <a:avLst/>
          </a:prstGeom>
        </p:spPr>
      </p:pic>
      <p:pic>
        <p:nvPicPr>
          <p:cNvPr id="4152" name="Picture 56" descr="14759_Sml"/>
          <p:cNvPicPr>
            <a:picLocks noChangeAspect="1" noChangeArrowheads="1"/>
          </p:cNvPicPr>
          <p:nvPr userDrawn="1"/>
        </p:nvPicPr>
        <p:blipFill rotWithShape="1">
          <a:blip r:embed="rId3" cstate="print"/>
          <a:srcRect l="1544" b="4566"/>
          <a:stretch/>
        </p:blipFill>
        <p:spPr bwMode="auto">
          <a:xfrm>
            <a:off x="0" y="3547363"/>
            <a:ext cx="3418634" cy="3312225"/>
          </a:xfrm>
          <a:prstGeom prst="rect">
            <a:avLst/>
          </a:prstGeom>
          <a:noFill/>
        </p:spPr>
      </p:pic>
      <p:pic>
        <p:nvPicPr>
          <p:cNvPr id="4154" name="Picture 58" descr="BOR008_Sml"/>
          <p:cNvPicPr>
            <a:picLocks noChangeAspect="1" noChangeArrowheads="1"/>
          </p:cNvPicPr>
          <p:nvPr userDrawn="1"/>
        </p:nvPicPr>
        <p:blipFill rotWithShape="1">
          <a:blip r:embed="rId4" cstate="print"/>
          <a:srcRect l="890" t="950" b="-1"/>
          <a:stretch/>
        </p:blipFill>
        <p:spPr bwMode="auto">
          <a:xfrm rot="21416385">
            <a:off x="6787755" y="5303886"/>
            <a:ext cx="1612674" cy="1610971"/>
          </a:xfrm>
          <a:prstGeom prst="rect">
            <a:avLst/>
          </a:prstGeom>
          <a:noFill/>
        </p:spPr>
      </p:pic>
      <p:pic>
        <p:nvPicPr>
          <p:cNvPr id="4155" name="Picture 59" descr="BOR253_Sml"/>
          <p:cNvPicPr>
            <a:picLocks noChangeAspect="1" noChangeArrowheads="1"/>
          </p:cNvPicPr>
          <p:nvPr userDrawn="1"/>
        </p:nvPicPr>
        <p:blipFill rotWithShape="1">
          <a:blip r:embed="rId5" cstate="print"/>
          <a:srcRect l="470" t="565" r="1"/>
          <a:stretch/>
        </p:blipFill>
        <p:spPr bwMode="auto">
          <a:xfrm rot="21127896">
            <a:off x="5033150" y="5297460"/>
            <a:ext cx="1618767" cy="1617228"/>
          </a:xfrm>
          <a:prstGeom prst="rect">
            <a:avLst/>
          </a:prstGeom>
          <a:noFill/>
        </p:spPr>
      </p:pic>
      <p:pic>
        <p:nvPicPr>
          <p:cNvPr id="4156" name="Picture 60" descr="DETearly863_Sml"/>
          <p:cNvPicPr>
            <a:picLocks noChangeAspect="1" noChangeArrowheads="1"/>
          </p:cNvPicPr>
          <p:nvPr userDrawn="1"/>
        </p:nvPicPr>
        <p:blipFill rotWithShape="1">
          <a:blip r:embed="rId6" cstate="print"/>
          <a:srcRect l="386" t="1055"/>
          <a:stretch/>
        </p:blipFill>
        <p:spPr bwMode="auto">
          <a:xfrm rot="21273806">
            <a:off x="3416378" y="3643268"/>
            <a:ext cx="1620839" cy="1609274"/>
          </a:xfrm>
          <a:prstGeom prst="rect">
            <a:avLst/>
          </a:prstGeom>
          <a:noFill/>
        </p:spPr>
      </p:pic>
      <p:pic>
        <p:nvPicPr>
          <p:cNvPr id="4157" name="Picture 61" descr="OLP097_Sml"/>
          <p:cNvPicPr>
            <a:picLocks noChangeAspect="1" noChangeArrowheads="1"/>
          </p:cNvPicPr>
          <p:nvPr userDrawn="1"/>
        </p:nvPicPr>
        <p:blipFill rotWithShape="1">
          <a:blip r:embed="rId7" cstate="print"/>
          <a:srcRect l="780" t="691"/>
          <a:stretch/>
        </p:blipFill>
        <p:spPr bwMode="auto">
          <a:xfrm rot="20848855">
            <a:off x="6837734" y="3482303"/>
            <a:ext cx="1614432" cy="1614476"/>
          </a:xfrm>
          <a:prstGeom prst="rect">
            <a:avLst/>
          </a:prstGeom>
          <a:noFill/>
        </p:spPr>
      </p:pic>
      <p:pic>
        <p:nvPicPr>
          <p:cNvPr id="4159" name="Picture 63" descr="27124_Sml"/>
          <p:cNvPicPr>
            <a:picLocks noChangeAspect="1" noChangeArrowheads="1"/>
          </p:cNvPicPr>
          <p:nvPr userDrawn="1"/>
        </p:nvPicPr>
        <p:blipFill rotWithShape="1">
          <a:blip r:embed="rId8" cstate="print"/>
          <a:srcRect l="724" t="982"/>
          <a:stretch/>
        </p:blipFill>
        <p:spPr bwMode="auto">
          <a:xfrm rot="249013">
            <a:off x="3369391" y="5287238"/>
            <a:ext cx="1614641" cy="1610445"/>
          </a:xfrm>
          <a:prstGeom prst="rect">
            <a:avLst/>
          </a:prstGeom>
          <a:noFill/>
        </p:spPr>
      </p:pic>
      <p:sp>
        <p:nvSpPr>
          <p:cNvPr id="4098" name="Rectangle 2"/>
          <p:cNvSpPr>
            <a:spLocks noGrp="1" noChangeArrowheads="1"/>
          </p:cNvSpPr>
          <p:nvPr userDrawn="1">
            <p:ph type="ctrTitle" hasCustomPrompt="1"/>
          </p:nvPr>
        </p:nvSpPr>
        <p:spPr>
          <a:xfrm>
            <a:off x="5359397" y="267865"/>
            <a:ext cx="3269232" cy="535731"/>
          </a:xfrm>
        </p:spPr>
        <p:txBody>
          <a:bodyPr wrap="none"/>
          <a:lstStyle>
            <a:lvl1pPr>
              <a:defRPr sz="3400" b="0"/>
            </a:lvl1pPr>
          </a:lstStyle>
          <a:p>
            <a:r>
              <a:rPr lang="en-AU" smtClean="0"/>
              <a:t>Heading Here</a:t>
            </a:r>
            <a:endParaRPr lang="en-AU" dirty="0"/>
          </a:p>
        </p:txBody>
      </p:sp>
      <p:sp>
        <p:nvSpPr>
          <p:cNvPr id="4099" name="Rectangle 3"/>
          <p:cNvSpPr>
            <a:spLocks noGrp="1" noChangeArrowheads="1"/>
          </p:cNvSpPr>
          <p:nvPr userDrawn="1">
            <p:ph type="subTitle" idx="1" hasCustomPrompt="1"/>
          </p:nvPr>
        </p:nvSpPr>
        <p:spPr>
          <a:xfrm>
            <a:off x="5359397" y="803596"/>
            <a:ext cx="3269232" cy="642877"/>
          </a:xfrm>
        </p:spPr>
        <p:txBody>
          <a:bodyPr/>
          <a:lstStyle>
            <a:lvl1pPr marL="0" indent="0">
              <a:buFontTx/>
              <a:buNone/>
              <a:defRPr sz="2000"/>
            </a:lvl1pPr>
          </a:lstStyle>
          <a:p>
            <a:r>
              <a:rPr lang="en-AU" smtClean="0"/>
              <a:t>Sub Heading Here</a:t>
            </a:r>
            <a:endParaRPr lang="en-AU" dirty="0"/>
          </a:p>
        </p:txBody>
      </p:sp>
      <p:grpSp>
        <p:nvGrpSpPr>
          <p:cNvPr id="15" name="Group 14"/>
          <p:cNvGrpSpPr/>
          <p:nvPr userDrawn="1"/>
        </p:nvGrpSpPr>
        <p:grpSpPr>
          <a:xfrm>
            <a:off x="501065" y="240022"/>
            <a:ext cx="2499310" cy="445778"/>
            <a:chOff x="501065" y="240022"/>
            <a:chExt cx="2499310" cy="445778"/>
          </a:xfrm>
        </p:grpSpPr>
        <p:grpSp>
          <p:nvGrpSpPr>
            <p:cNvPr id="16" name="Logo-Vic"/>
            <p:cNvGrpSpPr>
              <a:grpSpLocks/>
            </p:cNvGrpSpPr>
            <p:nvPr userDrawn="1"/>
          </p:nvGrpSpPr>
          <p:grpSpPr bwMode="gray">
            <a:xfrm>
              <a:off x="501065" y="240022"/>
              <a:ext cx="772904" cy="445778"/>
              <a:chOff x="896" y="1027"/>
              <a:chExt cx="3964" cy="2265"/>
            </a:xfrm>
          </p:grpSpPr>
          <p:sp>
            <p:nvSpPr>
              <p:cNvPr id="18" name="Freeform 3"/>
              <p:cNvSpPr>
                <a:spLocks noEditPoints="1"/>
              </p:cNvSpPr>
              <p:nvPr/>
            </p:nvSpPr>
            <p:spPr bwMode="gray">
              <a:xfrm>
                <a:off x="3693" y="1067"/>
                <a:ext cx="768" cy="947"/>
              </a:xfrm>
              <a:custGeom>
                <a:avLst/>
                <a:gdLst/>
                <a:ahLst/>
                <a:cxnLst>
                  <a:cxn ang="0">
                    <a:pos x="357" y="66"/>
                  </a:cxn>
                  <a:cxn ang="0">
                    <a:pos x="414" y="66"/>
                  </a:cxn>
                  <a:cxn ang="0">
                    <a:pos x="440" y="106"/>
                  </a:cxn>
                  <a:cxn ang="0">
                    <a:pos x="430" y="151"/>
                  </a:cxn>
                  <a:cxn ang="0">
                    <a:pos x="385" y="175"/>
                  </a:cxn>
                  <a:cxn ang="0">
                    <a:pos x="340" y="151"/>
                  </a:cxn>
                  <a:cxn ang="0">
                    <a:pos x="333" y="106"/>
                  </a:cxn>
                  <a:cxn ang="0">
                    <a:pos x="293" y="52"/>
                  </a:cxn>
                  <a:cxn ang="0">
                    <a:pos x="88" y="423"/>
                  </a:cxn>
                  <a:cxn ang="0">
                    <a:pos x="52" y="404"/>
                  </a:cxn>
                  <a:cxn ang="0">
                    <a:pos x="45" y="366"/>
                  </a:cxn>
                  <a:cxn ang="0">
                    <a:pos x="66" y="333"/>
                  </a:cxn>
                  <a:cxn ang="0">
                    <a:pos x="109" y="333"/>
                  </a:cxn>
                  <a:cxn ang="0">
                    <a:pos x="130" y="366"/>
                  </a:cxn>
                  <a:cxn ang="0">
                    <a:pos x="123" y="404"/>
                  </a:cxn>
                  <a:cxn ang="0">
                    <a:pos x="130" y="463"/>
                  </a:cxn>
                  <a:cxn ang="0">
                    <a:pos x="414" y="881"/>
                  </a:cxn>
                  <a:cxn ang="0">
                    <a:pos x="369" y="890"/>
                  </a:cxn>
                  <a:cxn ang="0">
                    <a:pos x="340" y="857"/>
                  </a:cxn>
                  <a:cxn ang="0">
                    <a:pos x="329" y="813"/>
                  </a:cxn>
                  <a:cxn ang="0">
                    <a:pos x="362" y="782"/>
                  </a:cxn>
                  <a:cxn ang="0">
                    <a:pos x="406" y="772"/>
                  </a:cxn>
                  <a:cxn ang="0">
                    <a:pos x="437" y="805"/>
                  </a:cxn>
                  <a:cxn ang="0">
                    <a:pos x="449" y="850"/>
                  </a:cxn>
                  <a:cxn ang="0">
                    <a:pos x="477" y="907"/>
                  </a:cxn>
                  <a:cxn ang="0">
                    <a:pos x="506" y="531"/>
                  </a:cxn>
                  <a:cxn ang="0">
                    <a:pos x="480" y="512"/>
                  </a:cxn>
                  <a:cxn ang="0">
                    <a:pos x="491" y="482"/>
                  </a:cxn>
                  <a:cxn ang="0">
                    <a:pos x="520" y="482"/>
                  </a:cxn>
                  <a:cxn ang="0">
                    <a:pos x="532" y="512"/>
                  </a:cxn>
                  <a:cxn ang="0">
                    <a:pos x="536" y="548"/>
                  </a:cxn>
                  <a:cxn ang="0">
                    <a:pos x="673" y="380"/>
                  </a:cxn>
                  <a:cxn ang="0">
                    <a:pos x="647" y="342"/>
                  </a:cxn>
                  <a:cxn ang="0">
                    <a:pos x="673" y="305"/>
                  </a:cxn>
                  <a:cxn ang="0">
                    <a:pos x="714" y="305"/>
                  </a:cxn>
                  <a:cxn ang="0">
                    <a:pos x="739" y="342"/>
                  </a:cxn>
                  <a:cxn ang="0">
                    <a:pos x="714" y="380"/>
                  </a:cxn>
                  <a:cxn ang="0">
                    <a:pos x="692" y="425"/>
                  </a:cxn>
                </a:cxnLst>
                <a:rect l="0" t="0" r="r" b="b"/>
                <a:pathLst>
                  <a:path w="768" h="947">
                    <a:moveTo>
                      <a:pt x="293" y="52"/>
                    </a:moveTo>
                    <a:lnTo>
                      <a:pt x="357" y="66"/>
                    </a:lnTo>
                    <a:lnTo>
                      <a:pt x="385" y="0"/>
                    </a:lnTo>
                    <a:lnTo>
                      <a:pt x="414" y="66"/>
                    </a:lnTo>
                    <a:lnTo>
                      <a:pt x="477" y="52"/>
                    </a:lnTo>
                    <a:lnTo>
                      <a:pt x="440" y="106"/>
                    </a:lnTo>
                    <a:lnTo>
                      <a:pt x="489" y="151"/>
                    </a:lnTo>
                    <a:lnTo>
                      <a:pt x="430" y="151"/>
                    </a:lnTo>
                    <a:lnTo>
                      <a:pt x="437" y="220"/>
                    </a:lnTo>
                    <a:lnTo>
                      <a:pt x="385" y="175"/>
                    </a:lnTo>
                    <a:lnTo>
                      <a:pt x="333" y="220"/>
                    </a:lnTo>
                    <a:lnTo>
                      <a:pt x="340" y="151"/>
                    </a:lnTo>
                    <a:lnTo>
                      <a:pt x="281" y="151"/>
                    </a:lnTo>
                    <a:lnTo>
                      <a:pt x="333" y="106"/>
                    </a:lnTo>
                    <a:lnTo>
                      <a:pt x="293" y="52"/>
                    </a:lnTo>
                    <a:lnTo>
                      <a:pt x="293" y="52"/>
                    </a:lnTo>
                    <a:close/>
                    <a:moveTo>
                      <a:pt x="130" y="463"/>
                    </a:moveTo>
                    <a:lnTo>
                      <a:pt x="88" y="423"/>
                    </a:lnTo>
                    <a:lnTo>
                      <a:pt x="43" y="463"/>
                    </a:lnTo>
                    <a:lnTo>
                      <a:pt x="52" y="404"/>
                    </a:lnTo>
                    <a:lnTo>
                      <a:pt x="0" y="404"/>
                    </a:lnTo>
                    <a:lnTo>
                      <a:pt x="45" y="366"/>
                    </a:lnTo>
                    <a:lnTo>
                      <a:pt x="10" y="319"/>
                    </a:lnTo>
                    <a:lnTo>
                      <a:pt x="66" y="333"/>
                    </a:lnTo>
                    <a:lnTo>
                      <a:pt x="88" y="276"/>
                    </a:lnTo>
                    <a:lnTo>
                      <a:pt x="109" y="333"/>
                    </a:lnTo>
                    <a:lnTo>
                      <a:pt x="166" y="319"/>
                    </a:lnTo>
                    <a:lnTo>
                      <a:pt x="130" y="366"/>
                    </a:lnTo>
                    <a:lnTo>
                      <a:pt x="175" y="404"/>
                    </a:lnTo>
                    <a:lnTo>
                      <a:pt x="123" y="404"/>
                    </a:lnTo>
                    <a:lnTo>
                      <a:pt x="130" y="463"/>
                    </a:lnTo>
                    <a:lnTo>
                      <a:pt x="130" y="463"/>
                    </a:lnTo>
                    <a:close/>
                    <a:moveTo>
                      <a:pt x="477" y="907"/>
                    </a:moveTo>
                    <a:lnTo>
                      <a:pt x="414" y="881"/>
                    </a:lnTo>
                    <a:lnTo>
                      <a:pt x="399" y="947"/>
                    </a:lnTo>
                    <a:lnTo>
                      <a:pt x="369" y="890"/>
                    </a:lnTo>
                    <a:lnTo>
                      <a:pt x="314" y="921"/>
                    </a:lnTo>
                    <a:lnTo>
                      <a:pt x="340" y="857"/>
                    </a:lnTo>
                    <a:lnTo>
                      <a:pt x="272" y="843"/>
                    </a:lnTo>
                    <a:lnTo>
                      <a:pt x="329" y="813"/>
                    </a:lnTo>
                    <a:lnTo>
                      <a:pt x="298" y="756"/>
                    </a:lnTo>
                    <a:lnTo>
                      <a:pt x="362" y="782"/>
                    </a:lnTo>
                    <a:lnTo>
                      <a:pt x="376" y="716"/>
                    </a:lnTo>
                    <a:lnTo>
                      <a:pt x="406" y="772"/>
                    </a:lnTo>
                    <a:lnTo>
                      <a:pt x="463" y="742"/>
                    </a:lnTo>
                    <a:lnTo>
                      <a:pt x="437" y="805"/>
                    </a:lnTo>
                    <a:lnTo>
                      <a:pt x="506" y="820"/>
                    </a:lnTo>
                    <a:lnTo>
                      <a:pt x="449" y="850"/>
                    </a:lnTo>
                    <a:lnTo>
                      <a:pt x="477" y="907"/>
                    </a:lnTo>
                    <a:lnTo>
                      <a:pt x="477" y="907"/>
                    </a:lnTo>
                    <a:close/>
                    <a:moveTo>
                      <a:pt x="536" y="548"/>
                    </a:moveTo>
                    <a:lnTo>
                      <a:pt x="506" y="531"/>
                    </a:lnTo>
                    <a:lnTo>
                      <a:pt x="475" y="548"/>
                    </a:lnTo>
                    <a:lnTo>
                      <a:pt x="480" y="512"/>
                    </a:lnTo>
                    <a:lnTo>
                      <a:pt x="456" y="489"/>
                    </a:lnTo>
                    <a:lnTo>
                      <a:pt x="491" y="482"/>
                    </a:lnTo>
                    <a:lnTo>
                      <a:pt x="506" y="451"/>
                    </a:lnTo>
                    <a:lnTo>
                      <a:pt x="520" y="482"/>
                    </a:lnTo>
                    <a:lnTo>
                      <a:pt x="555" y="489"/>
                    </a:lnTo>
                    <a:lnTo>
                      <a:pt x="532" y="512"/>
                    </a:lnTo>
                    <a:lnTo>
                      <a:pt x="536" y="548"/>
                    </a:lnTo>
                    <a:lnTo>
                      <a:pt x="536" y="548"/>
                    </a:lnTo>
                    <a:close/>
                    <a:moveTo>
                      <a:pt x="692" y="425"/>
                    </a:moveTo>
                    <a:lnTo>
                      <a:pt x="673" y="380"/>
                    </a:lnTo>
                    <a:lnTo>
                      <a:pt x="619" y="387"/>
                    </a:lnTo>
                    <a:lnTo>
                      <a:pt x="647" y="342"/>
                    </a:lnTo>
                    <a:lnTo>
                      <a:pt x="619" y="297"/>
                    </a:lnTo>
                    <a:lnTo>
                      <a:pt x="673" y="305"/>
                    </a:lnTo>
                    <a:lnTo>
                      <a:pt x="692" y="260"/>
                    </a:lnTo>
                    <a:lnTo>
                      <a:pt x="714" y="305"/>
                    </a:lnTo>
                    <a:lnTo>
                      <a:pt x="765" y="297"/>
                    </a:lnTo>
                    <a:lnTo>
                      <a:pt x="739" y="342"/>
                    </a:lnTo>
                    <a:lnTo>
                      <a:pt x="768" y="387"/>
                    </a:lnTo>
                    <a:lnTo>
                      <a:pt x="714" y="380"/>
                    </a:lnTo>
                    <a:lnTo>
                      <a:pt x="692" y="425"/>
                    </a:lnTo>
                    <a:lnTo>
                      <a:pt x="692" y="425"/>
                    </a:lnTo>
                    <a:close/>
                  </a:path>
                </a:pathLst>
              </a:custGeom>
              <a:solidFill>
                <a:srgbClr val="003F7C"/>
              </a:solid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19" name="Freeform 4"/>
              <p:cNvSpPr>
                <a:spLocks noEditPoints="1"/>
              </p:cNvSpPr>
              <p:nvPr/>
            </p:nvSpPr>
            <p:spPr bwMode="gray">
              <a:xfrm>
                <a:off x="896" y="1027"/>
                <a:ext cx="3964" cy="2265"/>
              </a:xfrm>
              <a:custGeom>
                <a:avLst/>
                <a:gdLst/>
                <a:ahLst/>
                <a:cxnLst>
                  <a:cxn ang="0">
                    <a:pos x="1513" y="877"/>
                  </a:cxn>
                  <a:cxn ang="0">
                    <a:pos x="337" y="465"/>
                  </a:cxn>
                  <a:cxn ang="0">
                    <a:pos x="1678" y="0"/>
                  </a:cxn>
                  <a:cxn ang="0">
                    <a:pos x="1197" y="454"/>
                  </a:cxn>
                  <a:cxn ang="0">
                    <a:pos x="1197" y="512"/>
                  </a:cxn>
                  <a:cxn ang="0">
                    <a:pos x="1174" y="467"/>
                  </a:cxn>
                  <a:cxn ang="0">
                    <a:pos x="1026" y="491"/>
                  </a:cxn>
                  <a:cxn ang="0">
                    <a:pos x="1051" y="526"/>
                  </a:cxn>
                  <a:cxn ang="0">
                    <a:pos x="946" y="462"/>
                  </a:cxn>
                  <a:cxn ang="0">
                    <a:pos x="975" y="524"/>
                  </a:cxn>
                  <a:cxn ang="0">
                    <a:pos x="956" y="524"/>
                  </a:cxn>
                  <a:cxn ang="0">
                    <a:pos x="905" y="513"/>
                  </a:cxn>
                  <a:cxn ang="0">
                    <a:pos x="823" y="451"/>
                  </a:cxn>
                  <a:cxn ang="0">
                    <a:pos x="848" y="524"/>
                  </a:cxn>
                  <a:cxn ang="0">
                    <a:pos x="828" y="524"/>
                  </a:cxn>
                  <a:cxn ang="0">
                    <a:pos x="771" y="459"/>
                  </a:cxn>
                  <a:cxn ang="0">
                    <a:pos x="776" y="524"/>
                  </a:cxn>
                  <a:cxn ang="0">
                    <a:pos x="742" y="491"/>
                  </a:cxn>
                  <a:cxn ang="0">
                    <a:pos x="731" y="524"/>
                  </a:cxn>
                  <a:cxn ang="0">
                    <a:pos x="633" y="494"/>
                  </a:cxn>
                  <a:cxn ang="0">
                    <a:pos x="631" y="526"/>
                  </a:cxn>
                  <a:cxn ang="0">
                    <a:pos x="595" y="488"/>
                  </a:cxn>
                  <a:cxn ang="0">
                    <a:pos x="380" y="628"/>
                  </a:cxn>
                  <a:cxn ang="0">
                    <a:pos x="342" y="513"/>
                  </a:cxn>
                  <a:cxn ang="0">
                    <a:pos x="338" y="452"/>
                  </a:cxn>
                  <a:cxn ang="0">
                    <a:pos x="284" y="454"/>
                  </a:cxn>
                  <a:cxn ang="0">
                    <a:pos x="297" y="509"/>
                  </a:cxn>
                  <a:cxn ang="0">
                    <a:pos x="257" y="467"/>
                  </a:cxn>
                  <a:cxn ang="0">
                    <a:pos x="181" y="454"/>
                  </a:cxn>
                  <a:cxn ang="0">
                    <a:pos x="239" y="517"/>
                  </a:cxn>
                  <a:cxn ang="0">
                    <a:pos x="221" y="478"/>
                  </a:cxn>
                  <a:cxn ang="0">
                    <a:pos x="150" y="454"/>
                  </a:cxn>
                  <a:cxn ang="0">
                    <a:pos x="150" y="512"/>
                  </a:cxn>
                  <a:cxn ang="0">
                    <a:pos x="126" y="467"/>
                  </a:cxn>
                  <a:cxn ang="0">
                    <a:pos x="55" y="471"/>
                  </a:cxn>
                  <a:cxn ang="0">
                    <a:pos x="80" y="438"/>
                  </a:cxn>
                  <a:cxn ang="0">
                    <a:pos x="44" y="522"/>
                  </a:cxn>
                  <a:cxn ang="0">
                    <a:pos x="338" y="619"/>
                  </a:cxn>
                  <a:cxn ang="0">
                    <a:pos x="120" y="582"/>
                  </a:cxn>
                  <a:cxn ang="0">
                    <a:pos x="343" y="608"/>
                  </a:cxn>
                  <a:cxn ang="0">
                    <a:pos x="455" y="915"/>
                  </a:cxn>
                  <a:cxn ang="0">
                    <a:pos x="501" y="451"/>
                  </a:cxn>
                  <a:cxn ang="0">
                    <a:pos x="511" y="473"/>
                  </a:cxn>
                  <a:cxn ang="0">
                    <a:pos x="666" y="914"/>
                  </a:cxn>
                  <a:cxn ang="0">
                    <a:pos x="675" y="729"/>
                  </a:cxn>
                  <a:cxn ang="0">
                    <a:pos x="848" y="917"/>
                  </a:cxn>
                  <a:cxn ang="0">
                    <a:pos x="693" y="719"/>
                  </a:cxn>
                  <a:cxn ang="0">
                    <a:pos x="821" y="664"/>
                  </a:cxn>
                  <a:cxn ang="0">
                    <a:pos x="863" y="860"/>
                  </a:cxn>
                  <a:cxn ang="0">
                    <a:pos x="1137" y="469"/>
                  </a:cxn>
                  <a:cxn ang="0">
                    <a:pos x="1093" y="468"/>
                  </a:cxn>
                  <a:cxn ang="0">
                    <a:pos x="1158" y="513"/>
                  </a:cxn>
                  <a:cxn ang="0">
                    <a:pos x="1257" y="715"/>
                  </a:cxn>
                  <a:cxn ang="0">
                    <a:pos x="1144" y="679"/>
                  </a:cxn>
                  <a:cxn ang="0">
                    <a:pos x="1325" y="875"/>
                  </a:cxn>
                  <a:cxn ang="0">
                    <a:pos x="1581" y="915"/>
                  </a:cxn>
                  <a:cxn ang="0">
                    <a:pos x="1521" y="705"/>
                  </a:cxn>
                  <a:cxn ang="0">
                    <a:pos x="1612" y="688"/>
                  </a:cxn>
                  <a:cxn ang="0">
                    <a:pos x="576" y="489"/>
                  </a:cxn>
                  <a:cxn ang="0">
                    <a:pos x="706" y="465"/>
                  </a:cxn>
                  <a:cxn ang="0">
                    <a:pos x="203" y="514"/>
                  </a:cxn>
                </a:cxnLst>
                <a:rect l="0" t="0" r="r" b="b"/>
                <a:pathLst>
                  <a:path w="1678" h="959">
                    <a:moveTo>
                      <a:pt x="1045" y="465"/>
                    </a:moveTo>
                    <a:cubicBezTo>
                      <a:pt x="1037" y="465"/>
                      <a:pt x="1030" y="470"/>
                      <a:pt x="1028" y="477"/>
                    </a:cubicBezTo>
                    <a:cubicBezTo>
                      <a:pt x="1062" y="477"/>
                      <a:pt x="1062" y="477"/>
                      <a:pt x="1062" y="477"/>
                    </a:cubicBezTo>
                    <a:cubicBezTo>
                      <a:pt x="1058" y="469"/>
                      <a:pt x="1053" y="465"/>
                      <a:pt x="1045" y="465"/>
                    </a:cubicBezTo>
                    <a:close/>
                    <a:moveTo>
                      <a:pt x="1539" y="790"/>
                    </a:moveTo>
                    <a:cubicBezTo>
                      <a:pt x="1493" y="790"/>
                      <a:pt x="1468" y="806"/>
                      <a:pt x="1468" y="836"/>
                    </a:cubicBezTo>
                    <a:cubicBezTo>
                      <a:pt x="1468" y="861"/>
                      <a:pt x="1486" y="877"/>
                      <a:pt x="1513" y="877"/>
                    </a:cubicBezTo>
                    <a:cubicBezTo>
                      <a:pt x="1551" y="877"/>
                      <a:pt x="1571" y="852"/>
                      <a:pt x="1571" y="807"/>
                    </a:cubicBezTo>
                    <a:cubicBezTo>
                      <a:pt x="1571" y="803"/>
                      <a:pt x="1571" y="797"/>
                      <a:pt x="1570" y="792"/>
                    </a:cubicBezTo>
                    <a:cubicBezTo>
                      <a:pt x="1555" y="791"/>
                      <a:pt x="1548" y="790"/>
                      <a:pt x="1539" y="790"/>
                    </a:cubicBezTo>
                    <a:close/>
                    <a:moveTo>
                      <a:pt x="337" y="465"/>
                    </a:moveTo>
                    <a:cubicBezTo>
                      <a:pt x="329" y="465"/>
                      <a:pt x="322" y="470"/>
                      <a:pt x="320" y="477"/>
                    </a:cubicBezTo>
                    <a:cubicBezTo>
                      <a:pt x="354" y="477"/>
                      <a:pt x="354" y="477"/>
                      <a:pt x="354" y="477"/>
                    </a:cubicBezTo>
                    <a:cubicBezTo>
                      <a:pt x="351" y="469"/>
                      <a:pt x="345" y="465"/>
                      <a:pt x="337" y="465"/>
                    </a:cubicBezTo>
                    <a:close/>
                    <a:moveTo>
                      <a:pt x="1650" y="0"/>
                    </a:moveTo>
                    <a:cubicBezTo>
                      <a:pt x="1345" y="618"/>
                      <a:pt x="1345" y="618"/>
                      <a:pt x="1345" y="618"/>
                    </a:cubicBezTo>
                    <a:cubicBezTo>
                      <a:pt x="1045" y="0"/>
                      <a:pt x="1045" y="0"/>
                      <a:pt x="1045" y="0"/>
                    </a:cubicBezTo>
                    <a:cubicBezTo>
                      <a:pt x="0" y="0"/>
                      <a:pt x="0" y="0"/>
                      <a:pt x="0" y="0"/>
                    </a:cubicBezTo>
                    <a:cubicBezTo>
                      <a:pt x="0" y="959"/>
                      <a:pt x="0" y="959"/>
                      <a:pt x="0" y="959"/>
                    </a:cubicBezTo>
                    <a:cubicBezTo>
                      <a:pt x="1678" y="959"/>
                      <a:pt x="1678" y="959"/>
                      <a:pt x="1678" y="959"/>
                    </a:cubicBezTo>
                    <a:cubicBezTo>
                      <a:pt x="1678" y="0"/>
                      <a:pt x="1678" y="0"/>
                      <a:pt x="1678" y="0"/>
                    </a:cubicBezTo>
                    <a:cubicBezTo>
                      <a:pt x="1650" y="0"/>
                      <a:pt x="1650" y="0"/>
                      <a:pt x="1650" y="0"/>
                    </a:cubicBezTo>
                    <a:close/>
                    <a:moveTo>
                      <a:pt x="1168" y="454"/>
                    </a:moveTo>
                    <a:cubicBezTo>
                      <a:pt x="1174" y="454"/>
                      <a:pt x="1174" y="454"/>
                      <a:pt x="1174" y="454"/>
                    </a:cubicBezTo>
                    <a:cubicBezTo>
                      <a:pt x="1174" y="437"/>
                      <a:pt x="1174" y="437"/>
                      <a:pt x="1174" y="437"/>
                    </a:cubicBezTo>
                    <a:cubicBezTo>
                      <a:pt x="1191" y="432"/>
                      <a:pt x="1191" y="432"/>
                      <a:pt x="1191" y="432"/>
                    </a:cubicBezTo>
                    <a:cubicBezTo>
                      <a:pt x="1191" y="454"/>
                      <a:pt x="1191" y="454"/>
                      <a:pt x="1191" y="454"/>
                    </a:cubicBezTo>
                    <a:cubicBezTo>
                      <a:pt x="1197" y="454"/>
                      <a:pt x="1197" y="454"/>
                      <a:pt x="1197" y="454"/>
                    </a:cubicBezTo>
                    <a:cubicBezTo>
                      <a:pt x="1198" y="454"/>
                      <a:pt x="1199" y="454"/>
                      <a:pt x="1201" y="454"/>
                    </a:cubicBezTo>
                    <a:cubicBezTo>
                      <a:pt x="1202" y="453"/>
                      <a:pt x="1204" y="453"/>
                      <a:pt x="1205" y="453"/>
                    </a:cubicBezTo>
                    <a:cubicBezTo>
                      <a:pt x="1207" y="453"/>
                      <a:pt x="1208" y="453"/>
                      <a:pt x="1211" y="452"/>
                    </a:cubicBezTo>
                    <a:cubicBezTo>
                      <a:pt x="1203" y="467"/>
                      <a:pt x="1203" y="467"/>
                      <a:pt x="1203" y="467"/>
                    </a:cubicBezTo>
                    <a:cubicBezTo>
                      <a:pt x="1191" y="467"/>
                      <a:pt x="1191" y="467"/>
                      <a:pt x="1191" y="467"/>
                    </a:cubicBezTo>
                    <a:cubicBezTo>
                      <a:pt x="1191" y="503"/>
                      <a:pt x="1191" y="503"/>
                      <a:pt x="1191" y="503"/>
                    </a:cubicBezTo>
                    <a:cubicBezTo>
                      <a:pt x="1191" y="510"/>
                      <a:pt x="1193" y="512"/>
                      <a:pt x="1197" y="512"/>
                    </a:cubicBezTo>
                    <a:cubicBezTo>
                      <a:pt x="1203" y="512"/>
                      <a:pt x="1207" y="511"/>
                      <a:pt x="1214" y="509"/>
                    </a:cubicBezTo>
                    <a:cubicBezTo>
                      <a:pt x="1209" y="525"/>
                      <a:pt x="1209" y="525"/>
                      <a:pt x="1209" y="525"/>
                    </a:cubicBezTo>
                    <a:cubicBezTo>
                      <a:pt x="1205" y="526"/>
                      <a:pt x="1205" y="526"/>
                      <a:pt x="1205" y="526"/>
                    </a:cubicBezTo>
                    <a:cubicBezTo>
                      <a:pt x="1199" y="526"/>
                      <a:pt x="1197" y="526"/>
                      <a:pt x="1194" y="526"/>
                    </a:cubicBezTo>
                    <a:cubicBezTo>
                      <a:pt x="1188" y="526"/>
                      <a:pt x="1183" y="525"/>
                      <a:pt x="1179" y="522"/>
                    </a:cubicBezTo>
                    <a:cubicBezTo>
                      <a:pt x="1175" y="519"/>
                      <a:pt x="1174" y="514"/>
                      <a:pt x="1174" y="503"/>
                    </a:cubicBezTo>
                    <a:cubicBezTo>
                      <a:pt x="1174" y="467"/>
                      <a:pt x="1174" y="467"/>
                      <a:pt x="1174" y="467"/>
                    </a:cubicBezTo>
                    <a:cubicBezTo>
                      <a:pt x="1173" y="467"/>
                      <a:pt x="1173" y="467"/>
                      <a:pt x="1173" y="467"/>
                    </a:cubicBezTo>
                    <a:cubicBezTo>
                      <a:pt x="1170" y="467"/>
                      <a:pt x="1165" y="468"/>
                      <a:pt x="1160" y="469"/>
                    </a:cubicBezTo>
                    <a:cubicBezTo>
                      <a:pt x="1168" y="454"/>
                      <a:pt x="1168" y="454"/>
                      <a:pt x="1168" y="454"/>
                    </a:cubicBezTo>
                    <a:close/>
                    <a:moveTo>
                      <a:pt x="1046" y="452"/>
                    </a:moveTo>
                    <a:cubicBezTo>
                      <a:pt x="1061" y="452"/>
                      <a:pt x="1072" y="459"/>
                      <a:pt x="1077" y="472"/>
                    </a:cubicBezTo>
                    <a:cubicBezTo>
                      <a:pt x="1080" y="477"/>
                      <a:pt x="1081" y="482"/>
                      <a:pt x="1081" y="491"/>
                    </a:cubicBezTo>
                    <a:cubicBezTo>
                      <a:pt x="1026" y="491"/>
                      <a:pt x="1026" y="491"/>
                      <a:pt x="1026" y="491"/>
                    </a:cubicBezTo>
                    <a:cubicBezTo>
                      <a:pt x="1026" y="495"/>
                      <a:pt x="1026" y="496"/>
                      <a:pt x="1027" y="500"/>
                    </a:cubicBezTo>
                    <a:cubicBezTo>
                      <a:pt x="1030" y="507"/>
                      <a:pt x="1039" y="513"/>
                      <a:pt x="1050" y="513"/>
                    </a:cubicBezTo>
                    <a:cubicBezTo>
                      <a:pt x="1056" y="513"/>
                      <a:pt x="1061" y="511"/>
                      <a:pt x="1067" y="509"/>
                    </a:cubicBezTo>
                    <a:cubicBezTo>
                      <a:pt x="1071" y="507"/>
                      <a:pt x="1073" y="506"/>
                      <a:pt x="1079" y="502"/>
                    </a:cubicBezTo>
                    <a:cubicBezTo>
                      <a:pt x="1075" y="523"/>
                      <a:pt x="1075" y="523"/>
                      <a:pt x="1075" y="523"/>
                    </a:cubicBezTo>
                    <a:cubicBezTo>
                      <a:pt x="1073" y="524"/>
                      <a:pt x="1071" y="524"/>
                      <a:pt x="1070" y="524"/>
                    </a:cubicBezTo>
                    <a:cubicBezTo>
                      <a:pt x="1063" y="526"/>
                      <a:pt x="1057" y="526"/>
                      <a:pt x="1051" y="526"/>
                    </a:cubicBezTo>
                    <a:cubicBezTo>
                      <a:pt x="1024" y="526"/>
                      <a:pt x="1007" y="512"/>
                      <a:pt x="1007" y="490"/>
                    </a:cubicBezTo>
                    <a:cubicBezTo>
                      <a:pt x="1007" y="468"/>
                      <a:pt x="1024" y="452"/>
                      <a:pt x="1046" y="452"/>
                    </a:cubicBezTo>
                    <a:close/>
                    <a:moveTo>
                      <a:pt x="883" y="458"/>
                    </a:moveTo>
                    <a:cubicBezTo>
                      <a:pt x="905" y="451"/>
                      <a:pt x="905" y="451"/>
                      <a:pt x="905" y="451"/>
                    </a:cubicBezTo>
                    <a:cubicBezTo>
                      <a:pt x="905" y="458"/>
                      <a:pt x="905" y="458"/>
                      <a:pt x="905" y="458"/>
                    </a:cubicBezTo>
                    <a:cubicBezTo>
                      <a:pt x="910" y="454"/>
                      <a:pt x="916" y="452"/>
                      <a:pt x="923" y="452"/>
                    </a:cubicBezTo>
                    <a:cubicBezTo>
                      <a:pt x="933" y="452"/>
                      <a:pt x="940" y="455"/>
                      <a:pt x="946" y="462"/>
                    </a:cubicBezTo>
                    <a:cubicBezTo>
                      <a:pt x="949" y="459"/>
                      <a:pt x="950" y="458"/>
                      <a:pt x="953" y="456"/>
                    </a:cubicBezTo>
                    <a:cubicBezTo>
                      <a:pt x="957" y="453"/>
                      <a:pt x="964" y="452"/>
                      <a:pt x="970" y="452"/>
                    </a:cubicBezTo>
                    <a:cubicBezTo>
                      <a:pt x="979" y="452"/>
                      <a:pt x="988" y="455"/>
                      <a:pt x="992" y="461"/>
                    </a:cubicBezTo>
                    <a:cubicBezTo>
                      <a:pt x="997" y="466"/>
                      <a:pt x="998" y="472"/>
                      <a:pt x="998" y="488"/>
                    </a:cubicBezTo>
                    <a:cubicBezTo>
                      <a:pt x="998" y="513"/>
                      <a:pt x="998" y="513"/>
                      <a:pt x="998" y="513"/>
                    </a:cubicBezTo>
                    <a:cubicBezTo>
                      <a:pt x="998" y="519"/>
                      <a:pt x="999" y="522"/>
                      <a:pt x="1003" y="524"/>
                    </a:cubicBezTo>
                    <a:cubicBezTo>
                      <a:pt x="975" y="524"/>
                      <a:pt x="975" y="524"/>
                      <a:pt x="975" y="524"/>
                    </a:cubicBezTo>
                    <a:cubicBezTo>
                      <a:pt x="979" y="522"/>
                      <a:pt x="980" y="519"/>
                      <a:pt x="980" y="513"/>
                    </a:cubicBezTo>
                    <a:cubicBezTo>
                      <a:pt x="980" y="480"/>
                      <a:pt x="980" y="480"/>
                      <a:pt x="980" y="480"/>
                    </a:cubicBezTo>
                    <a:cubicBezTo>
                      <a:pt x="980" y="474"/>
                      <a:pt x="980" y="472"/>
                      <a:pt x="978" y="469"/>
                    </a:cubicBezTo>
                    <a:cubicBezTo>
                      <a:pt x="975" y="466"/>
                      <a:pt x="972" y="465"/>
                      <a:pt x="967" y="465"/>
                    </a:cubicBezTo>
                    <a:cubicBezTo>
                      <a:pt x="958" y="465"/>
                      <a:pt x="951" y="471"/>
                      <a:pt x="951" y="480"/>
                    </a:cubicBezTo>
                    <a:cubicBezTo>
                      <a:pt x="951" y="513"/>
                      <a:pt x="951" y="513"/>
                      <a:pt x="951" y="513"/>
                    </a:cubicBezTo>
                    <a:cubicBezTo>
                      <a:pt x="951" y="519"/>
                      <a:pt x="953" y="522"/>
                      <a:pt x="956" y="524"/>
                    </a:cubicBezTo>
                    <a:cubicBezTo>
                      <a:pt x="929" y="524"/>
                      <a:pt x="929" y="524"/>
                      <a:pt x="929" y="524"/>
                    </a:cubicBezTo>
                    <a:cubicBezTo>
                      <a:pt x="933" y="522"/>
                      <a:pt x="934" y="519"/>
                      <a:pt x="934" y="513"/>
                    </a:cubicBezTo>
                    <a:cubicBezTo>
                      <a:pt x="934" y="480"/>
                      <a:pt x="934" y="480"/>
                      <a:pt x="934" y="480"/>
                    </a:cubicBezTo>
                    <a:cubicBezTo>
                      <a:pt x="934" y="474"/>
                      <a:pt x="933" y="472"/>
                      <a:pt x="931" y="469"/>
                    </a:cubicBezTo>
                    <a:cubicBezTo>
                      <a:pt x="929" y="466"/>
                      <a:pt x="925" y="465"/>
                      <a:pt x="921" y="465"/>
                    </a:cubicBezTo>
                    <a:cubicBezTo>
                      <a:pt x="911" y="465"/>
                      <a:pt x="905" y="471"/>
                      <a:pt x="905" y="480"/>
                    </a:cubicBezTo>
                    <a:cubicBezTo>
                      <a:pt x="905" y="513"/>
                      <a:pt x="905" y="513"/>
                      <a:pt x="905" y="513"/>
                    </a:cubicBezTo>
                    <a:cubicBezTo>
                      <a:pt x="905" y="519"/>
                      <a:pt x="906" y="522"/>
                      <a:pt x="910" y="524"/>
                    </a:cubicBezTo>
                    <a:cubicBezTo>
                      <a:pt x="882" y="524"/>
                      <a:pt x="882" y="524"/>
                      <a:pt x="882" y="524"/>
                    </a:cubicBezTo>
                    <a:cubicBezTo>
                      <a:pt x="886" y="522"/>
                      <a:pt x="887" y="519"/>
                      <a:pt x="887" y="513"/>
                    </a:cubicBezTo>
                    <a:cubicBezTo>
                      <a:pt x="887" y="468"/>
                      <a:pt x="887" y="468"/>
                      <a:pt x="887" y="468"/>
                    </a:cubicBezTo>
                    <a:cubicBezTo>
                      <a:pt x="887" y="462"/>
                      <a:pt x="886" y="460"/>
                      <a:pt x="883" y="458"/>
                    </a:cubicBezTo>
                    <a:close/>
                    <a:moveTo>
                      <a:pt x="801" y="458"/>
                    </a:moveTo>
                    <a:cubicBezTo>
                      <a:pt x="823" y="451"/>
                      <a:pt x="823" y="451"/>
                      <a:pt x="823" y="451"/>
                    </a:cubicBezTo>
                    <a:cubicBezTo>
                      <a:pt x="823" y="458"/>
                      <a:pt x="823" y="458"/>
                      <a:pt x="823" y="458"/>
                    </a:cubicBezTo>
                    <a:cubicBezTo>
                      <a:pt x="829" y="453"/>
                      <a:pt x="834" y="452"/>
                      <a:pt x="842" y="452"/>
                    </a:cubicBezTo>
                    <a:cubicBezTo>
                      <a:pt x="851" y="452"/>
                      <a:pt x="860" y="455"/>
                      <a:pt x="865" y="461"/>
                    </a:cubicBezTo>
                    <a:cubicBezTo>
                      <a:pt x="869" y="466"/>
                      <a:pt x="870" y="472"/>
                      <a:pt x="870" y="488"/>
                    </a:cubicBezTo>
                    <a:cubicBezTo>
                      <a:pt x="870" y="513"/>
                      <a:pt x="870" y="513"/>
                      <a:pt x="870" y="513"/>
                    </a:cubicBezTo>
                    <a:cubicBezTo>
                      <a:pt x="870" y="519"/>
                      <a:pt x="871" y="522"/>
                      <a:pt x="875" y="524"/>
                    </a:cubicBezTo>
                    <a:cubicBezTo>
                      <a:pt x="848" y="524"/>
                      <a:pt x="848" y="524"/>
                      <a:pt x="848" y="524"/>
                    </a:cubicBezTo>
                    <a:cubicBezTo>
                      <a:pt x="852" y="522"/>
                      <a:pt x="853" y="519"/>
                      <a:pt x="853" y="513"/>
                    </a:cubicBezTo>
                    <a:cubicBezTo>
                      <a:pt x="853" y="480"/>
                      <a:pt x="853" y="480"/>
                      <a:pt x="853" y="480"/>
                    </a:cubicBezTo>
                    <a:cubicBezTo>
                      <a:pt x="853" y="474"/>
                      <a:pt x="852" y="472"/>
                      <a:pt x="850" y="469"/>
                    </a:cubicBezTo>
                    <a:cubicBezTo>
                      <a:pt x="848" y="466"/>
                      <a:pt x="844" y="465"/>
                      <a:pt x="839" y="465"/>
                    </a:cubicBezTo>
                    <a:cubicBezTo>
                      <a:pt x="829" y="465"/>
                      <a:pt x="823" y="471"/>
                      <a:pt x="823" y="480"/>
                    </a:cubicBezTo>
                    <a:cubicBezTo>
                      <a:pt x="823" y="513"/>
                      <a:pt x="823" y="513"/>
                      <a:pt x="823" y="513"/>
                    </a:cubicBezTo>
                    <a:cubicBezTo>
                      <a:pt x="823" y="519"/>
                      <a:pt x="824" y="522"/>
                      <a:pt x="828" y="524"/>
                    </a:cubicBezTo>
                    <a:cubicBezTo>
                      <a:pt x="800" y="524"/>
                      <a:pt x="800" y="524"/>
                      <a:pt x="800" y="524"/>
                    </a:cubicBezTo>
                    <a:cubicBezTo>
                      <a:pt x="804" y="522"/>
                      <a:pt x="805" y="519"/>
                      <a:pt x="805" y="513"/>
                    </a:cubicBezTo>
                    <a:cubicBezTo>
                      <a:pt x="805" y="468"/>
                      <a:pt x="805" y="468"/>
                      <a:pt x="805" y="468"/>
                    </a:cubicBezTo>
                    <a:cubicBezTo>
                      <a:pt x="805" y="462"/>
                      <a:pt x="805" y="460"/>
                      <a:pt x="801" y="458"/>
                    </a:cubicBezTo>
                    <a:close/>
                    <a:moveTo>
                      <a:pt x="750" y="458"/>
                    </a:moveTo>
                    <a:cubicBezTo>
                      <a:pt x="771" y="451"/>
                      <a:pt x="771" y="451"/>
                      <a:pt x="771" y="451"/>
                    </a:cubicBezTo>
                    <a:cubicBezTo>
                      <a:pt x="771" y="459"/>
                      <a:pt x="771" y="459"/>
                      <a:pt x="771" y="459"/>
                    </a:cubicBezTo>
                    <a:cubicBezTo>
                      <a:pt x="776" y="454"/>
                      <a:pt x="781" y="453"/>
                      <a:pt x="789" y="453"/>
                    </a:cubicBezTo>
                    <a:cubicBezTo>
                      <a:pt x="792" y="453"/>
                      <a:pt x="793" y="453"/>
                      <a:pt x="796" y="453"/>
                    </a:cubicBezTo>
                    <a:cubicBezTo>
                      <a:pt x="796" y="471"/>
                      <a:pt x="796" y="471"/>
                      <a:pt x="796" y="471"/>
                    </a:cubicBezTo>
                    <a:cubicBezTo>
                      <a:pt x="791" y="469"/>
                      <a:pt x="789" y="468"/>
                      <a:pt x="786" y="468"/>
                    </a:cubicBezTo>
                    <a:cubicBezTo>
                      <a:pt x="777" y="468"/>
                      <a:pt x="771" y="475"/>
                      <a:pt x="771" y="486"/>
                    </a:cubicBezTo>
                    <a:cubicBezTo>
                      <a:pt x="771" y="513"/>
                      <a:pt x="771" y="513"/>
                      <a:pt x="771" y="513"/>
                    </a:cubicBezTo>
                    <a:cubicBezTo>
                      <a:pt x="771" y="519"/>
                      <a:pt x="772" y="522"/>
                      <a:pt x="776" y="524"/>
                    </a:cubicBezTo>
                    <a:cubicBezTo>
                      <a:pt x="749" y="524"/>
                      <a:pt x="749" y="524"/>
                      <a:pt x="749" y="524"/>
                    </a:cubicBezTo>
                    <a:cubicBezTo>
                      <a:pt x="753" y="522"/>
                      <a:pt x="754" y="519"/>
                      <a:pt x="754" y="513"/>
                    </a:cubicBezTo>
                    <a:cubicBezTo>
                      <a:pt x="754" y="468"/>
                      <a:pt x="754" y="468"/>
                      <a:pt x="754" y="468"/>
                    </a:cubicBezTo>
                    <a:cubicBezTo>
                      <a:pt x="754" y="462"/>
                      <a:pt x="753" y="460"/>
                      <a:pt x="750" y="458"/>
                    </a:cubicBezTo>
                    <a:close/>
                    <a:moveTo>
                      <a:pt x="707" y="452"/>
                    </a:moveTo>
                    <a:cubicBezTo>
                      <a:pt x="722" y="452"/>
                      <a:pt x="733" y="459"/>
                      <a:pt x="738" y="472"/>
                    </a:cubicBezTo>
                    <a:cubicBezTo>
                      <a:pt x="741" y="477"/>
                      <a:pt x="742" y="482"/>
                      <a:pt x="742" y="491"/>
                    </a:cubicBezTo>
                    <a:cubicBezTo>
                      <a:pt x="687" y="491"/>
                      <a:pt x="687" y="491"/>
                      <a:pt x="687" y="491"/>
                    </a:cubicBezTo>
                    <a:cubicBezTo>
                      <a:pt x="687" y="495"/>
                      <a:pt x="687" y="496"/>
                      <a:pt x="688" y="500"/>
                    </a:cubicBezTo>
                    <a:cubicBezTo>
                      <a:pt x="691" y="507"/>
                      <a:pt x="700" y="513"/>
                      <a:pt x="711" y="513"/>
                    </a:cubicBezTo>
                    <a:cubicBezTo>
                      <a:pt x="717" y="513"/>
                      <a:pt x="722" y="511"/>
                      <a:pt x="728" y="509"/>
                    </a:cubicBezTo>
                    <a:cubicBezTo>
                      <a:pt x="732" y="507"/>
                      <a:pt x="734" y="506"/>
                      <a:pt x="740" y="502"/>
                    </a:cubicBezTo>
                    <a:cubicBezTo>
                      <a:pt x="736" y="523"/>
                      <a:pt x="736" y="523"/>
                      <a:pt x="736" y="523"/>
                    </a:cubicBezTo>
                    <a:cubicBezTo>
                      <a:pt x="734" y="524"/>
                      <a:pt x="732" y="524"/>
                      <a:pt x="731" y="524"/>
                    </a:cubicBezTo>
                    <a:cubicBezTo>
                      <a:pt x="724" y="526"/>
                      <a:pt x="718" y="526"/>
                      <a:pt x="712" y="526"/>
                    </a:cubicBezTo>
                    <a:cubicBezTo>
                      <a:pt x="685" y="526"/>
                      <a:pt x="668" y="512"/>
                      <a:pt x="668" y="490"/>
                    </a:cubicBezTo>
                    <a:cubicBezTo>
                      <a:pt x="668" y="468"/>
                      <a:pt x="685" y="452"/>
                      <a:pt x="707" y="452"/>
                    </a:cubicBezTo>
                    <a:close/>
                    <a:moveTo>
                      <a:pt x="618" y="454"/>
                    </a:moveTo>
                    <a:cubicBezTo>
                      <a:pt x="616" y="455"/>
                      <a:pt x="616" y="456"/>
                      <a:pt x="616" y="459"/>
                    </a:cubicBezTo>
                    <a:cubicBezTo>
                      <a:pt x="616" y="460"/>
                      <a:pt x="616" y="463"/>
                      <a:pt x="617" y="464"/>
                    </a:cubicBezTo>
                    <a:cubicBezTo>
                      <a:pt x="633" y="494"/>
                      <a:pt x="633" y="494"/>
                      <a:pt x="633" y="494"/>
                    </a:cubicBezTo>
                    <a:cubicBezTo>
                      <a:pt x="647" y="465"/>
                      <a:pt x="647" y="465"/>
                      <a:pt x="647" y="465"/>
                    </a:cubicBezTo>
                    <a:cubicBezTo>
                      <a:pt x="649" y="463"/>
                      <a:pt x="650" y="460"/>
                      <a:pt x="650" y="458"/>
                    </a:cubicBezTo>
                    <a:cubicBezTo>
                      <a:pt x="650" y="457"/>
                      <a:pt x="649" y="455"/>
                      <a:pt x="647" y="454"/>
                    </a:cubicBezTo>
                    <a:cubicBezTo>
                      <a:pt x="672" y="454"/>
                      <a:pt x="672" y="454"/>
                      <a:pt x="672" y="454"/>
                    </a:cubicBezTo>
                    <a:cubicBezTo>
                      <a:pt x="671" y="456"/>
                      <a:pt x="670" y="456"/>
                      <a:pt x="669" y="458"/>
                    </a:cubicBezTo>
                    <a:cubicBezTo>
                      <a:pt x="667" y="461"/>
                      <a:pt x="664" y="466"/>
                      <a:pt x="662" y="469"/>
                    </a:cubicBezTo>
                    <a:cubicBezTo>
                      <a:pt x="631" y="526"/>
                      <a:pt x="631" y="526"/>
                      <a:pt x="631" y="526"/>
                    </a:cubicBezTo>
                    <a:cubicBezTo>
                      <a:pt x="598" y="464"/>
                      <a:pt x="598" y="464"/>
                      <a:pt x="598" y="464"/>
                    </a:cubicBezTo>
                    <a:cubicBezTo>
                      <a:pt x="598" y="464"/>
                      <a:pt x="597" y="463"/>
                      <a:pt x="596" y="462"/>
                    </a:cubicBezTo>
                    <a:cubicBezTo>
                      <a:pt x="596" y="461"/>
                      <a:pt x="595" y="460"/>
                      <a:pt x="595" y="459"/>
                    </a:cubicBezTo>
                    <a:cubicBezTo>
                      <a:pt x="593" y="457"/>
                      <a:pt x="592" y="456"/>
                      <a:pt x="590" y="454"/>
                    </a:cubicBezTo>
                    <a:cubicBezTo>
                      <a:pt x="618" y="454"/>
                      <a:pt x="618" y="454"/>
                      <a:pt x="618" y="454"/>
                    </a:cubicBezTo>
                    <a:close/>
                    <a:moveTo>
                      <a:pt x="555" y="452"/>
                    </a:moveTo>
                    <a:cubicBezTo>
                      <a:pt x="579" y="452"/>
                      <a:pt x="595" y="466"/>
                      <a:pt x="595" y="488"/>
                    </a:cubicBezTo>
                    <a:cubicBezTo>
                      <a:pt x="595" y="510"/>
                      <a:pt x="578" y="526"/>
                      <a:pt x="555" y="526"/>
                    </a:cubicBezTo>
                    <a:cubicBezTo>
                      <a:pt x="531" y="526"/>
                      <a:pt x="515" y="511"/>
                      <a:pt x="515" y="490"/>
                    </a:cubicBezTo>
                    <a:cubicBezTo>
                      <a:pt x="515" y="468"/>
                      <a:pt x="532" y="452"/>
                      <a:pt x="555" y="452"/>
                    </a:cubicBezTo>
                    <a:close/>
                    <a:moveTo>
                      <a:pt x="380" y="565"/>
                    </a:moveTo>
                    <a:cubicBezTo>
                      <a:pt x="439" y="565"/>
                      <a:pt x="439" y="565"/>
                      <a:pt x="439" y="565"/>
                    </a:cubicBezTo>
                    <a:cubicBezTo>
                      <a:pt x="439" y="628"/>
                      <a:pt x="439" y="628"/>
                      <a:pt x="439" y="628"/>
                    </a:cubicBezTo>
                    <a:cubicBezTo>
                      <a:pt x="380" y="628"/>
                      <a:pt x="380" y="628"/>
                      <a:pt x="380" y="628"/>
                    </a:cubicBezTo>
                    <a:cubicBezTo>
                      <a:pt x="380" y="565"/>
                      <a:pt x="380" y="565"/>
                      <a:pt x="380" y="565"/>
                    </a:cubicBezTo>
                    <a:close/>
                    <a:moveTo>
                      <a:pt x="338" y="452"/>
                    </a:moveTo>
                    <a:cubicBezTo>
                      <a:pt x="353" y="452"/>
                      <a:pt x="364" y="459"/>
                      <a:pt x="369" y="472"/>
                    </a:cubicBezTo>
                    <a:cubicBezTo>
                      <a:pt x="372" y="477"/>
                      <a:pt x="373" y="482"/>
                      <a:pt x="373" y="491"/>
                    </a:cubicBezTo>
                    <a:cubicBezTo>
                      <a:pt x="318" y="491"/>
                      <a:pt x="318" y="491"/>
                      <a:pt x="318" y="491"/>
                    </a:cubicBezTo>
                    <a:cubicBezTo>
                      <a:pt x="318" y="495"/>
                      <a:pt x="318" y="496"/>
                      <a:pt x="319" y="500"/>
                    </a:cubicBezTo>
                    <a:cubicBezTo>
                      <a:pt x="322" y="507"/>
                      <a:pt x="331" y="513"/>
                      <a:pt x="342" y="513"/>
                    </a:cubicBezTo>
                    <a:cubicBezTo>
                      <a:pt x="348" y="513"/>
                      <a:pt x="353" y="511"/>
                      <a:pt x="359" y="509"/>
                    </a:cubicBezTo>
                    <a:cubicBezTo>
                      <a:pt x="363" y="507"/>
                      <a:pt x="365" y="506"/>
                      <a:pt x="371" y="502"/>
                    </a:cubicBezTo>
                    <a:cubicBezTo>
                      <a:pt x="367" y="523"/>
                      <a:pt x="367" y="523"/>
                      <a:pt x="367" y="523"/>
                    </a:cubicBezTo>
                    <a:cubicBezTo>
                      <a:pt x="365" y="524"/>
                      <a:pt x="363" y="524"/>
                      <a:pt x="362" y="524"/>
                    </a:cubicBezTo>
                    <a:cubicBezTo>
                      <a:pt x="355" y="526"/>
                      <a:pt x="349" y="526"/>
                      <a:pt x="343" y="526"/>
                    </a:cubicBezTo>
                    <a:cubicBezTo>
                      <a:pt x="316" y="526"/>
                      <a:pt x="299" y="512"/>
                      <a:pt x="299" y="490"/>
                    </a:cubicBezTo>
                    <a:cubicBezTo>
                      <a:pt x="299" y="468"/>
                      <a:pt x="316" y="452"/>
                      <a:pt x="338" y="452"/>
                    </a:cubicBezTo>
                    <a:close/>
                    <a:moveTo>
                      <a:pt x="252" y="454"/>
                    </a:moveTo>
                    <a:cubicBezTo>
                      <a:pt x="257" y="454"/>
                      <a:pt x="257" y="454"/>
                      <a:pt x="257" y="454"/>
                    </a:cubicBezTo>
                    <a:cubicBezTo>
                      <a:pt x="257" y="437"/>
                      <a:pt x="257" y="437"/>
                      <a:pt x="257" y="437"/>
                    </a:cubicBezTo>
                    <a:cubicBezTo>
                      <a:pt x="275" y="432"/>
                      <a:pt x="275" y="432"/>
                      <a:pt x="275" y="432"/>
                    </a:cubicBezTo>
                    <a:cubicBezTo>
                      <a:pt x="275" y="454"/>
                      <a:pt x="275" y="454"/>
                      <a:pt x="275" y="454"/>
                    </a:cubicBezTo>
                    <a:cubicBezTo>
                      <a:pt x="281" y="454"/>
                      <a:pt x="281" y="454"/>
                      <a:pt x="281" y="454"/>
                    </a:cubicBezTo>
                    <a:cubicBezTo>
                      <a:pt x="282" y="454"/>
                      <a:pt x="283" y="454"/>
                      <a:pt x="284" y="454"/>
                    </a:cubicBezTo>
                    <a:cubicBezTo>
                      <a:pt x="286" y="453"/>
                      <a:pt x="287" y="453"/>
                      <a:pt x="288" y="453"/>
                    </a:cubicBezTo>
                    <a:cubicBezTo>
                      <a:pt x="290" y="453"/>
                      <a:pt x="291" y="453"/>
                      <a:pt x="294" y="452"/>
                    </a:cubicBezTo>
                    <a:cubicBezTo>
                      <a:pt x="286" y="467"/>
                      <a:pt x="286" y="467"/>
                      <a:pt x="286" y="467"/>
                    </a:cubicBezTo>
                    <a:cubicBezTo>
                      <a:pt x="275" y="467"/>
                      <a:pt x="275" y="467"/>
                      <a:pt x="275" y="467"/>
                    </a:cubicBezTo>
                    <a:cubicBezTo>
                      <a:pt x="275" y="503"/>
                      <a:pt x="275" y="503"/>
                      <a:pt x="275" y="503"/>
                    </a:cubicBezTo>
                    <a:cubicBezTo>
                      <a:pt x="275" y="510"/>
                      <a:pt x="276" y="512"/>
                      <a:pt x="281" y="512"/>
                    </a:cubicBezTo>
                    <a:cubicBezTo>
                      <a:pt x="286" y="512"/>
                      <a:pt x="290" y="511"/>
                      <a:pt x="297" y="509"/>
                    </a:cubicBezTo>
                    <a:cubicBezTo>
                      <a:pt x="293" y="525"/>
                      <a:pt x="293" y="525"/>
                      <a:pt x="293" y="525"/>
                    </a:cubicBezTo>
                    <a:cubicBezTo>
                      <a:pt x="288" y="526"/>
                      <a:pt x="288" y="526"/>
                      <a:pt x="288" y="526"/>
                    </a:cubicBezTo>
                    <a:cubicBezTo>
                      <a:pt x="282" y="526"/>
                      <a:pt x="280" y="526"/>
                      <a:pt x="277" y="526"/>
                    </a:cubicBezTo>
                    <a:cubicBezTo>
                      <a:pt x="271" y="526"/>
                      <a:pt x="266" y="525"/>
                      <a:pt x="263" y="522"/>
                    </a:cubicBezTo>
                    <a:cubicBezTo>
                      <a:pt x="259" y="519"/>
                      <a:pt x="257" y="514"/>
                      <a:pt x="257" y="503"/>
                    </a:cubicBezTo>
                    <a:cubicBezTo>
                      <a:pt x="257" y="467"/>
                      <a:pt x="257" y="467"/>
                      <a:pt x="257" y="467"/>
                    </a:cubicBezTo>
                    <a:cubicBezTo>
                      <a:pt x="257" y="467"/>
                      <a:pt x="257" y="467"/>
                      <a:pt x="257" y="467"/>
                    </a:cubicBezTo>
                    <a:cubicBezTo>
                      <a:pt x="253" y="467"/>
                      <a:pt x="249" y="468"/>
                      <a:pt x="244" y="469"/>
                    </a:cubicBezTo>
                    <a:cubicBezTo>
                      <a:pt x="252" y="454"/>
                      <a:pt x="252" y="454"/>
                      <a:pt x="252" y="454"/>
                    </a:cubicBezTo>
                    <a:close/>
                    <a:moveTo>
                      <a:pt x="220" y="471"/>
                    </a:moveTo>
                    <a:cubicBezTo>
                      <a:pt x="218" y="467"/>
                      <a:pt x="213" y="465"/>
                      <a:pt x="205" y="465"/>
                    </a:cubicBezTo>
                    <a:cubicBezTo>
                      <a:pt x="200" y="465"/>
                      <a:pt x="195" y="466"/>
                      <a:pt x="191" y="467"/>
                    </a:cubicBezTo>
                    <a:cubicBezTo>
                      <a:pt x="186" y="468"/>
                      <a:pt x="183" y="469"/>
                      <a:pt x="176" y="473"/>
                    </a:cubicBezTo>
                    <a:cubicBezTo>
                      <a:pt x="181" y="454"/>
                      <a:pt x="181" y="454"/>
                      <a:pt x="181" y="454"/>
                    </a:cubicBezTo>
                    <a:cubicBezTo>
                      <a:pt x="184" y="453"/>
                      <a:pt x="185" y="453"/>
                      <a:pt x="187" y="453"/>
                    </a:cubicBezTo>
                    <a:cubicBezTo>
                      <a:pt x="193" y="452"/>
                      <a:pt x="198" y="452"/>
                      <a:pt x="203" y="452"/>
                    </a:cubicBezTo>
                    <a:cubicBezTo>
                      <a:pt x="213" y="452"/>
                      <a:pt x="219" y="453"/>
                      <a:pt x="225" y="455"/>
                    </a:cubicBezTo>
                    <a:cubicBezTo>
                      <a:pt x="229" y="456"/>
                      <a:pt x="232" y="458"/>
                      <a:pt x="234" y="460"/>
                    </a:cubicBezTo>
                    <a:cubicBezTo>
                      <a:pt x="237" y="464"/>
                      <a:pt x="238" y="468"/>
                      <a:pt x="238" y="480"/>
                    </a:cubicBezTo>
                    <a:cubicBezTo>
                      <a:pt x="238" y="505"/>
                      <a:pt x="238" y="505"/>
                      <a:pt x="238" y="505"/>
                    </a:cubicBezTo>
                    <a:cubicBezTo>
                      <a:pt x="238" y="510"/>
                      <a:pt x="238" y="513"/>
                      <a:pt x="239" y="517"/>
                    </a:cubicBezTo>
                    <a:cubicBezTo>
                      <a:pt x="239" y="520"/>
                      <a:pt x="240" y="521"/>
                      <a:pt x="241" y="524"/>
                    </a:cubicBezTo>
                    <a:cubicBezTo>
                      <a:pt x="224" y="524"/>
                      <a:pt x="224" y="524"/>
                      <a:pt x="224" y="524"/>
                    </a:cubicBezTo>
                    <a:cubicBezTo>
                      <a:pt x="224" y="523"/>
                      <a:pt x="223" y="521"/>
                      <a:pt x="223" y="518"/>
                    </a:cubicBezTo>
                    <a:cubicBezTo>
                      <a:pt x="218" y="524"/>
                      <a:pt x="210" y="526"/>
                      <a:pt x="200" y="526"/>
                    </a:cubicBezTo>
                    <a:cubicBezTo>
                      <a:pt x="181" y="526"/>
                      <a:pt x="171" y="518"/>
                      <a:pt x="171" y="503"/>
                    </a:cubicBezTo>
                    <a:cubicBezTo>
                      <a:pt x="171" y="486"/>
                      <a:pt x="185" y="477"/>
                      <a:pt x="211" y="477"/>
                    </a:cubicBezTo>
                    <a:cubicBezTo>
                      <a:pt x="214" y="477"/>
                      <a:pt x="216" y="477"/>
                      <a:pt x="221" y="478"/>
                    </a:cubicBezTo>
                    <a:cubicBezTo>
                      <a:pt x="221" y="473"/>
                      <a:pt x="221" y="472"/>
                      <a:pt x="220" y="471"/>
                    </a:cubicBezTo>
                    <a:close/>
                    <a:moveTo>
                      <a:pt x="121" y="454"/>
                    </a:moveTo>
                    <a:cubicBezTo>
                      <a:pt x="126" y="454"/>
                      <a:pt x="126" y="454"/>
                      <a:pt x="126" y="454"/>
                    </a:cubicBezTo>
                    <a:cubicBezTo>
                      <a:pt x="126" y="437"/>
                      <a:pt x="126" y="437"/>
                      <a:pt x="126" y="437"/>
                    </a:cubicBezTo>
                    <a:cubicBezTo>
                      <a:pt x="144" y="432"/>
                      <a:pt x="144" y="432"/>
                      <a:pt x="144" y="432"/>
                    </a:cubicBezTo>
                    <a:cubicBezTo>
                      <a:pt x="144" y="454"/>
                      <a:pt x="144" y="454"/>
                      <a:pt x="144" y="454"/>
                    </a:cubicBezTo>
                    <a:cubicBezTo>
                      <a:pt x="150" y="454"/>
                      <a:pt x="150" y="454"/>
                      <a:pt x="150" y="454"/>
                    </a:cubicBezTo>
                    <a:cubicBezTo>
                      <a:pt x="151" y="454"/>
                      <a:pt x="152" y="454"/>
                      <a:pt x="153" y="454"/>
                    </a:cubicBezTo>
                    <a:cubicBezTo>
                      <a:pt x="155" y="453"/>
                      <a:pt x="156" y="453"/>
                      <a:pt x="157" y="453"/>
                    </a:cubicBezTo>
                    <a:cubicBezTo>
                      <a:pt x="159" y="453"/>
                      <a:pt x="160" y="453"/>
                      <a:pt x="163" y="452"/>
                    </a:cubicBezTo>
                    <a:cubicBezTo>
                      <a:pt x="155" y="467"/>
                      <a:pt x="155" y="467"/>
                      <a:pt x="155" y="467"/>
                    </a:cubicBezTo>
                    <a:cubicBezTo>
                      <a:pt x="144" y="467"/>
                      <a:pt x="144" y="467"/>
                      <a:pt x="144" y="467"/>
                    </a:cubicBezTo>
                    <a:cubicBezTo>
                      <a:pt x="144" y="503"/>
                      <a:pt x="144" y="503"/>
                      <a:pt x="144" y="503"/>
                    </a:cubicBezTo>
                    <a:cubicBezTo>
                      <a:pt x="144" y="510"/>
                      <a:pt x="145" y="512"/>
                      <a:pt x="150" y="512"/>
                    </a:cubicBezTo>
                    <a:cubicBezTo>
                      <a:pt x="155" y="512"/>
                      <a:pt x="159" y="511"/>
                      <a:pt x="166" y="509"/>
                    </a:cubicBezTo>
                    <a:cubicBezTo>
                      <a:pt x="162" y="525"/>
                      <a:pt x="162" y="525"/>
                      <a:pt x="162" y="525"/>
                    </a:cubicBezTo>
                    <a:cubicBezTo>
                      <a:pt x="157" y="526"/>
                      <a:pt x="157" y="526"/>
                      <a:pt x="157" y="526"/>
                    </a:cubicBezTo>
                    <a:cubicBezTo>
                      <a:pt x="151" y="526"/>
                      <a:pt x="149" y="526"/>
                      <a:pt x="146" y="526"/>
                    </a:cubicBezTo>
                    <a:cubicBezTo>
                      <a:pt x="140" y="526"/>
                      <a:pt x="135" y="525"/>
                      <a:pt x="132" y="522"/>
                    </a:cubicBezTo>
                    <a:cubicBezTo>
                      <a:pt x="128" y="519"/>
                      <a:pt x="126" y="514"/>
                      <a:pt x="126" y="503"/>
                    </a:cubicBezTo>
                    <a:cubicBezTo>
                      <a:pt x="126" y="467"/>
                      <a:pt x="126" y="467"/>
                      <a:pt x="126" y="467"/>
                    </a:cubicBezTo>
                    <a:cubicBezTo>
                      <a:pt x="126" y="467"/>
                      <a:pt x="126" y="467"/>
                      <a:pt x="126" y="467"/>
                    </a:cubicBezTo>
                    <a:cubicBezTo>
                      <a:pt x="122" y="467"/>
                      <a:pt x="118" y="468"/>
                      <a:pt x="113" y="469"/>
                    </a:cubicBezTo>
                    <a:cubicBezTo>
                      <a:pt x="121" y="454"/>
                      <a:pt x="121" y="454"/>
                      <a:pt x="121" y="454"/>
                    </a:cubicBezTo>
                    <a:close/>
                    <a:moveTo>
                      <a:pt x="94" y="490"/>
                    </a:moveTo>
                    <a:cubicBezTo>
                      <a:pt x="92" y="486"/>
                      <a:pt x="89" y="485"/>
                      <a:pt x="81" y="482"/>
                    </a:cubicBezTo>
                    <a:cubicBezTo>
                      <a:pt x="80" y="481"/>
                      <a:pt x="77" y="481"/>
                      <a:pt x="74" y="479"/>
                    </a:cubicBezTo>
                    <a:cubicBezTo>
                      <a:pt x="63" y="476"/>
                      <a:pt x="60" y="474"/>
                      <a:pt x="55" y="471"/>
                    </a:cubicBezTo>
                    <a:cubicBezTo>
                      <a:pt x="47" y="466"/>
                      <a:pt x="44" y="460"/>
                      <a:pt x="44" y="452"/>
                    </a:cubicBezTo>
                    <a:cubicBezTo>
                      <a:pt x="44" y="434"/>
                      <a:pt x="58" y="424"/>
                      <a:pt x="83" y="424"/>
                    </a:cubicBezTo>
                    <a:cubicBezTo>
                      <a:pt x="88" y="424"/>
                      <a:pt x="91" y="424"/>
                      <a:pt x="102" y="426"/>
                    </a:cubicBezTo>
                    <a:cubicBezTo>
                      <a:pt x="104" y="426"/>
                      <a:pt x="104" y="426"/>
                      <a:pt x="104" y="426"/>
                    </a:cubicBezTo>
                    <a:cubicBezTo>
                      <a:pt x="107" y="447"/>
                      <a:pt x="107" y="447"/>
                      <a:pt x="107" y="447"/>
                    </a:cubicBezTo>
                    <a:cubicBezTo>
                      <a:pt x="101" y="444"/>
                      <a:pt x="99" y="443"/>
                      <a:pt x="97" y="441"/>
                    </a:cubicBezTo>
                    <a:cubicBezTo>
                      <a:pt x="91" y="439"/>
                      <a:pt x="85" y="438"/>
                      <a:pt x="80" y="438"/>
                    </a:cubicBezTo>
                    <a:cubicBezTo>
                      <a:pt x="69" y="438"/>
                      <a:pt x="62" y="442"/>
                      <a:pt x="62" y="449"/>
                    </a:cubicBezTo>
                    <a:cubicBezTo>
                      <a:pt x="62" y="452"/>
                      <a:pt x="63" y="454"/>
                      <a:pt x="64" y="456"/>
                    </a:cubicBezTo>
                    <a:cubicBezTo>
                      <a:pt x="67" y="459"/>
                      <a:pt x="72" y="461"/>
                      <a:pt x="84" y="465"/>
                    </a:cubicBezTo>
                    <a:cubicBezTo>
                      <a:pt x="98" y="470"/>
                      <a:pt x="102" y="471"/>
                      <a:pt x="106" y="475"/>
                    </a:cubicBezTo>
                    <a:cubicBezTo>
                      <a:pt x="111" y="480"/>
                      <a:pt x="114" y="487"/>
                      <a:pt x="114" y="495"/>
                    </a:cubicBezTo>
                    <a:cubicBezTo>
                      <a:pt x="114" y="514"/>
                      <a:pt x="98" y="526"/>
                      <a:pt x="72" y="526"/>
                    </a:cubicBezTo>
                    <a:cubicBezTo>
                      <a:pt x="63" y="526"/>
                      <a:pt x="54" y="525"/>
                      <a:pt x="44" y="522"/>
                    </a:cubicBezTo>
                    <a:cubicBezTo>
                      <a:pt x="41" y="501"/>
                      <a:pt x="41" y="501"/>
                      <a:pt x="41" y="501"/>
                    </a:cubicBezTo>
                    <a:cubicBezTo>
                      <a:pt x="45" y="503"/>
                      <a:pt x="46" y="504"/>
                      <a:pt x="48" y="506"/>
                    </a:cubicBezTo>
                    <a:cubicBezTo>
                      <a:pt x="57" y="510"/>
                      <a:pt x="65" y="512"/>
                      <a:pt x="73" y="512"/>
                    </a:cubicBezTo>
                    <a:cubicBezTo>
                      <a:pt x="87" y="512"/>
                      <a:pt x="96" y="506"/>
                      <a:pt x="96" y="497"/>
                    </a:cubicBezTo>
                    <a:cubicBezTo>
                      <a:pt x="96" y="494"/>
                      <a:pt x="95" y="492"/>
                      <a:pt x="94" y="490"/>
                    </a:cubicBezTo>
                    <a:close/>
                    <a:moveTo>
                      <a:pt x="343" y="608"/>
                    </a:moveTo>
                    <a:cubicBezTo>
                      <a:pt x="338" y="619"/>
                      <a:pt x="338" y="619"/>
                      <a:pt x="338" y="619"/>
                    </a:cubicBezTo>
                    <a:cubicBezTo>
                      <a:pt x="203" y="921"/>
                      <a:pt x="203" y="921"/>
                      <a:pt x="203" y="921"/>
                    </a:cubicBezTo>
                    <a:cubicBezTo>
                      <a:pt x="71" y="621"/>
                      <a:pt x="71" y="621"/>
                      <a:pt x="71" y="621"/>
                    </a:cubicBezTo>
                    <a:cubicBezTo>
                      <a:pt x="69" y="619"/>
                      <a:pt x="67" y="614"/>
                      <a:pt x="64" y="608"/>
                    </a:cubicBezTo>
                    <a:cubicBezTo>
                      <a:pt x="61" y="602"/>
                      <a:pt x="59" y="597"/>
                      <a:pt x="56" y="592"/>
                    </a:cubicBezTo>
                    <a:cubicBezTo>
                      <a:pt x="51" y="581"/>
                      <a:pt x="45" y="574"/>
                      <a:pt x="35" y="565"/>
                    </a:cubicBezTo>
                    <a:cubicBezTo>
                      <a:pt x="128" y="565"/>
                      <a:pt x="128" y="565"/>
                      <a:pt x="128" y="565"/>
                    </a:cubicBezTo>
                    <a:cubicBezTo>
                      <a:pt x="121" y="572"/>
                      <a:pt x="120" y="575"/>
                      <a:pt x="120" y="582"/>
                    </a:cubicBezTo>
                    <a:cubicBezTo>
                      <a:pt x="120" y="588"/>
                      <a:pt x="124" y="603"/>
                      <a:pt x="128" y="612"/>
                    </a:cubicBezTo>
                    <a:cubicBezTo>
                      <a:pt x="208" y="796"/>
                      <a:pt x="208" y="796"/>
                      <a:pt x="208" y="796"/>
                    </a:cubicBezTo>
                    <a:cubicBezTo>
                      <a:pt x="291" y="607"/>
                      <a:pt x="291" y="607"/>
                      <a:pt x="291" y="607"/>
                    </a:cubicBezTo>
                    <a:cubicBezTo>
                      <a:pt x="295" y="598"/>
                      <a:pt x="298" y="586"/>
                      <a:pt x="298" y="581"/>
                    </a:cubicBezTo>
                    <a:cubicBezTo>
                      <a:pt x="298" y="575"/>
                      <a:pt x="297" y="571"/>
                      <a:pt x="291" y="565"/>
                    </a:cubicBezTo>
                    <a:cubicBezTo>
                      <a:pt x="372" y="565"/>
                      <a:pt x="372" y="565"/>
                      <a:pt x="372" y="565"/>
                    </a:cubicBezTo>
                    <a:cubicBezTo>
                      <a:pt x="356" y="579"/>
                      <a:pt x="353" y="583"/>
                      <a:pt x="343" y="608"/>
                    </a:cubicBezTo>
                    <a:close/>
                    <a:moveTo>
                      <a:pt x="368" y="915"/>
                    </a:moveTo>
                    <a:cubicBezTo>
                      <a:pt x="381" y="906"/>
                      <a:pt x="384" y="896"/>
                      <a:pt x="384" y="875"/>
                    </a:cubicBezTo>
                    <a:cubicBezTo>
                      <a:pt x="384" y="707"/>
                      <a:pt x="384" y="707"/>
                      <a:pt x="384" y="707"/>
                    </a:cubicBezTo>
                    <a:cubicBezTo>
                      <a:pt x="384" y="687"/>
                      <a:pt x="382" y="681"/>
                      <a:pt x="372" y="672"/>
                    </a:cubicBezTo>
                    <a:cubicBezTo>
                      <a:pt x="439" y="649"/>
                      <a:pt x="439" y="649"/>
                      <a:pt x="439" y="649"/>
                    </a:cubicBezTo>
                    <a:cubicBezTo>
                      <a:pt x="439" y="875"/>
                      <a:pt x="439" y="875"/>
                      <a:pt x="439" y="875"/>
                    </a:cubicBezTo>
                    <a:cubicBezTo>
                      <a:pt x="439" y="896"/>
                      <a:pt x="443" y="906"/>
                      <a:pt x="455" y="915"/>
                    </a:cubicBezTo>
                    <a:cubicBezTo>
                      <a:pt x="368" y="915"/>
                      <a:pt x="368" y="915"/>
                      <a:pt x="368" y="915"/>
                    </a:cubicBezTo>
                    <a:close/>
                    <a:moveTo>
                      <a:pt x="430" y="514"/>
                    </a:moveTo>
                    <a:cubicBezTo>
                      <a:pt x="418" y="505"/>
                      <a:pt x="411" y="491"/>
                      <a:pt x="411" y="475"/>
                    </a:cubicBezTo>
                    <a:cubicBezTo>
                      <a:pt x="411" y="445"/>
                      <a:pt x="435" y="424"/>
                      <a:pt x="469" y="424"/>
                    </a:cubicBezTo>
                    <a:cubicBezTo>
                      <a:pt x="472" y="424"/>
                      <a:pt x="476" y="424"/>
                      <a:pt x="480" y="424"/>
                    </a:cubicBezTo>
                    <a:cubicBezTo>
                      <a:pt x="485" y="425"/>
                      <a:pt x="489" y="426"/>
                      <a:pt x="499" y="428"/>
                    </a:cubicBezTo>
                    <a:cubicBezTo>
                      <a:pt x="501" y="451"/>
                      <a:pt x="501" y="451"/>
                      <a:pt x="501" y="451"/>
                    </a:cubicBezTo>
                    <a:cubicBezTo>
                      <a:pt x="489" y="441"/>
                      <a:pt x="479" y="438"/>
                      <a:pt x="468" y="438"/>
                    </a:cubicBezTo>
                    <a:cubicBezTo>
                      <a:pt x="445" y="438"/>
                      <a:pt x="431" y="452"/>
                      <a:pt x="431" y="475"/>
                    </a:cubicBezTo>
                    <a:cubicBezTo>
                      <a:pt x="431" y="498"/>
                      <a:pt x="446" y="512"/>
                      <a:pt x="470" y="512"/>
                    </a:cubicBezTo>
                    <a:cubicBezTo>
                      <a:pt x="476" y="512"/>
                      <a:pt x="482" y="511"/>
                      <a:pt x="488" y="509"/>
                    </a:cubicBezTo>
                    <a:cubicBezTo>
                      <a:pt x="488" y="484"/>
                      <a:pt x="488" y="484"/>
                      <a:pt x="488" y="484"/>
                    </a:cubicBezTo>
                    <a:cubicBezTo>
                      <a:pt x="488" y="478"/>
                      <a:pt x="486" y="475"/>
                      <a:pt x="482" y="473"/>
                    </a:cubicBezTo>
                    <a:cubicBezTo>
                      <a:pt x="511" y="473"/>
                      <a:pt x="511" y="473"/>
                      <a:pt x="511" y="473"/>
                    </a:cubicBezTo>
                    <a:cubicBezTo>
                      <a:pt x="507" y="475"/>
                      <a:pt x="505" y="478"/>
                      <a:pt x="505" y="484"/>
                    </a:cubicBezTo>
                    <a:cubicBezTo>
                      <a:pt x="505" y="513"/>
                      <a:pt x="505" y="513"/>
                      <a:pt x="505" y="513"/>
                    </a:cubicBezTo>
                    <a:cubicBezTo>
                      <a:pt x="505" y="517"/>
                      <a:pt x="506" y="518"/>
                      <a:pt x="507" y="520"/>
                    </a:cubicBezTo>
                    <a:cubicBezTo>
                      <a:pt x="495" y="524"/>
                      <a:pt x="480" y="526"/>
                      <a:pt x="467" y="526"/>
                    </a:cubicBezTo>
                    <a:cubicBezTo>
                      <a:pt x="452" y="526"/>
                      <a:pt x="440" y="522"/>
                      <a:pt x="430" y="514"/>
                    </a:cubicBezTo>
                    <a:close/>
                    <a:moveTo>
                      <a:pt x="674" y="913"/>
                    </a:moveTo>
                    <a:cubicBezTo>
                      <a:pt x="666" y="914"/>
                      <a:pt x="666" y="914"/>
                      <a:pt x="666" y="914"/>
                    </a:cubicBezTo>
                    <a:cubicBezTo>
                      <a:pt x="636" y="921"/>
                      <a:pt x="629" y="922"/>
                      <a:pt x="606" y="922"/>
                    </a:cubicBezTo>
                    <a:cubicBezTo>
                      <a:pt x="563" y="922"/>
                      <a:pt x="535" y="912"/>
                      <a:pt x="510" y="890"/>
                    </a:cubicBezTo>
                    <a:cubicBezTo>
                      <a:pt x="484" y="866"/>
                      <a:pt x="469" y="831"/>
                      <a:pt x="469" y="791"/>
                    </a:cubicBezTo>
                    <a:cubicBezTo>
                      <a:pt x="469" y="712"/>
                      <a:pt x="523" y="658"/>
                      <a:pt x="602" y="658"/>
                    </a:cubicBezTo>
                    <a:cubicBezTo>
                      <a:pt x="618" y="658"/>
                      <a:pt x="638" y="660"/>
                      <a:pt x="662" y="664"/>
                    </a:cubicBezTo>
                    <a:cubicBezTo>
                      <a:pt x="666" y="664"/>
                      <a:pt x="666" y="664"/>
                      <a:pt x="666" y="664"/>
                    </a:cubicBezTo>
                    <a:cubicBezTo>
                      <a:pt x="675" y="729"/>
                      <a:pt x="675" y="729"/>
                      <a:pt x="675" y="729"/>
                    </a:cubicBezTo>
                    <a:cubicBezTo>
                      <a:pt x="651" y="714"/>
                      <a:pt x="627" y="707"/>
                      <a:pt x="602" y="707"/>
                    </a:cubicBezTo>
                    <a:cubicBezTo>
                      <a:pt x="557" y="707"/>
                      <a:pt x="528" y="739"/>
                      <a:pt x="528" y="790"/>
                    </a:cubicBezTo>
                    <a:cubicBezTo>
                      <a:pt x="528" y="841"/>
                      <a:pt x="557" y="874"/>
                      <a:pt x="602" y="874"/>
                    </a:cubicBezTo>
                    <a:cubicBezTo>
                      <a:pt x="616" y="874"/>
                      <a:pt x="631" y="871"/>
                      <a:pt x="648" y="864"/>
                    </a:cubicBezTo>
                    <a:cubicBezTo>
                      <a:pt x="662" y="859"/>
                      <a:pt x="669" y="856"/>
                      <a:pt x="686" y="844"/>
                    </a:cubicBezTo>
                    <a:cubicBezTo>
                      <a:pt x="674" y="913"/>
                      <a:pt x="674" y="913"/>
                      <a:pt x="674" y="913"/>
                    </a:cubicBezTo>
                    <a:close/>
                    <a:moveTo>
                      <a:pt x="848" y="917"/>
                    </a:moveTo>
                    <a:cubicBezTo>
                      <a:pt x="834" y="919"/>
                      <a:pt x="834" y="919"/>
                      <a:pt x="834" y="919"/>
                    </a:cubicBezTo>
                    <a:cubicBezTo>
                      <a:pt x="815" y="922"/>
                      <a:pt x="808" y="922"/>
                      <a:pt x="799" y="922"/>
                    </a:cubicBezTo>
                    <a:cubicBezTo>
                      <a:pt x="780" y="922"/>
                      <a:pt x="764" y="917"/>
                      <a:pt x="754" y="907"/>
                    </a:cubicBezTo>
                    <a:cubicBezTo>
                      <a:pt x="741" y="896"/>
                      <a:pt x="736" y="877"/>
                      <a:pt x="736" y="840"/>
                    </a:cubicBezTo>
                    <a:cubicBezTo>
                      <a:pt x="736" y="713"/>
                      <a:pt x="736" y="713"/>
                      <a:pt x="736" y="713"/>
                    </a:cubicBezTo>
                    <a:cubicBezTo>
                      <a:pt x="734" y="713"/>
                      <a:pt x="734" y="713"/>
                      <a:pt x="734" y="713"/>
                    </a:cubicBezTo>
                    <a:cubicBezTo>
                      <a:pt x="723" y="713"/>
                      <a:pt x="709" y="715"/>
                      <a:pt x="693" y="719"/>
                    </a:cubicBezTo>
                    <a:cubicBezTo>
                      <a:pt x="719" y="665"/>
                      <a:pt x="719" y="665"/>
                      <a:pt x="719" y="665"/>
                    </a:cubicBezTo>
                    <a:cubicBezTo>
                      <a:pt x="736" y="665"/>
                      <a:pt x="736" y="665"/>
                      <a:pt x="736" y="665"/>
                    </a:cubicBezTo>
                    <a:cubicBezTo>
                      <a:pt x="736" y="607"/>
                      <a:pt x="736" y="607"/>
                      <a:pt x="736" y="607"/>
                    </a:cubicBezTo>
                    <a:cubicBezTo>
                      <a:pt x="791" y="589"/>
                      <a:pt x="791" y="589"/>
                      <a:pt x="791" y="589"/>
                    </a:cubicBezTo>
                    <a:cubicBezTo>
                      <a:pt x="791" y="665"/>
                      <a:pt x="791" y="665"/>
                      <a:pt x="791" y="665"/>
                    </a:cubicBezTo>
                    <a:cubicBezTo>
                      <a:pt x="811" y="665"/>
                      <a:pt x="811" y="665"/>
                      <a:pt x="811" y="665"/>
                    </a:cubicBezTo>
                    <a:cubicBezTo>
                      <a:pt x="813" y="665"/>
                      <a:pt x="816" y="665"/>
                      <a:pt x="821" y="664"/>
                    </a:cubicBezTo>
                    <a:cubicBezTo>
                      <a:pt x="827" y="664"/>
                      <a:pt x="831" y="663"/>
                      <a:pt x="834" y="663"/>
                    </a:cubicBezTo>
                    <a:cubicBezTo>
                      <a:pt x="840" y="662"/>
                      <a:pt x="844" y="661"/>
                      <a:pt x="852" y="659"/>
                    </a:cubicBezTo>
                    <a:cubicBezTo>
                      <a:pt x="827" y="713"/>
                      <a:pt x="827" y="713"/>
                      <a:pt x="827" y="713"/>
                    </a:cubicBezTo>
                    <a:cubicBezTo>
                      <a:pt x="791" y="713"/>
                      <a:pt x="791" y="713"/>
                      <a:pt x="791" y="713"/>
                    </a:cubicBezTo>
                    <a:cubicBezTo>
                      <a:pt x="791" y="839"/>
                      <a:pt x="791" y="839"/>
                      <a:pt x="791" y="839"/>
                    </a:cubicBezTo>
                    <a:cubicBezTo>
                      <a:pt x="791" y="864"/>
                      <a:pt x="796" y="872"/>
                      <a:pt x="811" y="872"/>
                    </a:cubicBezTo>
                    <a:cubicBezTo>
                      <a:pt x="827" y="872"/>
                      <a:pt x="839" y="869"/>
                      <a:pt x="863" y="860"/>
                    </a:cubicBezTo>
                    <a:cubicBezTo>
                      <a:pt x="848" y="917"/>
                      <a:pt x="848" y="917"/>
                      <a:pt x="848" y="917"/>
                    </a:cubicBezTo>
                    <a:close/>
                    <a:moveTo>
                      <a:pt x="1001" y="922"/>
                    </a:moveTo>
                    <a:cubicBezTo>
                      <a:pt x="926" y="922"/>
                      <a:pt x="875" y="869"/>
                      <a:pt x="875" y="792"/>
                    </a:cubicBezTo>
                    <a:cubicBezTo>
                      <a:pt x="875" y="714"/>
                      <a:pt x="928" y="658"/>
                      <a:pt x="1002" y="658"/>
                    </a:cubicBezTo>
                    <a:cubicBezTo>
                      <a:pt x="1077" y="658"/>
                      <a:pt x="1126" y="709"/>
                      <a:pt x="1126" y="785"/>
                    </a:cubicBezTo>
                    <a:cubicBezTo>
                      <a:pt x="1126" y="865"/>
                      <a:pt x="1075" y="922"/>
                      <a:pt x="1001" y="922"/>
                    </a:cubicBezTo>
                    <a:close/>
                    <a:moveTo>
                      <a:pt x="1137" y="469"/>
                    </a:moveTo>
                    <a:cubicBezTo>
                      <a:pt x="1135" y="466"/>
                      <a:pt x="1131" y="465"/>
                      <a:pt x="1127" y="465"/>
                    </a:cubicBezTo>
                    <a:cubicBezTo>
                      <a:pt x="1117" y="465"/>
                      <a:pt x="1110" y="471"/>
                      <a:pt x="1110" y="480"/>
                    </a:cubicBezTo>
                    <a:cubicBezTo>
                      <a:pt x="1110" y="513"/>
                      <a:pt x="1110" y="513"/>
                      <a:pt x="1110" y="513"/>
                    </a:cubicBezTo>
                    <a:cubicBezTo>
                      <a:pt x="1110" y="519"/>
                      <a:pt x="1111" y="522"/>
                      <a:pt x="1115" y="524"/>
                    </a:cubicBezTo>
                    <a:cubicBezTo>
                      <a:pt x="1088" y="524"/>
                      <a:pt x="1088" y="524"/>
                      <a:pt x="1088" y="524"/>
                    </a:cubicBezTo>
                    <a:cubicBezTo>
                      <a:pt x="1092" y="522"/>
                      <a:pt x="1093" y="519"/>
                      <a:pt x="1093" y="513"/>
                    </a:cubicBezTo>
                    <a:cubicBezTo>
                      <a:pt x="1093" y="468"/>
                      <a:pt x="1093" y="468"/>
                      <a:pt x="1093" y="468"/>
                    </a:cubicBezTo>
                    <a:cubicBezTo>
                      <a:pt x="1093" y="462"/>
                      <a:pt x="1092" y="460"/>
                      <a:pt x="1089" y="458"/>
                    </a:cubicBezTo>
                    <a:cubicBezTo>
                      <a:pt x="1110" y="451"/>
                      <a:pt x="1110" y="451"/>
                      <a:pt x="1110" y="451"/>
                    </a:cubicBezTo>
                    <a:cubicBezTo>
                      <a:pt x="1110" y="458"/>
                      <a:pt x="1110" y="458"/>
                      <a:pt x="1110" y="458"/>
                    </a:cubicBezTo>
                    <a:cubicBezTo>
                      <a:pt x="1117" y="453"/>
                      <a:pt x="1122" y="452"/>
                      <a:pt x="1129" y="452"/>
                    </a:cubicBezTo>
                    <a:cubicBezTo>
                      <a:pt x="1139" y="452"/>
                      <a:pt x="1147" y="455"/>
                      <a:pt x="1152" y="461"/>
                    </a:cubicBezTo>
                    <a:cubicBezTo>
                      <a:pt x="1156" y="466"/>
                      <a:pt x="1158" y="472"/>
                      <a:pt x="1158" y="488"/>
                    </a:cubicBezTo>
                    <a:cubicBezTo>
                      <a:pt x="1158" y="513"/>
                      <a:pt x="1158" y="513"/>
                      <a:pt x="1158" y="513"/>
                    </a:cubicBezTo>
                    <a:cubicBezTo>
                      <a:pt x="1158" y="519"/>
                      <a:pt x="1159" y="522"/>
                      <a:pt x="1163" y="524"/>
                    </a:cubicBezTo>
                    <a:cubicBezTo>
                      <a:pt x="1135" y="524"/>
                      <a:pt x="1135" y="524"/>
                      <a:pt x="1135" y="524"/>
                    </a:cubicBezTo>
                    <a:cubicBezTo>
                      <a:pt x="1139" y="522"/>
                      <a:pt x="1140" y="519"/>
                      <a:pt x="1140" y="513"/>
                    </a:cubicBezTo>
                    <a:cubicBezTo>
                      <a:pt x="1140" y="480"/>
                      <a:pt x="1140" y="480"/>
                      <a:pt x="1140" y="480"/>
                    </a:cubicBezTo>
                    <a:cubicBezTo>
                      <a:pt x="1140" y="474"/>
                      <a:pt x="1140" y="472"/>
                      <a:pt x="1137" y="469"/>
                    </a:cubicBezTo>
                    <a:close/>
                    <a:moveTo>
                      <a:pt x="1289" y="726"/>
                    </a:moveTo>
                    <a:cubicBezTo>
                      <a:pt x="1275" y="717"/>
                      <a:pt x="1268" y="715"/>
                      <a:pt x="1257" y="715"/>
                    </a:cubicBezTo>
                    <a:cubicBezTo>
                      <a:pt x="1228" y="715"/>
                      <a:pt x="1210" y="740"/>
                      <a:pt x="1210" y="779"/>
                    </a:cubicBezTo>
                    <a:cubicBezTo>
                      <a:pt x="1210" y="875"/>
                      <a:pt x="1210" y="875"/>
                      <a:pt x="1210" y="875"/>
                    </a:cubicBezTo>
                    <a:cubicBezTo>
                      <a:pt x="1210" y="896"/>
                      <a:pt x="1215" y="906"/>
                      <a:pt x="1227" y="915"/>
                    </a:cubicBezTo>
                    <a:cubicBezTo>
                      <a:pt x="1140" y="915"/>
                      <a:pt x="1140" y="915"/>
                      <a:pt x="1140" y="915"/>
                    </a:cubicBezTo>
                    <a:cubicBezTo>
                      <a:pt x="1152" y="906"/>
                      <a:pt x="1156" y="896"/>
                      <a:pt x="1156" y="875"/>
                    </a:cubicBezTo>
                    <a:cubicBezTo>
                      <a:pt x="1156" y="714"/>
                      <a:pt x="1156" y="714"/>
                      <a:pt x="1156" y="714"/>
                    </a:cubicBezTo>
                    <a:cubicBezTo>
                      <a:pt x="1156" y="694"/>
                      <a:pt x="1154" y="689"/>
                      <a:pt x="1144" y="679"/>
                    </a:cubicBezTo>
                    <a:cubicBezTo>
                      <a:pt x="1210" y="657"/>
                      <a:pt x="1210" y="657"/>
                      <a:pt x="1210" y="657"/>
                    </a:cubicBezTo>
                    <a:cubicBezTo>
                      <a:pt x="1210" y="683"/>
                      <a:pt x="1210" y="683"/>
                      <a:pt x="1210" y="683"/>
                    </a:cubicBezTo>
                    <a:cubicBezTo>
                      <a:pt x="1227" y="667"/>
                      <a:pt x="1243" y="661"/>
                      <a:pt x="1267" y="661"/>
                    </a:cubicBezTo>
                    <a:cubicBezTo>
                      <a:pt x="1276" y="661"/>
                      <a:pt x="1280" y="661"/>
                      <a:pt x="1289" y="663"/>
                    </a:cubicBezTo>
                    <a:cubicBezTo>
                      <a:pt x="1289" y="726"/>
                      <a:pt x="1289" y="726"/>
                      <a:pt x="1289" y="726"/>
                    </a:cubicBezTo>
                    <a:close/>
                    <a:moveTo>
                      <a:pt x="1309" y="915"/>
                    </a:moveTo>
                    <a:cubicBezTo>
                      <a:pt x="1321" y="906"/>
                      <a:pt x="1325" y="896"/>
                      <a:pt x="1325" y="875"/>
                    </a:cubicBezTo>
                    <a:cubicBezTo>
                      <a:pt x="1325" y="707"/>
                      <a:pt x="1325" y="707"/>
                      <a:pt x="1325" y="707"/>
                    </a:cubicBezTo>
                    <a:cubicBezTo>
                      <a:pt x="1325" y="687"/>
                      <a:pt x="1323" y="681"/>
                      <a:pt x="1313" y="672"/>
                    </a:cubicBezTo>
                    <a:cubicBezTo>
                      <a:pt x="1380" y="649"/>
                      <a:pt x="1380" y="649"/>
                      <a:pt x="1380" y="649"/>
                    </a:cubicBezTo>
                    <a:cubicBezTo>
                      <a:pt x="1380" y="875"/>
                      <a:pt x="1380" y="875"/>
                      <a:pt x="1380" y="875"/>
                    </a:cubicBezTo>
                    <a:cubicBezTo>
                      <a:pt x="1380" y="896"/>
                      <a:pt x="1384" y="906"/>
                      <a:pt x="1396" y="915"/>
                    </a:cubicBezTo>
                    <a:cubicBezTo>
                      <a:pt x="1309" y="915"/>
                      <a:pt x="1309" y="915"/>
                      <a:pt x="1309" y="915"/>
                    </a:cubicBezTo>
                    <a:close/>
                    <a:moveTo>
                      <a:pt x="1581" y="915"/>
                    </a:moveTo>
                    <a:cubicBezTo>
                      <a:pt x="1580" y="909"/>
                      <a:pt x="1579" y="904"/>
                      <a:pt x="1579" y="892"/>
                    </a:cubicBezTo>
                    <a:cubicBezTo>
                      <a:pt x="1562" y="912"/>
                      <a:pt x="1537" y="922"/>
                      <a:pt x="1504" y="922"/>
                    </a:cubicBezTo>
                    <a:cubicBezTo>
                      <a:pt x="1447" y="922"/>
                      <a:pt x="1413" y="892"/>
                      <a:pt x="1413" y="841"/>
                    </a:cubicBezTo>
                    <a:cubicBezTo>
                      <a:pt x="1413" y="781"/>
                      <a:pt x="1458" y="748"/>
                      <a:pt x="1540" y="748"/>
                    </a:cubicBezTo>
                    <a:cubicBezTo>
                      <a:pt x="1549" y="748"/>
                      <a:pt x="1556" y="748"/>
                      <a:pt x="1570" y="750"/>
                    </a:cubicBezTo>
                    <a:cubicBezTo>
                      <a:pt x="1570" y="735"/>
                      <a:pt x="1570" y="731"/>
                      <a:pt x="1568" y="725"/>
                    </a:cubicBezTo>
                    <a:cubicBezTo>
                      <a:pt x="1562" y="712"/>
                      <a:pt x="1547" y="705"/>
                      <a:pt x="1521" y="705"/>
                    </a:cubicBezTo>
                    <a:cubicBezTo>
                      <a:pt x="1504" y="705"/>
                      <a:pt x="1489" y="707"/>
                      <a:pt x="1475" y="711"/>
                    </a:cubicBezTo>
                    <a:cubicBezTo>
                      <a:pt x="1460" y="715"/>
                      <a:pt x="1451" y="719"/>
                      <a:pt x="1428" y="732"/>
                    </a:cubicBezTo>
                    <a:cubicBezTo>
                      <a:pt x="1445" y="665"/>
                      <a:pt x="1445" y="665"/>
                      <a:pt x="1445" y="665"/>
                    </a:cubicBezTo>
                    <a:cubicBezTo>
                      <a:pt x="1453" y="664"/>
                      <a:pt x="1459" y="663"/>
                      <a:pt x="1463" y="662"/>
                    </a:cubicBezTo>
                    <a:cubicBezTo>
                      <a:pt x="1484" y="659"/>
                      <a:pt x="1497" y="658"/>
                      <a:pt x="1515" y="658"/>
                    </a:cubicBezTo>
                    <a:cubicBezTo>
                      <a:pt x="1545" y="658"/>
                      <a:pt x="1565" y="661"/>
                      <a:pt x="1585" y="669"/>
                    </a:cubicBezTo>
                    <a:cubicBezTo>
                      <a:pt x="1597" y="673"/>
                      <a:pt x="1606" y="680"/>
                      <a:pt x="1612" y="688"/>
                    </a:cubicBezTo>
                    <a:cubicBezTo>
                      <a:pt x="1622" y="701"/>
                      <a:pt x="1624" y="715"/>
                      <a:pt x="1624" y="757"/>
                    </a:cubicBezTo>
                    <a:cubicBezTo>
                      <a:pt x="1624" y="845"/>
                      <a:pt x="1624" y="845"/>
                      <a:pt x="1624" y="845"/>
                    </a:cubicBezTo>
                    <a:cubicBezTo>
                      <a:pt x="1624" y="862"/>
                      <a:pt x="1625" y="875"/>
                      <a:pt x="1628" y="889"/>
                    </a:cubicBezTo>
                    <a:cubicBezTo>
                      <a:pt x="1630" y="900"/>
                      <a:pt x="1631" y="904"/>
                      <a:pt x="1636" y="915"/>
                    </a:cubicBezTo>
                    <a:cubicBezTo>
                      <a:pt x="1581" y="915"/>
                      <a:pt x="1581" y="915"/>
                      <a:pt x="1581" y="915"/>
                    </a:cubicBezTo>
                    <a:close/>
                    <a:moveTo>
                      <a:pt x="555" y="513"/>
                    </a:moveTo>
                    <a:cubicBezTo>
                      <a:pt x="568" y="513"/>
                      <a:pt x="576" y="504"/>
                      <a:pt x="576" y="489"/>
                    </a:cubicBezTo>
                    <a:cubicBezTo>
                      <a:pt x="576" y="474"/>
                      <a:pt x="568" y="465"/>
                      <a:pt x="555" y="465"/>
                    </a:cubicBezTo>
                    <a:cubicBezTo>
                      <a:pt x="542" y="465"/>
                      <a:pt x="533" y="475"/>
                      <a:pt x="533" y="489"/>
                    </a:cubicBezTo>
                    <a:cubicBezTo>
                      <a:pt x="533" y="504"/>
                      <a:pt x="542" y="513"/>
                      <a:pt x="555" y="513"/>
                    </a:cubicBezTo>
                    <a:close/>
                    <a:moveTo>
                      <a:pt x="706" y="465"/>
                    </a:moveTo>
                    <a:cubicBezTo>
                      <a:pt x="698" y="465"/>
                      <a:pt x="691" y="470"/>
                      <a:pt x="689" y="477"/>
                    </a:cubicBezTo>
                    <a:cubicBezTo>
                      <a:pt x="723" y="477"/>
                      <a:pt x="723" y="477"/>
                      <a:pt x="723" y="477"/>
                    </a:cubicBezTo>
                    <a:cubicBezTo>
                      <a:pt x="719" y="469"/>
                      <a:pt x="714" y="465"/>
                      <a:pt x="706" y="465"/>
                    </a:cubicBezTo>
                    <a:close/>
                    <a:moveTo>
                      <a:pt x="1001" y="705"/>
                    </a:moveTo>
                    <a:cubicBezTo>
                      <a:pt x="959" y="705"/>
                      <a:pt x="933" y="739"/>
                      <a:pt x="933" y="791"/>
                    </a:cubicBezTo>
                    <a:cubicBezTo>
                      <a:pt x="933" y="841"/>
                      <a:pt x="960" y="875"/>
                      <a:pt x="1001" y="875"/>
                    </a:cubicBezTo>
                    <a:cubicBezTo>
                      <a:pt x="1042" y="875"/>
                      <a:pt x="1069" y="842"/>
                      <a:pt x="1069" y="790"/>
                    </a:cubicBezTo>
                    <a:cubicBezTo>
                      <a:pt x="1069" y="738"/>
                      <a:pt x="1042" y="705"/>
                      <a:pt x="1001" y="705"/>
                    </a:cubicBezTo>
                    <a:close/>
                    <a:moveTo>
                      <a:pt x="188" y="502"/>
                    </a:moveTo>
                    <a:cubicBezTo>
                      <a:pt x="188" y="509"/>
                      <a:pt x="194" y="514"/>
                      <a:pt x="203" y="514"/>
                    </a:cubicBezTo>
                    <a:cubicBezTo>
                      <a:pt x="214" y="514"/>
                      <a:pt x="221" y="507"/>
                      <a:pt x="221" y="494"/>
                    </a:cubicBezTo>
                    <a:cubicBezTo>
                      <a:pt x="221" y="493"/>
                      <a:pt x="221" y="491"/>
                      <a:pt x="221" y="490"/>
                    </a:cubicBezTo>
                    <a:cubicBezTo>
                      <a:pt x="216" y="489"/>
                      <a:pt x="214" y="489"/>
                      <a:pt x="211" y="489"/>
                    </a:cubicBezTo>
                    <a:cubicBezTo>
                      <a:pt x="196" y="489"/>
                      <a:pt x="188" y="494"/>
                      <a:pt x="188" y="502"/>
                    </a:cubicBezTo>
                    <a:close/>
                  </a:path>
                </a:pathLst>
              </a:custGeom>
              <a:solidFill>
                <a:srgbClr val="003F7C"/>
              </a:solidFill>
              <a:ln w="9525">
                <a:noFill/>
                <a:round/>
                <a:headEnd/>
                <a:tailEnd/>
              </a:ln>
            </p:spPr>
            <p:txBody>
              <a:bodyPr vert="horz" wrap="square" lIns="91440" tIns="45720" rIns="91440" bIns="45720" numCol="1" anchor="t" anchorCtr="0" compatLnSpc="1">
                <a:prstTxWarp prst="textNoShape">
                  <a:avLst/>
                </a:prstTxWarp>
              </a:bodyPr>
              <a:lstStyle/>
              <a:p>
                <a:endParaRPr lang="en-AU"/>
              </a:p>
            </p:txBody>
          </p:sp>
        </p:grpSp>
        <p:sp>
          <p:nvSpPr>
            <p:cNvPr id="17" name="text"/>
            <p:cNvSpPr>
              <a:spLocks noChangeAspect="1" noEditPoints="1"/>
            </p:cNvSpPr>
            <p:nvPr/>
          </p:nvSpPr>
          <p:spPr bwMode="gray">
            <a:xfrm>
              <a:off x="1368502" y="409888"/>
              <a:ext cx="1631873" cy="275912"/>
            </a:xfrm>
            <a:custGeom>
              <a:avLst/>
              <a:gdLst/>
              <a:ahLst/>
              <a:cxnLst>
                <a:cxn ang="0">
                  <a:pos x="108" y="597"/>
                </a:cxn>
                <a:cxn ang="0">
                  <a:pos x="738" y="203"/>
                </a:cxn>
                <a:cxn ang="0">
                  <a:pos x="1129" y="860"/>
                </a:cxn>
                <a:cxn ang="0">
                  <a:pos x="1316" y="451"/>
                </a:cxn>
                <a:cxn ang="0">
                  <a:pos x="1507" y="267"/>
                </a:cxn>
                <a:cxn ang="0">
                  <a:pos x="1737" y="463"/>
                </a:cxn>
                <a:cxn ang="0">
                  <a:pos x="2240" y="209"/>
                </a:cxn>
                <a:cxn ang="0">
                  <a:pos x="2476" y="624"/>
                </a:cxn>
                <a:cxn ang="0">
                  <a:pos x="2690" y="202"/>
                </a:cxn>
                <a:cxn ang="0">
                  <a:pos x="3107" y="360"/>
                </a:cxn>
                <a:cxn ang="0">
                  <a:pos x="3635" y="252"/>
                </a:cxn>
                <a:cxn ang="0">
                  <a:pos x="3874" y="202"/>
                </a:cxn>
                <a:cxn ang="0">
                  <a:pos x="4288" y="98"/>
                </a:cxn>
                <a:cxn ang="0">
                  <a:pos x="4470" y="285"/>
                </a:cxn>
                <a:cxn ang="0">
                  <a:pos x="4858" y="444"/>
                </a:cxn>
                <a:cxn ang="0">
                  <a:pos x="5491" y="214"/>
                </a:cxn>
                <a:cxn ang="0">
                  <a:pos x="5847" y="305"/>
                </a:cxn>
                <a:cxn ang="0">
                  <a:pos x="6471" y="249"/>
                </a:cxn>
                <a:cxn ang="0">
                  <a:pos x="6468" y="326"/>
                </a:cxn>
                <a:cxn ang="0">
                  <a:pos x="6842" y="699"/>
                </a:cxn>
                <a:cxn ang="0">
                  <a:pos x="7451" y="321"/>
                </a:cxn>
                <a:cxn ang="0">
                  <a:pos x="7760" y="286"/>
                </a:cxn>
                <a:cxn ang="0">
                  <a:pos x="7822" y="575"/>
                </a:cxn>
                <a:cxn ang="0">
                  <a:pos x="8270" y="676"/>
                </a:cxn>
                <a:cxn ang="0">
                  <a:pos x="8336" y="77"/>
                </a:cxn>
                <a:cxn ang="0">
                  <a:pos x="8761" y="621"/>
                </a:cxn>
                <a:cxn ang="0">
                  <a:pos x="9170" y="685"/>
                </a:cxn>
                <a:cxn ang="0">
                  <a:pos x="9986" y="369"/>
                </a:cxn>
                <a:cxn ang="0">
                  <a:pos x="9898" y="624"/>
                </a:cxn>
                <a:cxn ang="0">
                  <a:pos x="10320" y="685"/>
                </a:cxn>
                <a:cxn ang="0">
                  <a:pos x="10968" y="172"/>
                </a:cxn>
                <a:cxn ang="0">
                  <a:pos x="367" y="1707"/>
                </a:cxn>
                <a:cxn ang="0">
                  <a:pos x="367" y="1707"/>
                </a:cxn>
                <a:cxn ang="0">
                  <a:pos x="785" y="1302"/>
                </a:cxn>
                <a:cxn ang="0">
                  <a:pos x="1131" y="1223"/>
                </a:cxn>
                <a:cxn ang="0">
                  <a:pos x="1379" y="1706"/>
                </a:cxn>
                <a:cxn ang="0">
                  <a:pos x="1647" y="1491"/>
                </a:cxn>
                <a:cxn ang="0">
                  <a:pos x="2328" y="1717"/>
                </a:cxn>
                <a:cxn ang="0">
                  <a:pos x="2051" y="1395"/>
                </a:cxn>
                <a:cxn ang="0">
                  <a:pos x="2571" y="1147"/>
                </a:cxn>
                <a:cxn ang="0">
                  <a:pos x="3050" y="1099"/>
                </a:cxn>
                <a:cxn ang="0">
                  <a:pos x="3383" y="1023"/>
                </a:cxn>
                <a:cxn ang="0">
                  <a:pos x="3794" y="1022"/>
                </a:cxn>
                <a:cxn ang="0">
                  <a:pos x="4398" y="1375"/>
                </a:cxn>
                <a:cxn ang="0">
                  <a:pos x="4239" y="1312"/>
                </a:cxn>
                <a:cxn ang="0">
                  <a:pos x="4690" y="1303"/>
                </a:cxn>
                <a:cxn ang="0">
                  <a:pos x="5752" y="1707"/>
                </a:cxn>
                <a:cxn ang="0">
                  <a:pos x="5729" y="1348"/>
                </a:cxn>
                <a:cxn ang="0">
                  <a:pos x="6617" y="1387"/>
                </a:cxn>
                <a:cxn ang="0">
                  <a:pos x="7034" y="1594"/>
                </a:cxn>
                <a:cxn ang="0">
                  <a:pos x="6975" y="1424"/>
                </a:cxn>
                <a:cxn ang="0">
                  <a:pos x="7530" y="1237"/>
                </a:cxn>
                <a:cxn ang="0">
                  <a:pos x="7940" y="1500"/>
                </a:cxn>
                <a:cxn ang="0">
                  <a:pos x="8125" y="1023"/>
                </a:cxn>
                <a:cxn ang="0">
                  <a:pos x="8545" y="1475"/>
                </a:cxn>
                <a:cxn ang="0">
                  <a:pos x="8969" y="1226"/>
                </a:cxn>
                <a:cxn ang="0">
                  <a:pos x="9569" y="1294"/>
                </a:cxn>
                <a:cxn ang="0">
                  <a:pos x="9584" y="1707"/>
                </a:cxn>
                <a:cxn ang="0">
                  <a:pos x="9921" y="1473"/>
                </a:cxn>
                <a:cxn ang="0">
                  <a:pos x="10767" y="1356"/>
                </a:cxn>
                <a:cxn ang="0">
                  <a:pos x="10767" y="1707"/>
                </a:cxn>
                <a:cxn ang="0">
                  <a:pos x="11044" y="1646"/>
                </a:cxn>
              </a:cxnLst>
              <a:rect l="0" t="0" r="r" b="b"/>
              <a:pathLst>
                <a:path w="11101" h="1908">
                  <a:moveTo>
                    <a:pt x="389" y="595"/>
                  </a:moveTo>
                  <a:cubicBezTo>
                    <a:pt x="335" y="664"/>
                    <a:pt x="279" y="685"/>
                    <a:pt x="159" y="685"/>
                  </a:cubicBezTo>
                  <a:cubicBezTo>
                    <a:pt x="0" y="685"/>
                    <a:pt x="0" y="685"/>
                    <a:pt x="0" y="685"/>
                  </a:cubicBezTo>
                  <a:cubicBezTo>
                    <a:pt x="0" y="42"/>
                    <a:pt x="0" y="42"/>
                    <a:pt x="0" y="42"/>
                  </a:cubicBezTo>
                  <a:cubicBezTo>
                    <a:pt x="134" y="42"/>
                    <a:pt x="134" y="42"/>
                    <a:pt x="134" y="42"/>
                  </a:cubicBezTo>
                  <a:cubicBezTo>
                    <a:pt x="255" y="42"/>
                    <a:pt x="327" y="64"/>
                    <a:pt x="387" y="133"/>
                  </a:cubicBezTo>
                  <a:cubicBezTo>
                    <a:pt x="434" y="188"/>
                    <a:pt x="457" y="265"/>
                    <a:pt x="457" y="365"/>
                  </a:cubicBezTo>
                  <a:cubicBezTo>
                    <a:pt x="457" y="463"/>
                    <a:pt x="433" y="539"/>
                    <a:pt x="389" y="595"/>
                  </a:cubicBezTo>
                  <a:moveTo>
                    <a:pt x="297" y="182"/>
                  </a:moveTo>
                  <a:cubicBezTo>
                    <a:pt x="267" y="141"/>
                    <a:pt x="234" y="126"/>
                    <a:pt x="176" y="126"/>
                  </a:cubicBezTo>
                  <a:cubicBezTo>
                    <a:pt x="108" y="126"/>
                    <a:pt x="108" y="126"/>
                    <a:pt x="108" y="126"/>
                  </a:cubicBezTo>
                  <a:cubicBezTo>
                    <a:pt x="108" y="597"/>
                    <a:pt x="108" y="597"/>
                    <a:pt x="108" y="597"/>
                  </a:cubicBezTo>
                  <a:cubicBezTo>
                    <a:pt x="179" y="597"/>
                    <a:pt x="179" y="597"/>
                    <a:pt x="179" y="597"/>
                  </a:cubicBezTo>
                  <a:cubicBezTo>
                    <a:pt x="292" y="597"/>
                    <a:pt x="338" y="522"/>
                    <a:pt x="338" y="376"/>
                  </a:cubicBezTo>
                  <a:cubicBezTo>
                    <a:pt x="338" y="294"/>
                    <a:pt x="330" y="228"/>
                    <a:pt x="297" y="182"/>
                  </a:cubicBezTo>
                  <a:moveTo>
                    <a:pt x="648" y="478"/>
                  </a:moveTo>
                  <a:cubicBezTo>
                    <a:pt x="648" y="485"/>
                    <a:pt x="648" y="485"/>
                    <a:pt x="648" y="485"/>
                  </a:cubicBezTo>
                  <a:cubicBezTo>
                    <a:pt x="648" y="550"/>
                    <a:pt x="672" y="619"/>
                    <a:pt x="764" y="619"/>
                  </a:cubicBezTo>
                  <a:cubicBezTo>
                    <a:pt x="808" y="619"/>
                    <a:pt x="846" y="603"/>
                    <a:pt x="881" y="572"/>
                  </a:cubicBezTo>
                  <a:cubicBezTo>
                    <a:pt x="921" y="635"/>
                    <a:pt x="921" y="635"/>
                    <a:pt x="921" y="635"/>
                  </a:cubicBezTo>
                  <a:cubicBezTo>
                    <a:pt x="872" y="676"/>
                    <a:pt x="815" y="697"/>
                    <a:pt x="752" y="697"/>
                  </a:cubicBezTo>
                  <a:cubicBezTo>
                    <a:pt x="619" y="697"/>
                    <a:pt x="536" y="601"/>
                    <a:pt x="536" y="451"/>
                  </a:cubicBezTo>
                  <a:cubicBezTo>
                    <a:pt x="536" y="368"/>
                    <a:pt x="553" y="313"/>
                    <a:pt x="594" y="267"/>
                  </a:cubicBezTo>
                  <a:cubicBezTo>
                    <a:pt x="632" y="223"/>
                    <a:pt x="679" y="203"/>
                    <a:pt x="738" y="203"/>
                  </a:cubicBezTo>
                  <a:cubicBezTo>
                    <a:pt x="785" y="203"/>
                    <a:pt x="827" y="215"/>
                    <a:pt x="867" y="252"/>
                  </a:cubicBezTo>
                  <a:cubicBezTo>
                    <a:pt x="908" y="289"/>
                    <a:pt x="929" y="346"/>
                    <a:pt x="929" y="456"/>
                  </a:cubicBezTo>
                  <a:cubicBezTo>
                    <a:pt x="929" y="478"/>
                    <a:pt x="929" y="478"/>
                    <a:pt x="929" y="478"/>
                  </a:cubicBezTo>
                  <a:lnTo>
                    <a:pt x="648" y="478"/>
                  </a:lnTo>
                  <a:close/>
                  <a:moveTo>
                    <a:pt x="738" y="281"/>
                  </a:moveTo>
                  <a:cubicBezTo>
                    <a:pt x="681" y="281"/>
                    <a:pt x="649" y="326"/>
                    <a:pt x="649" y="402"/>
                  </a:cubicBezTo>
                  <a:cubicBezTo>
                    <a:pt x="823" y="402"/>
                    <a:pt x="823" y="402"/>
                    <a:pt x="823" y="402"/>
                  </a:cubicBezTo>
                  <a:cubicBezTo>
                    <a:pt x="823" y="326"/>
                    <a:pt x="789" y="281"/>
                    <a:pt x="738" y="281"/>
                  </a:cubicBezTo>
                  <a:moveTo>
                    <a:pt x="1239" y="694"/>
                  </a:moveTo>
                  <a:cubicBezTo>
                    <a:pt x="1199" y="694"/>
                    <a:pt x="1160" y="681"/>
                    <a:pt x="1127" y="656"/>
                  </a:cubicBezTo>
                  <a:cubicBezTo>
                    <a:pt x="1127" y="656"/>
                    <a:pt x="1129" y="676"/>
                    <a:pt x="1129" y="702"/>
                  </a:cubicBezTo>
                  <a:cubicBezTo>
                    <a:pt x="1129" y="860"/>
                    <a:pt x="1129" y="860"/>
                    <a:pt x="1129" y="860"/>
                  </a:cubicBezTo>
                  <a:cubicBezTo>
                    <a:pt x="1031" y="885"/>
                    <a:pt x="1031" y="885"/>
                    <a:pt x="1031" y="885"/>
                  </a:cubicBezTo>
                  <a:cubicBezTo>
                    <a:pt x="1031" y="336"/>
                    <a:pt x="1031" y="336"/>
                    <a:pt x="1031" y="336"/>
                  </a:cubicBezTo>
                  <a:cubicBezTo>
                    <a:pt x="1031" y="278"/>
                    <a:pt x="1028" y="254"/>
                    <a:pt x="1021" y="219"/>
                  </a:cubicBezTo>
                  <a:cubicBezTo>
                    <a:pt x="1115" y="202"/>
                    <a:pt x="1115" y="202"/>
                    <a:pt x="1115" y="202"/>
                  </a:cubicBezTo>
                  <a:cubicBezTo>
                    <a:pt x="1120" y="218"/>
                    <a:pt x="1122" y="231"/>
                    <a:pt x="1123" y="260"/>
                  </a:cubicBezTo>
                  <a:cubicBezTo>
                    <a:pt x="1153" y="224"/>
                    <a:pt x="1199" y="204"/>
                    <a:pt x="1248" y="204"/>
                  </a:cubicBezTo>
                  <a:cubicBezTo>
                    <a:pt x="1343" y="204"/>
                    <a:pt x="1426" y="276"/>
                    <a:pt x="1426" y="440"/>
                  </a:cubicBezTo>
                  <a:cubicBezTo>
                    <a:pt x="1426" y="596"/>
                    <a:pt x="1359" y="694"/>
                    <a:pt x="1239" y="694"/>
                  </a:cubicBezTo>
                  <a:moveTo>
                    <a:pt x="1129" y="337"/>
                  </a:moveTo>
                  <a:cubicBezTo>
                    <a:pt x="1129" y="571"/>
                    <a:pt x="1129" y="571"/>
                    <a:pt x="1129" y="571"/>
                  </a:cubicBezTo>
                  <a:cubicBezTo>
                    <a:pt x="1154" y="596"/>
                    <a:pt x="1186" y="613"/>
                    <a:pt x="1217" y="613"/>
                  </a:cubicBezTo>
                  <a:cubicBezTo>
                    <a:pt x="1285" y="613"/>
                    <a:pt x="1316" y="562"/>
                    <a:pt x="1316" y="451"/>
                  </a:cubicBezTo>
                  <a:cubicBezTo>
                    <a:pt x="1316" y="346"/>
                    <a:pt x="1296" y="289"/>
                    <a:pt x="1229" y="289"/>
                  </a:cubicBezTo>
                  <a:cubicBezTo>
                    <a:pt x="1192" y="289"/>
                    <a:pt x="1157" y="306"/>
                    <a:pt x="1129" y="337"/>
                  </a:cubicBezTo>
                  <a:moveTo>
                    <a:pt x="1843" y="704"/>
                  </a:moveTo>
                  <a:cubicBezTo>
                    <a:pt x="1814" y="693"/>
                    <a:pt x="1790" y="671"/>
                    <a:pt x="1779" y="641"/>
                  </a:cubicBezTo>
                  <a:cubicBezTo>
                    <a:pt x="1741" y="684"/>
                    <a:pt x="1700" y="699"/>
                    <a:pt x="1650" y="699"/>
                  </a:cubicBezTo>
                  <a:cubicBezTo>
                    <a:pt x="1542" y="699"/>
                    <a:pt x="1494" y="639"/>
                    <a:pt x="1494" y="557"/>
                  </a:cubicBezTo>
                  <a:cubicBezTo>
                    <a:pt x="1494" y="449"/>
                    <a:pt x="1575" y="394"/>
                    <a:pt x="1726" y="394"/>
                  </a:cubicBezTo>
                  <a:cubicBezTo>
                    <a:pt x="1757" y="394"/>
                    <a:pt x="1757" y="394"/>
                    <a:pt x="1757" y="394"/>
                  </a:cubicBezTo>
                  <a:cubicBezTo>
                    <a:pt x="1757" y="369"/>
                    <a:pt x="1757" y="369"/>
                    <a:pt x="1757" y="369"/>
                  </a:cubicBezTo>
                  <a:cubicBezTo>
                    <a:pt x="1757" y="315"/>
                    <a:pt x="1748" y="286"/>
                    <a:pt x="1692" y="286"/>
                  </a:cubicBezTo>
                  <a:cubicBezTo>
                    <a:pt x="1625" y="286"/>
                    <a:pt x="1552" y="340"/>
                    <a:pt x="1552" y="340"/>
                  </a:cubicBezTo>
                  <a:cubicBezTo>
                    <a:pt x="1507" y="267"/>
                    <a:pt x="1507" y="267"/>
                    <a:pt x="1507" y="267"/>
                  </a:cubicBezTo>
                  <a:cubicBezTo>
                    <a:pt x="1577" y="222"/>
                    <a:pt x="1636" y="202"/>
                    <a:pt x="1706" y="202"/>
                  </a:cubicBezTo>
                  <a:cubicBezTo>
                    <a:pt x="1780" y="202"/>
                    <a:pt x="1829" y="229"/>
                    <a:pt x="1849" y="280"/>
                  </a:cubicBezTo>
                  <a:cubicBezTo>
                    <a:pt x="1858" y="301"/>
                    <a:pt x="1858" y="326"/>
                    <a:pt x="1857" y="396"/>
                  </a:cubicBezTo>
                  <a:cubicBezTo>
                    <a:pt x="1855" y="530"/>
                    <a:pt x="1855" y="530"/>
                    <a:pt x="1855" y="530"/>
                  </a:cubicBezTo>
                  <a:cubicBezTo>
                    <a:pt x="1854" y="594"/>
                    <a:pt x="1860" y="614"/>
                    <a:pt x="1896" y="639"/>
                  </a:cubicBezTo>
                  <a:lnTo>
                    <a:pt x="1843" y="704"/>
                  </a:lnTo>
                  <a:close/>
                  <a:moveTo>
                    <a:pt x="1737" y="463"/>
                  </a:moveTo>
                  <a:cubicBezTo>
                    <a:pt x="1635" y="463"/>
                    <a:pt x="1604" y="492"/>
                    <a:pt x="1604" y="552"/>
                  </a:cubicBezTo>
                  <a:cubicBezTo>
                    <a:pt x="1604" y="597"/>
                    <a:pt x="1628" y="624"/>
                    <a:pt x="1669" y="624"/>
                  </a:cubicBezTo>
                  <a:cubicBezTo>
                    <a:pt x="1702" y="624"/>
                    <a:pt x="1733" y="605"/>
                    <a:pt x="1754" y="575"/>
                  </a:cubicBezTo>
                  <a:cubicBezTo>
                    <a:pt x="1756" y="464"/>
                    <a:pt x="1756" y="464"/>
                    <a:pt x="1756" y="464"/>
                  </a:cubicBezTo>
                  <a:cubicBezTo>
                    <a:pt x="1756" y="464"/>
                    <a:pt x="1745" y="463"/>
                    <a:pt x="1737" y="463"/>
                  </a:cubicBezTo>
                  <a:moveTo>
                    <a:pt x="2240" y="209"/>
                  </a:moveTo>
                  <a:cubicBezTo>
                    <a:pt x="2228" y="203"/>
                    <a:pt x="2218" y="202"/>
                    <a:pt x="2203" y="202"/>
                  </a:cubicBezTo>
                  <a:cubicBezTo>
                    <a:pt x="2158" y="202"/>
                    <a:pt x="2121" y="226"/>
                    <a:pt x="2084" y="277"/>
                  </a:cubicBezTo>
                  <a:cubicBezTo>
                    <a:pt x="2084" y="251"/>
                    <a:pt x="2077" y="224"/>
                    <a:pt x="2066" y="203"/>
                  </a:cubicBezTo>
                  <a:cubicBezTo>
                    <a:pt x="1972" y="227"/>
                    <a:pt x="1972" y="227"/>
                    <a:pt x="1972" y="227"/>
                  </a:cubicBezTo>
                  <a:cubicBezTo>
                    <a:pt x="1982" y="255"/>
                    <a:pt x="1989" y="293"/>
                    <a:pt x="1989" y="353"/>
                  </a:cubicBezTo>
                  <a:cubicBezTo>
                    <a:pt x="1989" y="685"/>
                    <a:pt x="1989" y="685"/>
                    <a:pt x="1989" y="685"/>
                  </a:cubicBezTo>
                  <a:cubicBezTo>
                    <a:pt x="2091" y="685"/>
                    <a:pt x="2091" y="685"/>
                    <a:pt x="2091" y="685"/>
                  </a:cubicBezTo>
                  <a:cubicBezTo>
                    <a:pt x="2091" y="367"/>
                    <a:pt x="2091" y="367"/>
                    <a:pt x="2091" y="367"/>
                  </a:cubicBezTo>
                  <a:cubicBezTo>
                    <a:pt x="2100" y="329"/>
                    <a:pt x="2137" y="297"/>
                    <a:pt x="2179" y="297"/>
                  </a:cubicBezTo>
                  <a:cubicBezTo>
                    <a:pt x="2190" y="297"/>
                    <a:pt x="2198" y="300"/>
                    <a:pt x="2208" y="304"/>
                  </a:cubicBezTo>
                  <a:lnTo>
                    <a:pt x="2240" y="209"/>
                  </a:lnTo>
                  <a:close/>
                  <a:moveTo>
                    <a:pt x="2419" y="215"/>
                  </a:moveTo>
                  <a:cubicBezTo>
                    <a:pt x="2419" y="168"/>
                    <a:pt x="2423" y="111"/>
                    <a:pt x="2427" y="73"/>
                  </a:cubicBezTo>
                  <a:cubicBezTo>
                    <a:pt x="2322" y="98"/>
                    <a:pt x="2322" y="98"/>
                    <a:pt x="2322" y="98"/>
                  </a:cubicBezTo>
                  <a:cubicBezTo>
                    <a:pt x="2318" y="134"/>
                    <a:pt x="2318" y="175"/>
                    <a:pt x="2318" y="215"/>
                  </a:cubicBezTo>
                  <a:cubicBezTo>
                    <a:pt x="2266" y="215"/>
                    <a:pt x="2266" y="215"/>
                    <a:pt x="2266" y="215"/>
                  </a:cubicBezTo>
                  <a:cubicBezTo>
                    <a:pt x="2266" y="285"/>
                    <a:pt x="2266" y="285"/>
                    <a:pt x="2266" y="285"/>
                  </a:cubicBezTo>
                  <a:cubicBezTo>
                    <a:pt x="2318" y="285"/>
                    <a:pt x="2318" y="285"/>
                    <a:pt x="2318" y="285"/>
                  </a:cubicBezTo>
                  <a:cubicBezTo>
                    <a:pt x="2318" y="576"/>
                    <a:pt x="2318" y="576"/>
                    <a:pt x="2318" y="576"/>
                  </a:cubicBezTo>
                  <a:cubicBezTo>
                    <a:pt x="2318" y="643"/>
                    <a:pt x="2349" y="697"/>
                    <a:pt x="2440" y="697"/>
                  </a:cubicBezTo>
                  <a:cubicBezTo>
                    <a:pt x="2472" y="697"/>
                    <a:pt x="2502" y="690"/>
                    <a:pt x="2532" y="676"/>
                  </a:cubicBezTo>
                  <a:cubicBezTo>
                    <a:pt x="2519" y="615"/>
                    <a:pt x="2519" y="615"/>
                    <a:pt x="2519" y="615"/>
                  </a:cubicBezTo>
                  <a:cubicBezTo>
                    <a:pt x="2502" y="622"/>
                    <a:pt x="2490" y="624"/>
                    <a:pt x="2476" y="624"/>
                  </a:cubicBezTo>
                  <a:cubicBezTo>
                    <a:pt x="2431" y="624"/>
                    <a:pt x="2418" y="608"/>
                    <a:pt x="2418" y="549"/>
                  </a:cubicBezTo>
                  <a:cubicBezTo>
                    <a:pt x="2418" y="285"/>
                    <a:pt x="2418" y="285"/>
                    <a:pt x="2418" y="285"/>
                  </a:cubicBezTo>
                  <a:cubicBezTo>
                    <a:pt x="2504" y="285"/>
                    <a:pt x="2504" y="285"/>
                    <a:pt x="2504" y="285"/>
                  </a:cubicBezTo>
                  <a:cubicBezTo>
                    <a:pt x="2531" y="215"/>
                    <a:pt x="2531" y="215"/>
                    <a:pt x="2531" y="215"/>
                  </a:cubicBezTo>
                  <a:cubicBezTo>
                    <a:pt x="2419" y="215"/>
                    <a:pt x="2419" y="215"/>
                    <a:pt x="2419" y="215"/>
                  </a:cubicBezTo>
                  <a:moveTo>
                    <a:pt x="3207" y="685"/>
                  </a:moveTo>
                  <a:cubicBezTo>
                    <a:pt x="3207" y="341"/>
                    <a:pt x="3207" y="341"/>
                    <a:pt x="3207" y="341"/>
                  </a:cubicBezTo>
                  <a:cubicBezTo>
                    <a:pt x="3207" y="243"/>
                    <a:pt x="3161" y="204"/>
                    <a:pt x="3084" y="204"/>
                  </a:cubicBezTo>
                  <a:cubicBezTo>
                    <a:pt x="3034" y="204"/>
                    <a:pt x="2989" y="226"/>
                    <a:pt x="2944" y="272"/>
                  </a:cubicBezTo>
                  <a:cubicBezTo>
                    <a:pt x="2910" y="217"/>
                    <a:pt x="2873" y="204"/>
                    <a:pt x="2832" y="204"/>
                  </a:cubicBezTo>
                  <a:cubicBezTo>
                    <a:pt x="2788" y="204"/>
                    <a:pt x="2744" y="225"/>
                    <a:pt x="2707" y="263"/>
                  </a:cubicBezTo>
                  <a:cubicBezTo>
                    <a:pt x="2705" y="237"/>
                    <a:pt x="2699" y="217"/>
                    <a:pt x="2690" y="202"/>
                  </a:cubicBezTo>
                  <a:cubicBezTo>
                    <a:pt x="2597" y="228"/>
                    <a:pt x="2597" y="228"/>
                    <a:pt x="2597" y="228"/>
                  </a:cubicBezTo>
                  <a:cubicBezTo>
                    <a:pt x="2608" y="254"/>
                    <a:pt x="2614" y="289"/>
                    <a:pt x="2614" y="347"/>
                  </a:cubicBezTo>
                  <a:cubicBezTo>
                    <a:pt x="2614" y="685"/>
                    <a:pt x="2614" y="685"/>
                    <a:pt x="2614" y="685"/>
                  </a:cubicBezTo>
                  <a:cubicBezTo>
                    <a:pt x="2713" y="685"/>
                    <a:pt x="2713" y="685"/>
                    <a:pt x="2713" y="685"/>
                  </a:cubicBezTo>
                  <a:cubicBezTo>
                    <a:pt x="2713" y="336"/>
                    <a:pt x="2713" y="336"/>
                    <a:pt x="2713" y="336"/>
                  </a:cubicBezTo>
                  <a:cubicBezTo>
                    <a:pt x="2748" y="305"/>
                    <a:pt x="2781" y="290"/>
                    <a:pt x="2810" y="290"/>
                  </a:cubicBezTo>
                  <a:cubicBezTo>
                    <a:pt x="2849" y="290"/>
                    <a:pt x="2861" y="308"/>
                    <a:pt x="2861" y="362"/>
                  </a:cubicBezTo>
                  <a:cubicBezTo>
                    <a:pt x="2861" y="685"/>
                    <a:pt x="2861" y="685"/>
                    <a:pt x="2861" y="685"/>
                  </a:cubicBezTo>
                  <a:cubicBezTo>
                    <a:pt x="2959" y="685"/>
                    <a:pt x="2959" y="685"/>
                    <a:pt x="2959" y="685"/>
                  </a:cubicBezTo>
                  <a:cubicBezTo>
                    <a:pt x="2959" y="343"/>
                    <a:pt x="2959" y="343"/>
                    <a:pt x="2959" y="343"/>
                  </a:cubicBezTo>
                  <a:cubicBezTo>
                    <a:pt x="2991" y="312"/>
                    <a:pt x="3024" y="289"/>
                    <a:pt x="3058" y="289"/>
                  </a:cubicBezTo>
                  <a:cubicBezTo>
                    <a:pt x="3094" y="289"/>
                    <a:pt x="3107" y="305"/>
                    <a:pt x="3107" y="360"/>
                  </a:cubicBezTo>
                  <a:cubicBezTo>
                    <a:pt x="3107" y="685"/>
                    <a:pt x="3107" y="685"/>
                    <a:pt x="3107" y="685"/>
                  </a:cubicBezTo>
                  <a:lnTo>
                    <a:pt x="3207" y="685"/>
                  </a:lnTo>
                  <a:close/>
                  <a:moveTo>
                    <a:pt x="3416" y="478"/>
                  </a:moveTo>
                  <a:cubicBezTo>
                    <a:pt x="3416" y="485"/>
                    <a:pt x="3416" y="485"/>
                    <a:pt x="3416" y="485"/>
                  </a:cubicBezTo>
                  <a:cubicBezTo>
                    <a:pt x="3416" y="550"/>
                    <a:pt x="3440" y="619"/>
                    <a:pt x="3532" y="619"/>
                  </a:cubicBezTo>
                  <a:cubicBezTo>
                    <a:pt x="3576" y="619"/>
                    <a:pt x="3614" y="603"/>
                    <a:pt x="3649" y="572"/>
                  </a:cubicBezTo>
                  <a:cubicBezTo>
                    <a:pt x="3689" y="635"/>
                    <a:pt x="3689" y="635"/>
                    <a:pt x="3689" y="635"/>
                  </a:cubicBezTo>
                  <a:cubicBezTo>
                    <a:pt x="3640" y="676"/>
                    <a:pt x="3583" y="697"/>
                    <a:pt x="3520" y="697"/>
                  </a:cubicBezTo>
                  <a:cubicBezTo>
                    <a:pt x="3387" y="697"/>
                    <a:pt x="3303" y="601"/>
                    <a:pt x="3303" y="451"/>
                  </a:cubicBezTo>
                  <a:cubicBezTo>
                    <a:pt x="3303" y="368"/>
                    <a:pt x="3321" y="313"/>
                    <a:pt x="3362" y="267"/>
                  </a:cubicBezTo>
                  <a:cubicBezTo>
                    <a:pt x="3400" y="223"/>
                    <a:pt x="3446" y="203"/>
                    <a:pt x="3506" y="203"/>
                  </a:cubicBezTo>
                  <a:cubicBezTo>
                    <a:pt x="3552" y="203"/>
                    <a:pt x="3595" y="215"/>
                    <a:pt x="3635" y="252"/>
                  </a:cubicBezTo>
                  <a:cubicBezTo>
                    <a:pt x="3676" y="289"/>
                    <a:pt x="3697" y="346"/>
                    <a:pt x="3697" y="456"/>
                  </a:cubicBezTo>
                  <a:cubicBezTo>
                    <a:pt x="3697" y="478"/>
                    <a:pt x="3697" y="478"/>
                    <a:pt x="3697" y="478"/>
                  </a:cubicBezTo>
                  <a:lnTo>
                    <a:pt x="3416" y="478"/>
                  </a:lnTo>
                  <a:close/>
                  <a:moveTo>
                    <a:pt x="3506" y="281"/>
                  </a:moveTo>
                  <a:cubicBezTo>
                    <a:pt x="3448" y="281"/>
                    <a:pt x="3417" y="326"/>
                    <a:pt x="3417" y="402"/>
                  </a:cubicBezTo>
                  <a:cubicBezTo>
                    <a:pt x="3591" y="402"/>
                    <a:pt x="3591" y="402"/>
                    <a:pt x="3591" y="402"/>
                  </a:cubicBezTo>
                  <a:cubicBezTo>
                    <a:pt x="3591" y="326"/>
                    <a:pt x="3557" y="281"/>
                    <a:pt x="3506" y="281"/>
                  </a:cubicBezTo>
                  <a:moveTo>
                    <a:pt x="4157" y="685"/>
                  </a:moveTo>
                  <a:cubicBezTo>
                    <a:pt x="4157" y="334"/>
                    <a:pt x="4157" y="334"/>
                    <a:pt x="4157" y="334"/>
                  </a:cubicBezTo>
                  <a:cubicBezTo>
                    <a:pt x="4157" y="247"/>
                    <a:pt x="4107" y="204"/>
                    <a:pt x="4035" y="204"/>
                  </a:cubicBezTo>
                  <a:cubicBezTo>
                    <a:pt x="3985" y="204"/>
                    <a:pt x="3941" y="226"/>
                    <a:pt x="3891" y="268"/>
                  </a:cubicBezTo>
                  <a:cubicBezTo>
                    <a:pt x="3891" y="243"/>
                    <a:pt x="3885" y="223"/>
                    <a:pt x="3874" y="202"/>
                  </a:cubicBezTo>
                  <a:cubicBezTo>
                    <a:pt x="3781" y="228"/>
                    <a:pt x="3781" y="228"/>
                    <a:pt x="3781" y="228"/>
                  </a:cubicBezTo>
                  <a:cubicBezTo>
                    <a:pt x="3794" y="261"/>
                    <a:pt x="3799" y="290"/>
                    <a:pt x="3799" y="339"/>
                  </a:cubicBezTo>
                  <a:cubicBezTo>
                    <a:pt x="3799" y="685"/>
                    <a:pt x="3799" y="685"/>
                    <a:pt x="3799" y="685"/>
                  </a:cubicBezTo>
                  <a:cubicBezTo>
                    <a:pt x="3899" y="685"/>
                    <a:pt x="3899" y="685"/>
                    <a:pt x="3899" y="685"/>
                  </a:cubicBezTo>
                  <a:cubicBezTo>
                    <a:pt x="3899" y="344"/>
                    <a:pt x="3899" y="344"/>
                    <a:pt x="3899" y="344"/>
                  </a:cubicBezTo>
                  <a:cubicBezTo>
                    <a:pt x="3930" y="313"/>
                    <a:pt x="3972" y="291"/>
                    <a:pt x="4002" y="291"/>
                  </a:cubicBezTo>
                  <a:cubicBezTo>
                    <a:pt x="4041" y="291"/>
                    <a:pt x="4056" y="308"/>
                    <a:pt x="4056" y="373"/>
                  </a:cubicBezTo>
                  <a:cubicBezTo>
                    <a:pt x="4056" y="685"/>
                    <a:pt x="4056" y="685"/>
                    <a:pt x="4056" y="685"/>
                  </a:cubicBezTo>
                  <a:lnTo>
                    <a:pt x="4157" y="685"/>
                  </a:lnTo>
                  <a:close/>
                  <a:moveTo>
                    <a:pt x="4385" y="215"/>
                  </a:moveTo>
                  <a:cubicBezTo>
                    <a:pt x="4385" y="168"/>
                    <a:pt x="4389" y="111"/>
                    <a:pt x="4393" y="73"/>
                  </a:cubicBezTo>
                  <a:cubicBezTo>
                    <a:pt x="4288" y="98"/>
                    <a:pt x="4288" y="98"/>
                    <a:pt x="4288" y="98"/>
                  </a:cubicBezTo>
                  <a:cubicBezTo>
                    <a:pt x="4283" y="134"/>
                    <a:pt x="4283" y="175"/>
                    <a:pt x="4283" y="215"/>
                  </a:cubicBezTo>
                  <a:cubicBezTo>
                    <a:pt x="4231" y="215"/>
                    <a:pt x="4231" y="215"/>
                    <a:pt x="4231" y="215"/>
                  </a:cubicBezTo>
                  <a:cubicBezTo>
                    <a:pt x="4231" y="285"/>
                    <a:pt x="4231" y="285"/>
                    <a:pt x="4231" y="285"/>
                  </a:cubicBezTo>
                  <a:cubicBezTo>
                    <a:pt x="4283" y="285"/>
                    <a:pt x="4283" y="285"/>
                    <a:pt x="4283" y="285"/>
                  </a:cubicBezTo>
                  <a:cubicBezTo>
                    <a:pt x="4283" y="576"/>
                    <a:pt x="4283" y="576"/>
                    <a:pt x="4283" y="576"/>
                  </a:cubicBezTo>
                  <a:cubicBezTo>
                    <a:pt x="4283" y="643"/>
                    <a:pt x="4315" y="697"/>
                    <a:pt x="4406" y="697"/>
                  </a:cubicBezTo>
                  <a:cubicBezTo>
                    <a:pt x="4438" y="697"/>
                    <a:pt x="4468" y="690"/>
                    <a:pt x="4498" y="676"/>
                  </a:cubicBezTo>
                  <a:cubicBezTo>
                    <a:pt x="4485" y="615"/>
                    <a:pt x="4485" y="615"/>
                    <a:pt x="4485" y="615"/>
                  </a:cubicBezTo>
                  <a:cubicBezTo>
                    <a:pt x="4468" y="622"/>
                    <a:pt x="4456" y="624"/>
                    <a:pt x="4442" y="624"/>
                  </a:cubicBezTo>
                  <a:cubicBezTo>
                    <a:pt x="4397" y="624"/>
                    <a:pt x="4384" y="608"/>
                    <a:pt x="4384" y="549"/>
                  </a:cubicBezTo>
                  <a:cubicBezTo>
                    <a:pt x="4384" y="285"/>
                    <a:pt x="4384" y="285"/>
                    <a:pt x="4384" y="285"/>
                  </a:cubicBezTo>
                  <a:cubicBezTo>
                    <a:pt x="4470" y="285"/>
                    <a:pt x="4470" y="285"/>
                    <a:pt x="4470" y="285"/>
                  </a:cubicBezTo>
                  <a:cubicBezTo>
                    <a:pt x="4497" y="215"/>
                    <a:pt x="4497" y="215"/>
                    <a:pt x="4497" y="215"/>
                  </a:cubicBezTo>
                  <a:cubicBezTo>
                    <a:pt x="4385" y="215"/>
                    <a:pt x="4385" y="215"/>
                    <a:pt x="4385" y="215"/>
                  </a:cubicBezTo>
                  <a:moveTo>
                    <a:pt x="5160" y="452"/>
                  </a:moveTo>
                  <a:cubicBezTo>
                    <a:pt x="5160" y="603"/>
                    <a:pt x="5079" y="697"/>
                    <a:pt x="4952" y="697"/>
                  </a:cubicBezTo>
                  <a:cubicBezTo>
                    <a:pt x="4824" y="697"/>
                    <a:pt x="4744" y="601"/>
                    <a:pt x="4744" y="451"/>
                  </a:cubicBezTo>
                  <a:cubicBezTo>
                    <a:pt x="4744" y="300"/>
                    <a:pt x="4825" y="203"/>
                    <a:pt x="4950" y="203"/>
                  </a:cubicBezTo>
                  <a:cubicBezTo>
                    <a:pt x="5083" y="203"/>
                    <a:pt x="5160" y="303"/>
                    <a:pt x="5160" y="452"/>
                  </a:cubicBezTo>
                  <a:moveTo>
                    <a:pt x="4858" y="444"/>
                  </a:moveTo>
                  <a:cubicBezTo>
                    <a:pt x="4858" y="581"/>
                    <a:pt x="4892" y="621"/>
                    <a:pt x="4953" y="621"/>
                  </a:cubicBezTo>
                  <a:cubicBezTo>
                    <a:pt x="5014" y="621"/>
                    <a:pt x="5047" y="571"/>
                    <a:pt x="5047" y="453"/>
                  </a:cubicBezTo>
                  <a:cubicBezTo>
                    <a:pt x="5047" y="321"/>
                    <a:pt x="5010" y="281"/>
                    <a:pt x="4951" y="281"/>
                  </a:cubicBezTo>
                  <a:cubicBezTo>
                    <a:pt x="4886" y="281"/>
                    <a:pt x="4858" y="330"/>
                    <a:pt x="4858" y="444"/>
                  </a:cubicBezTo>
                  <a:moveTo>
                    <a:pt x="5516" y="29"/>
                  </a:moveTo>
                  <a:cubicBezTo>
                    <a:pt x="5483" y="10"/>
                    <a:pt x="5450" y="2"/>
                    <a:pt x="5410" y="2"/>
                  </a:cubicBezTo>
                  <a:cubicBezTo>
                    <a:pt x="5326" y="2"/>
                    <a:pt x="5267" y="47"/>
                    <a:pt x="5267" y="145"/>
                  </a:cubicBezTo>
                  <a:cubicBezTo>
                    <a:pt x="5267" y="188"/>
                    <a:pt x="5269" y="214"/>
                    <a:pt x="5269" y="214"/>
                  </a:cubicBezTo>
                  <a:cubicBezTo>
                    <a:pt x="5224" y="214"/>
                    <a:pt x="5224" y="214"/>
                    <a:pt x="5224" y="214"/>
                  </a:cubicBezTo>
                  <a:cubicBezTo>
                    <a:pt x="5224" y="285"/>
                    <a:pt x="5224" y="285"/>
                    <a:pt x="5224" y="285"/>
                  </a:cubicBezTo>
                  <a:cubicBezTo>
                    <a:pt x="5268" y="285"/>
                    <a:pt x="5268" y="285"/>
                    <a:pt x="5268" y="285"/>
                  </a:cubicBezTo>
                  <a:cubicBezTo>
                    <a:pt x="5268" y="685"/>
                    <a:pt x="5268" y="685"/>
                    <a:pt x="5268" y="685"/>
                  </a:cubicBezTo>
                  <a:cubicBezTo>
                    <a:pt x="5369" y="685"/>
                    <a:pt x="5369" y="685"/>
                    <a:pt x="5369" y="685"/>
                  </a:cubicBezTo>
                  <a:cubicBezTo>
                    <a:pt x="5369" y="285"/>
                    <a:pt x="5369" y="285"/>
                    <a:pt x="5369" y="285"/>
                  </a:cubicBezTo>
                  <a:cubicBezTo>
                    <a:pt x="5464" y="285"/>
                    <a:pt x="5464" y="285"/>
                    <a:pt x="5464" y="285"/>
                  </a:cubicBezTo>
                  <a:cubicBezTo>
                    <a:pt x="5491" y="214"/>
                    <a:pt x="5491" y="214"/>
                    <a:pt x="5491" y="214"/>
                  </a:cubicBezTo>
                  <a:cubicBezTo>
                    <a:pt x="5368" y="214"/>
                    <a:pt x="5368" y="214"/>
                    <a:pt x="5368" y="214"/>
                  </a:cubicBezTo>
                  <a:cubicBezTo>
                    <a:pt x="5368" y="143"/>
                    <a:pt x="5368" y="143"/>
                    <a:pt x="5368" y="143"/>
                  </a:cubicBezTo>
                  <a:cubicBezTo>
                    <a:pt x="5368" y="101"/>
                    <a:pt x="5390" y="77"/>
                    <a:pt x="5426" y="77"/>
                  </a:cubicBezTo>
                  <a:cubicBezTo>
                    <a:pt x="5445" y="77"/>
                    <a:pt x="5459" y="83"/>
                    <a:pt x="5482" y="94"/>
                  </a:cubicBezTo>
                  <a:lnTo>
                    <a:pt x="5516" y="29"/>
                  </a:lnTo>
                  <a:close/>
                  <a:moveTo>
                    <a:pt x="6106" y="685"/>
                  </a:moveTo>
                  <a:cubicBezTo>
                    <a:pt x="6106" y="594"/>
                    <a:pt x="6106" y="594"/>
                    <a:pt x="6106" y="594"/>
                  </a:cubicBezTo>
                  <a:cubicBezTo>
                    <a:pt x="5848" y="594"/>
                    <a:pt x="5848" y="594"/>
                    <a:pt x="5848" y="594"/>
                  </a:cubicBezTo>
                  <a:cubicBezTo>
                    <a:pt x="5848" y="393"/>
                    <a:pt x="5848" y="393"/>
                    <a:pt x="5848" y="393"/>
                  </a:cubicBezTo>
                  <a:cubicBezTo>
                    <a:pt x="6044" y="393"/>
                    <a:pt x="6044" y="393"/>
                    <a:pt x="6044" y="393"/>
                  </a:cubicBezTo>
                  <a:cubicBezTo>
                    <a:pt x="6044" y="305"/>
                    <a:pt x="6044" y="305"/>
                    <a:pt x="6044" y="305"/>
                  </a:cubicBezTo>
                  <a:cubicBezTo>
                    <a:pt x="5847" y="305"/>
                    <a:pt x="5847" y="305"/>
                    <a:pt x="5847" y="305"/>
                  </a:cubicBezTo>
                  <a:cubicBezTo>
                    <a:pt x="5847" y="129"/>
                    <a:pt x="5847" y="129"/>
                    <a:pt x="5847" y="129"/>
                  </a:cubicBezTo>
                  <a:cubicBezTo>
                    <a:pt x="6082" y="129"/>
                    <a:pt x="6082" y="129"/>
                    <a:pt x="6082" y="129"/>
                  </a:cubicBezTo>
                  <a:cubicBezTo>
                    <a:pt x="6096" y="42"/>
                    <a:pt x="6096" y="42"/>
                    <a:pt x="6096" y="42"/>
                  </a:cubicBezTo>
                  <a:cubicBezTo>
                    <a:pt x="5739" y="42"/>
                    <a:pt x="5739" y="42"/>
                    <a:pt x="5739" y="42"/>
                  </a:cubicBezTo>
                  <a:cubicBezTo>
                    <a:pt x="5739" y="685"/>
                    <a:pt x="5739" y="685"/>
                    <a:pt x="5739" y="685"/>
                  </a:cubicBezTo>
                  <a:lnTo>
                    <a:pt x="6106" y="685"/>
                  </a:lnTo>
                  <a:close/>
                  <a:moveTo>
                    <a:pt x="6490" y="685"/>
                  </a:moveTo>
                  <a:cubicBezTo>
                    <a:pt x="6486" y="675"/>
                    <a:pt x="6485" y="668"/>
                    <a:pt x="6482" y="649"/>
                  </a:cubicBezTo>
                  <a:cubicBezTo>
                    <a:pt x="6450" y="680"/>
                    <a:pt x="6413" y="695"/>
                    <a:pt x="6367" y="695"/>
                  </a:cubicBezTo>
                  <a:cubicBezTo>
                    <a:pt x="6247" y="695"/>
                    <a:pt x="6174" y="601"/>
                    <a:pt x="6174" y="454"/>
                  </a:cubicBezTo>
                  <a:cubicBezTo>
                    <a:pt x="6174" y="307"/>
                    <a:pt x="6256" y="206"/>
                    <a:pt x="6369" y="206"/>
                  </a:cubicBezTo>
                  <a:cubicBezTo>
                    <a:pt x="6409" y="206"/>
                    <a:pt x="6442" y="219"/>
                    <a:pt x="6471" y="249"/>
                  </a:cubicBezTo>
                  <a:cubicBezTo>
                    <a:pt x="6471" y="249"/>
                    <a:pt x="6468" y="213"/>
                    <a:pt x="6468" y="172"/>
                  </a:cubicBezTo>
                  <a:cubicBezTo>
                    <a:pt x="6468" y="0"/>
                    <a:pt x="6468" y="0"/>
                    <a:pt x="6468" y="0"/>
                  </a:cubicBezTo>
                  <a:cubicBezTo>
                    <a:pt x="6569" y="16"/>
                    <a:pt x="6569" y="16"/>
                    <a:pt x="6569" y="16"/>
                  </a:cubicBezTo>
                  <a:cubicBezTo>
                    <a:pt x="6569" y="521"/>
                    <a:pt x="6569" y="521"/>
                    <a:pt x="6569" y="521"/>
                  </a:cubicBezTo>
                  <a:cubicBezTo>
                    <a:pt x="6569" y="614"/>
                    <a:pt x="6575" y="662"/>
                    <a:pt x="6584" y="685"/>
                  </a:cubicBezTo>
                  <a:lnTo>
                    <a:pt x="6490" y="685"/>
                  </a:lnTo>
                  <a:close/>
                  <a:moveTo>
                    <a:pt x="6468" y="326"/>
                  </a:moveTo>
                  <a:cubicBezTo>
                    <a:pt x="6445" y="301"/>
                    <a:pt x="6417" y="288"/>
                    <a:pt x="6382" y="288"/>
                  </a:cubicBezTo>
                  <a:cubicBezTo>
                    <a:pt x="6317" y="288"/>
                    <a:pt x="6288" y="340"/>
                    <a:pt x="6288" y="453"/>
                  </a:cubicBezTo>
                  <a:cubicBezTo>
                    <a:pt x="6288" y="558"/>
                    <a:pt x="6308" y="610"/>
                    <a:pt x="6385" y="610"/>
                  </a:cubicBezTo>
                  <a:cubicBezTo>
                    <a:pt x="6423" y="610"/>
                    <a:pt x="6454" y="588"/>
                    <a:pt x="6468" y="565"/>
                  </a:cubicBezTo>
                  <a:lnTo>
                    <a:pt x="6468" y="326"/>
                  </a:lnTo>
                  <a:close/>
                  <a:moveTo>
                    <a:pt x="7088" y="651"/>
                  </a:moveTo>
                  <a:cubicBezTo>
                    <a:pt x="7088" y="651"/>
                    <a:pt x="7059" y="628"/>
                    <a:pt x="7059" y="558"/>
                  </a:cubicBezTo>
                  <a:cubicBezTo>
                    <a:pt x="7059" y="203"/>
                    <a:pt x="7059" y="203"/>
                    <a:pt x="7059" y="203"/>
                  </a:cubicBezTo>
                  <a:cubicBezTo>
                    <a:pt x="6960" y="222"/>
                    <a:pt x="6960" y="222"/>
                    <a:pt x="6960" y="222"/>
                  </a:cubicBezTo>
                  <a:cubicBezTo>
                    <a:pt x="6960" y="559"/>
                    <a:pt x="6960" y="559"/>
                    <a:pt x="6960" y="559"/>
                  </a:cubicBezTo>
                  <a:cubicBezTo>
                    <a:pt x="6945" y="592"/>
                    <a:pt x="6903" y="620"/>
                    <a:pt x="6868" y="620"/>
                  </a:cubicBezTo>
                  <a:cubicBezTo>
                    <a:pt x="6808" y="620"/>
                    <a:pt x="6800" y="577"/>
                    <a:pt x="6800" y="518"/>
                  </a:cubicBezTo>
                  <a:cubicBezTo>
                    <a:pt x="6800" y="203"/>
                    <a:pt x="6800" y="203"/>
                    <a:pt x="6800" y="203"/>
                  </a:cubicBezTo>
                  <a:cubicBezTo>
                    <a:pt x="6699" y="222"/>
                    <a:pt x="6699" y="222"/>
                    <a:pt x="6699" y="222"/>
                  </a:cubicBezTo>
                  <a:cubicBezTo>
                    <a:pt x="6699" y="541"/>
                    <a:pt x="6699" y="541"/>
                    <a:pt x="6699" y="541"/>
                  </a:cubicBezTo>
                  <a:cubicBezTo>
                    <a:pt x="6699" y="599"/>
                    <a:pt x="6707" y="630"/>
                    <a:pt x="6725" y="652"/>
                  </a:cubicBezTo>
                  <a:cubicBezTo>
                    <a:pt x="6749" y="680"/>
                    <a:pt x="6789" y="699"/>
                    <a:pt x="6842" y="699"/>
                  </a:cubicBezTo>
                  <a:cubicBezTo>
                    <a:pt x="6896" y="699"/>
                    <a:pt x="6942" y="680"/>
                    <a:pt x="6976" y="641"/>
                  </a:cubicBezTo>
                  <a:cubicBezTo>
                    <a:pt x="6985" y="668"/>
                    <a:pt x="6997" y="685"/>
                    <a:pt x="7017" y="700"/>
                  </a:cubicBezTo>
                  <a:lnTo>
                    <a:pt x="7088" y="651"/>
                  </a:lnTo>
                  <a:close/>
                  <a:moveTo>
                    <a:pt x="7365" y="697"/>
                  </a:moveTo>
                  <a:cubicBezTo>
                    <a:pt x="7428" y="697"/>
                    <a:pt x="7472" y="678"/>
                    <a:pt x="7515" y="635"/>
                  </a:cubicBezTo>
                  <a:cubicBezTo>
                    <a:pt x="7467" y="572"/>
                    <a:pt x="7467" y="572"/>
                    <a:pt x="7467" y="572"/>
                  </a:cubicBezTo>
                  <a:cubicBezTo>
                    <a:pt x="7436" y="603"/>
                    <a:pt x="7404" y="619"/>
                    <a:pt x="7372" y="619"/>
                  </a:cubicBezTo>
                  <a:cubicBezTo>
                    <a:pt x="7347" y="619"/>
                    <a:pt x="7325" y="609"/>
                    <a:pt x="7310" y="592"/>
                  </a:cubicBezTo>
                  <a:cubicBezTo>
                    <a:pt x="7288" y="569"/>
                    <a:pt x="7278" y="528"/>
                    <a:pt x="7278" y="464"/>
                  </a:cubicBezTo>
                  <a:cubicBezTo>
                    <a:pt x="7278" y="405"/>
                    <a:pt x="7284" y="361"/>
                    <a:pt x="7298" y="333"/>
                  </a:cubicBezTo>
                  <a:cubicBezTo>
                    <a:pt x="7312" y="302"/>
                    <a:pt x="7340" y="285"/>
                    <a:pt x="7372" y="285"/>
                  </a:cubicBezTo>
                  <a:cubicBezTo>
                    <a:pt x="7399" y="285"/>
                    <a:pt x="7423" y="296"/>
                    <a:pt x="7451" y="321"/>
                  </a:cubicBezTo>
                  <a:cubicBezTo>
                    <a:pt x="7502" y="253"/>
                    <a:pt x="7502" y="253"/>
                    <a:pt x="7502" y="253"/>
                  </a:cubicBezTo>
                  <a:cubicBezTo>
                    <a:pt x="7460" y="215"/>
                    <a:pt x="7423" y="203"/>
                    <a:pt x="7372" y="203"/>
                  </a:cubicBezTo>
                  <a:cubicBezTo>
                    <a:pt x="7267" y="203"/>
                    <a:pt x="7165" y="284"/>
                    <a:pt x="7165" y="455"/>
                  </a:cubicBezTo>
                  <a:cubicBezTo>
                    <a:pt x="7165" y="607"/>
                    <a:pt x="7236" y="697"/>
                    <a:pt x="7365" y="697"/>
                  </a:cubicBezTo>
                  <a:moveTo>
                    <a:pt x="7911" y="704"/>
                  </a:moveTo>
                  <a:cubicBezTo>
                    <a:pt x="7882" y="693"/>
                    <a:pt x="7858" y="671"/>
                    <a:pt x="7847" y="641"/>
                  </a:cubicBezTo>
                  <a:cubicBezTo>
                    <a:pt x="7809" y="684"/>
                    <a:pt x="7768" y="699"/>
                    <a:pt x="7718" y="699"/>
                  </a:cubicBezTo>
                  <a:cubicBezTo>
                    <a:pt x="7610" y="699"/>
                    <a:pt x="7561" y="639"/>
                    <a:pt x="7561" y="557"/>
                  </a:cubicBezTo>
                  <a:cubicBezTo>
                    <a:pt x="7561" y="449"/>
                    <a:pt x="7643" y="394"/>
                    <a:pt x="7794" y="394"/>
                  </a:cubicBezTo>
                  <a:cubicBezTo>
                    <a:pt x="7825" y="394"/>
                    <a:pt x="7825" y="394"/>
                    <a:pt x="7825" y="394"/>
                  </a:cubicBezTo>
                  <a:cubicBezTo>
                    <a:pt x="7825" y="369"/>
                    <a:pt x="7825" y="369"/>
                    <a:pt x="7825" y="369"/>
                  </a:cubicBezTo>
                  <a:cubicBezTo>
                    <a:pt x="7825" y="315"/>
                    <a:pt x="7816" y="286"/>
                    <a:pt x="7760" y="286"/>
                  </a:cubicBezTo>
                  <a:cubicBezTo>
                    <a:pt x="7692" y="286"/>
                    <a:pt x="7620" y="340"/>
                    <a:pt x="7620" y="340"/>
                  </a:cubicBezTo>
                  <a:cubicBezTo>
                    <a:pt x="7574" y="267"/>
                    <a:pt x="7574" y="267"/>
                    <a:pt x="7574" y="267"/>
                  </a:cubicBezTo>
                  <a:cubicBezTo>
                    <a:pt x="7645" y="222"/>
                    <a:pt x="7704" y="202"/>
                    <a:pt x="7774" y="202"/>
                  </a:cubicBezTo>
                  <a:cubicBezTo>
                    <a:pt x="7848" y="202"/>
                    <a:pt x="7897" y="229"/>
                    <a:pt x="7918" y="280"/>
                  </a:cubicBezTo>
                  <a:cubicBezTo>
                    <a:pt x="7926" y="301"/>
                    <a:pt x="7926" y="326"/>
                    <a:pt x="7925" y="396"/>
                  </a:cubicBezTo>
                  <a:cubicBezTo>
                    <a:pt x="7923" y="530"/>
                    <a:pt x="7923" y="530"/>
                    <a:pt x="7923" y="530"/>
                  </a:cubicBezTo>
                  <a:cubicBezTo>
                    <a:pt x="7922" y="594"/>
                    <a:pt x="7928" y="614"/>
                    <a:pt x="7964" y="639"/>
                  </a:cubicBezTo>
                  <a:lnTo>
                    <a:pt x="7911" y="704"/>
                  </a:lnTo>
                  <a:close/>
                  <a:moveTo>
                    <a:pt x="7805" y="463"/>
                  </a:moveTo>
                  <a:cubicBezTo>
                    <a:pt x="7703" y="463"/>
                    <a:pt x="7672" y="492"/>
                    <a:pt x="7672" y="552"/>
                  </a:cubicBezTo>
                  <a:cubicBezTo>
                    <a:pt x="7672" y="597"/>
                    <a:pt x="7696" y="624"/>
                    <a:pt x="7737" y="624"/>
                  </a:cubicBezTo>
                  <a:cubicBezTo>
                    <a:pt x="7770" y="624"/>
                    <a:pt x="7801" y="605"/>
                    <a:pt x="7822" y="575"/>
                  </a:cubicBezTo>
                  <a:cubicBezTo>
                    <a:pt x="7823" y="464"/>
                    <a:pt x="7823" y="464"/>
                    <a:pt x="7823" y="464"/>
                  </a:cubicBezTo>
                  <a:cubicBezTo>
                    <a:pt x="7823" y="464"/>
                    <a:pt x="7812" y="463"/>
                    <a:pt x="7805" y="463"/>
                  </a:cubicBezTo>
                  <a:moveTo>
                    <a:pt x="8157" y="215"/>
                  </a:moveTo>
                  <a:cubicBezTo>
                    <a:pt x="8157" y="168"/>
                    <a:pt x="8161" y="111"/>
                    <a:pt x="8165" y="73"/>
                  </a:cubicBezTo>
                  <a:cubicBezTo>
                    <a:pt x="8060" y="98"/>
                    <a:pt x="8060" y="98"/>
                    <a:pt x="8060" y="98"/>
                  </a:cubicBezTo>
                  <a:cubicBezTo>
                    <a:pt x="8056" y="134"/>
                    <a:pt x="8056" y="175"/>
                    <a:pt x="8056" y="215"/>
                  </a:cubicBezTo>
                  <a:cubicBezTo>
                    <a:pt x="8004" y="215"/>
                    <a:pt x="8004" y="215"/>
                    <a:pt x="8004" y="215"/>
                  </a:cubicBezTo>
                  <a:cubicBezTo>
                    <a:pt x="8004" y="285"/>
                    <a:pt x="8004" y="285"/>
                    <a:pt x="8004" y="285"/>
                  </a:cubicBezTo>
                  <a:cubicBezTo>
                    <a:pt x="8056" y="285"/>
                    <a:pt x="8056" y="285"/>
                    <a:pt x="8056" y="285"/>
                  </a:cubicBezTo>
                  <a:cubicBezTo>
                    <a:pt x="8056" y="576"/>
                    <a:pt x="8056" y="576"/>
                    <a:pt x="8056" y="576"/>
                  </a:cubicBezTo>
                  <a:cubicBezTo>
                    <a:pt x="8056" y="643"/>
                    <a:pt x="8087" y="697"/>
                    <a:pt x="8178" y="697"/>
                  </a:cubicBezTo>
                  <a:cubicBezTo>
                    <a:pt x="8210" y="697"/>
                    <a:pt x="8240" y="690"/>
                    <a:pt x="8270" y="676"/>
                  </a:cubicBezTo>
                  <a:cubicBezTo>
                    <a:pt x="8257" y="615"/>
                    <a:pt x="8257" y="615"/>
                    <a:pt x="8257" y="615"/>
                  </a:cubicBezTo>
                  <a:cubicBezTo>
                    <a:pt x="8240" y="622"/>
                    <a:pt x="8228" y="624"/>
                    <a:pt x="8214" y="624"/>
                  </a:cubicBezTo>
                  <a:cubicBezTo>
                    <a:pt x="8169" y="624"/>
                    <a:pt x="8156" y="608"/>
                    <a:pt x="8156" y="549"/>
                  </a:cubicBezTo>
                  <a:cubicBezTo>
                    <a:pt x="8156" y="285"/>
                    <a:pt x="8156" y="285"/>
                    <a:pt x="8156" y="285"/>
                  </a:cubicBezTo>
                  <a:cubicBezTo>
                    <a:pt x="8243" y="285"/>
                    <a:pt x="8243" y="285"/>
                    <a:pt x="8243" y="285"/>
                  </a:cubicBezTo>
                  <a:cubicBezTo>
                    <a:pt x="8269" y="215"/>
                    <a:pt x="8269" y="215"/>
                    <a:pt x="8269" y="215"/>
                  </a:cubicBezTo>
                  <a:cubicBezTo>
                    <a:pt x="8157" y="215"/>
                    <a:pt x="8157" y="215"/>
                    <a:pt x="8157" y="215"/>
                  </a:cubicBezTo>
                  <a:moveTo>
                    <a:pt x="8336" y="77"/>
                  </a:moveTo>
                  <a:cubicBezTo>
                    <a:pt x="8336" y="39"/>
                    <a:pt x="8366" y="8"/>
                    <a:pt x="8404" y="8"/>
                  </a:cubicBezTo>
                  <a:cubicBezTo>
                    <a:pt x="8440" y="8"/>
                    <a:pt x="8471" y="38"/>
                    <a:pt x="8471" y="77"/>
                  </a:cubicBezTo>
                  <a:cubicBezTo>
                    <a:pt x="8471" y="114"/>
                    <a:pt x="8440" y="145"/>
                    <a:pt x="8402" y="145"/>
                  </a:cubicBezTo>
                  <a:cubicBezTo>
                    <a:pt x="8365" y="145"/>
                    <a:pt x="8336" y="114"/>
                    <a:pt x="8336" y="77"/>
                  </a:cubicBezTo>
                  <a:moveTo>
                    <a:pt x="8351" y="685"/>
                  </a:moveTo>
                  <a:cubicBezTo>
                    <a:pt x="8351" y="222"/>
                    <a:pt x="8351" y="222"/>
                    <a:pt x="8351" y="222"/>
                  </a:cubicBezTo>
                  <a:cubicBezTo>
                    <a:pt x="8454" y="204"/>
                    <a:pt x="8454" y="204"/>
                    <a:pt x="8454" y="204"/>
                  </a:cubicBezTo>
                  <a:cubicBezTo>
                    <a:pt x="8454" y="685"/>
                    <a:pt x="8454" y="685"/>
                    <a:pt x="8454" y="685"/>
                  </a:cubicBezTo>
                  <a:lnTo>
                    <a:pt x="8351" y="685"/>
                  </a:lnTo>
                  <a:close/>
                  <a:moveTo>
                    <a:pt x="8967" y="452"/>
                  </a:moveTo>
                  <a:cubicBezTo>
                    <a:pt x="8967" y="603"/>
                    <a:pt x="8886" y="697"/>
                    <a:pt x="8759" y="697"/>
                  </a:cubicBezTo>
                  <a:cubicBezTo>
                    <a:pt x="8632" y="697"/>
                    <a:pt x="8552" y="601"/>
                    <a:pt x="8552" y="451"/>
                  </a:cubicBezTo>
                  <a:cubicBezTo>
                    <a:pt x="8552" y="300"/>
                    <a:pt x="8633" y="203"/>
                    <a:pt x="8757" y="203"/>
                  </a:cubicBezTo>
                  <a:cubicBezTo>
                    <a:pt x="8891" y="203"/>
                    <a:pt x="8967" y="303"/>
                    <a:pt x="8967" y="452"/>
                  </a:cubicBezTo>
                  <a:moveTo>
                    <a:pt x="8665" y="444"/>
                  </a:moveTo>
                  <a:cubicBezTo>
                    <a:pt x="8665" y="581"/>
                    <a:pt x="8700" y="621"/>
                    <a:pt x="8761" y="621"/>
                  </a:cubicBezTo>
                  <a:cubicBezTo>
                    <a:pt x="8821" y="621"/>
                    <a:pt x="8855" y="571"/>
                    <a:pt x="8855" y="453"/>
                  </a:cubicBezTo>
                  <a:cubicBezTo>
                    <a:pt x="8855" y="321"/>
                    <a:pt x="8818" y="281"/>
                    <a:pt x="8758" y="281"/>
                  </a:cubicBezTo>
                  <a:cubicBezTo>
                    <a:pt x="8693" y="281"/>
                    <a:pt x="8665" y="330"/>
                    <a:pt x="8665" y="444"/>
                  </a:cubicBezTo>
                  <a:moveTo>
                    <a:pt x="9428" y="685"/>
                  </a:moveTo>
                  <a:cubicBezTo>
                    <a:pt x="9428" y="334"/>
                    <a:pt x="9428" y="334"/>
                    <a:pt x="9428" y="334"/>
                  </a:cubicBezTo>
                  <a:cubicBezTo>
                    <a:pt x="9428" y="247"/>
                    <a:pt x="9378" y="204"/>
                    <a:pt x="9305" y="204"/>
                  </a:cubicBezTo>
                  <a:cubicBezTo>
                    <a:pt x="9255" y="204"/>
                    <a:pt x="9212" y="226"/>
                    <a:pt x="9161" y="268"/>
                  </a:cubicBezTo>
                  <a:cubicBezTo>
                    <a:pt x="9161" y="243"/>
                    <a:pt x="9156" y="223"/>
                    <a:pt x="9145" y="202"/>
                  </a:cubicBezTo>
                  <a:cubicBezTo>
                    <a:pt x="9052" y="228"/>
                    <a:pt x="9052" y="228"/>
                    <a:pt x="9052" y="228"/>
                  </a:cubicBezTo>
                  <a:cubicBezTo>
                    <a:pt x="9065" y="261"/>
                    <a:pt x="9070" y="290"/>
                    <a:pt x="9070" y="339"/>
                  </a:cubicBezTo>
                  <a:cubicBezTo>
                    <a:pt x="9070" y="685"/>
                    <a:pt x="9070" y="685"/>
                    <a:pt x="9070" y="685"/>
                  </a:cubicBezTo>
                  <a:cubicBezTo>
                    <a:pt x="9170" y="685"/>
                    <a:pt x="9170" y="685"/>
                    <a:pt x="9170" y="685"/>
                  </a:cubicBezTo>
                  <a:cubicBezTo>
                    <a:pt x="9170" y="344"/>
                    <a:pt x="9170" y="344"/>
                    <a:pt x="9170" y="344"/>
                  </a:cubicBezTo>
                  <a:cubicBezTo>
                    <a:pt x="9201" y="313"/>
                    <a:pt x="9243" y="291"/>
                    <a:pt x="9273" y="291"/>
                  </a:cubicBezTo>
                  <a:cubicBezTo>
                    <a:pt x="9312" y="291"/>
                    <a:pt x="9327" y="308"/>
                    <a:pt x="9327" y="373"/>
                  </a:cubicBezTo>
                  <a:cubicBezTo>
                    <a:pt x="9327" y="685"/>
                    <a:pt x="9327" y="685"/>
                    <a:pt x="9327" y="685"/>
                  </a:cubicBezTo>
                  <a:lnTo>
                    <a:pt x="9428" y="685"/>
                  </a:lnTo>
                  <a:close/>
                  <a:moveTo>
                    <a:pt x="10072" y="704"/>
                  </a:moveTo>
                  <a:cubicBezTo>
                    <a:pt x="10043" y="693"/>
                    <a:pt x="10019" y="671"/>
                    <a:pt x="10008" y="641"/>
                  </a:cubicBezTo>
                  <a:cubicBezTo>
                    <a:pt x="9970" y="684"/>
                    <a:pt x="9929" y="699"/>
                    <a:pt x="9879" y="699"/>
                  </a:cubicBezTo>
                  <a:cubicBezTo>
                    <a:pt x="9771" y="699"/>
                    <a:pt x="9723" y="639"/>
                    <a:pt x="9723" y="557"/>
                  </a:cubicBezTo>
                  <a:cubicBezTo>
                    <a:pt x="9723" y="449"/>
                    <a:pt x="9804" y="394"/>
                    <a:pt x="9955" y="394"/>
                  </a:cubicBezTo>
                  <a:cubicBezTo>
                    <a:pt x="9986" y="394"/>
                    <a:pt x="9986" y="394"/>
                    <a:pt x="9986" y="394"/>
                  </a:cubicBezTo>
                  <a:cubicBezTo>
                    <a:pt x="9986" y="369"/>
                    <a:pt x="9986" y="369"/>
                    <a:pt x="9986" y="369"/>
                  </a:cubicBezTo>
                  <a:cubicBezTo>
                    <a:pt x="9986" y="315"/>
                    <a:pt x="9977" y="286"/>
                    <a:pt x="9921" y="286"/>
                  </a:cubicBezTo>
                  <a:cubicBezTo>
                    <a:pt x="9854" y="286"/>
                    <a:pt x="9781" y="340"/>
                    <a:pt x="9781" y="340"/>
                  </a:cubicBezTo>
                  <a:cubicBezTo>
                    <a:pt x="9735" y="267"/>
                    <a:pt x="9735" y="267"/>
                    <a:pt x="9735" y="267"/>
                  </a:cubicBezTo>
                  <a:cubicBezTo>
                    <a:pt x="9806" y="222"/>
                    <a:pt x="9865" y="202"/>
                    <a:pt x="9935" y="202"/>
                  </a:cubicBezTo>
                  <a:cubicBezTo>
                    <a:pt x="10009" y="202"/>
                    <a:pt x="10058" y="229"/>
                    <a:pt x="10079" y="280"/>
                  </a:cubicBezTo>
                  <a:cubicBezTo>
                    <a:pt x="10087" y="301"/>
                    <a:pt x="10087" y="326"/>
                    <a:pt x="10086" y="396"/>
                  </a:cubicBezTo>
                  <a:cubicBezTo>
                    <a:pt x="10084" y="530"/>
                    <a:pt x="10084" y="530"/>
                    <a:pt x="10084" y="530"/>
                  </a:cubicBezTo>
                  <a:cubicBezTo>
                    <a:pt x="10083" y="594"/>
                    <a:pt x="10089" y="614"/>
                    <a:pt x="10125" y="639"/>
                  </a:cubicBezTo>
                  <a:lnTo>
                    <a:pt x="10072" y="704"/>
                  </a:lnTo>
                  <a:close/>
                  <a:moveTo>
                    <a:pt x="9966" y="463"/>
                  </a:moveTo>
                  <a:cubicBezTo>
                    <a:pt x="9864" y="463"/>
                    <a:pt x="9833" y="492"/>
                    <a:pt x="9833" y="552"/>
                  </a:cubicBezTo>
                  <a:cubicBezTo>
                    <a:pt x="9833" y="597"/>
                    <a:pt x="9857" y="624"/>
                    <a:pt x="9898" y="624"/>
                  </a:cubicBezTo>
                  <a:cubicBezTo>
                    <a:pt x="9931" y="624"/>
                    <a:pt x="9962" y="605"/>
                    <a:pt x="9983" y="575"/>
                  </a:cubicBezTo>
                  <a:cubicBezTo>
                    <a:pt x="9984" y="464"/>
                    <a:pt x="9984" y="464"/>
                    <a:pt x="9984" y="464"/>
                  </a:cubicBezTo>
                  <a:cubicBezTo>
                    <a:pt x="9984" y="464"/>
                    <a:pt x="9973" y="463"/>
                    <a:pt x="9966" y="463"/>
                  </a:cubicBezTo>
                  <a:moveTo>
                    <a:pt x="10578" y="685"/>
                  </a:moveTo>
                  <a:cubicBezTo>
                    <a:pt x="10578" y="334"/>
                    <a:pt x="10578" y="334"/>
                    <a:pt x="10578" y="334"/>
                  </a:cubicBezTo>
                  <a:cubicBezTo>
                    <a:pt x="10578" y="247"/>
                    <a:pt x="10528" y="204"/>
                    <a:pt x="10456" y="204"/>
                  </a:cubicBezTo>
                  <a:cubicBezTo>
                    <a:pt x="10406" y="204"/>
                    <a:pt x="10362" y="226"/>
                    <a:pt x="10312" y="268"/>
                  </a:cubicBezTo>
                  <a:cubicBezTo>
                    <a:pt x="10312" y="243"/>
                    <a:pt x="10306" y="223"/>
                    <a:pt x="10295" y="202"/>
                  </a:cubicBezTo>
                  <a:cubicBezTo>
                    <a:pt x="10202" y="228"/>
                    <a:pt x="10202" y="228"/>
                    <a:pt x="10202" y="228"/>
                  </a:cubicBezTo>
                  <a:cubicBezTo>
                    <a:pt x="10215" y="261"/>
                    <a:pt x="10220" y="290"/>
                    <a:pt x="10220" y="339"/>
                  </a:cubicBezTo>
                  <a:cubicBezTo>
                    <a:pt x="10220" y="685"/>
                    <a:pt x="10220" y="685"/>
                    <a:pt x="10220" y="685"/>
                  </a:cubicBezTo>
                  <a:cubicBezTo>
                    <a:pt x="10320" y="685"/>
                    <a:pt x="10320" y="685"/>
                    <a:pt x="10320" y="685"/>
                  </a:cubicBezTo>
                  <a:cubicBezTo>
                    <a:pt x="10320" y="344"/>
                    <a:pt x="10320" y="344"/>
                    <a:pt x="10320" y="344"/>
                  </a:cubicBezTo>
                  <a:cubicBezTo>
                    <a:pt x="10351" y="313"/>
                    <a:pt x="10394" y="291"/>
                    <a:pt x="10423" y="291"/>
                  </a:cubicBezTo>
                  <a:cubicBezTo>
                    <a:pt x="10462" y="291"/>
                    <a:pt x="10477" y="308"/>
                    <a:pt x="10477" y="373"/>
                  </a:cubicBezTo>
                  <a:cubicBezTo>
                    <a:pt x="10477" y="685"/>
                    <a:pt x="10477" y="685"/>
                    <a:pt x="10477" y="685"/>
                  </a:cubicBezTo>
                  <a:lnTo>
                    <a:pt x="10578" y="685"/>
                  </a:lnTo>
                  <a:close/>
                  <a:moveTo>
                    <a:pt x="10990" y="685"/>
                  </a:moveTo>
                  <a:cubicBezTo>
                    <a:pt x="10985" y="675"/>
                    <a:pt x="10984" y="668"/>
                    <a:pt x="10982" y="649"/>
                  </a:cubicBezTo>
                  <a:cubicBezTo>
                    <a:pt x="10950" y="680"/>
                    <a:pt x="10913" y="695"/>
                    <a:pt x="10866" y="695"/>
                  </a:cubicBezTo>
                  <a:cubicBezTo>
                    <a:pt x="10746" y="695"/>
                    <a:pt x="10674" y="601"/>
                    <a:pt x="10674" y="454"/>
                  </a:cubicBezTo>
                  <a:cubicBezTo>
                    <a:pt x="10674" y="307"/>
                    <a:pt x="10756" y="206"/>
                    <a:pt x="10869" y="206"/>
                  </a:cubicBezTo>
                  <a:cubicBezTo>
                    <a:pt x="10909" y="206"/>
                    <a:pt x="10942" y="219"/>
                    <a:pt x="10970" y="249"/>
                  </a:cubicBezTo>
                  <a:cubicBezTo>
                    <a:pt x="10970" y="249"/>
                    <a:pt x="10968" y="213"/>
                    <a:pt x="10968" y="172"/>
                  </a:cubicBezTo>
                  <a:cubicBezTo>
                    <a:pt x="10968" y="0"/>
                    <a:pt x="10968" y="0"/>
                    <a:pt x="10968" y="0"/>
                  </a:cubicBezTo>
                  <a:cubicBezTo>
                    <a:pt x="11069" y="16"/>
                    <a:pt x="11069" y="16"/>
                    <a:pt x="11069" y="16"/>
                  </a:cubicBezTo>
                  <a:cubicBezTo>
                    <a:pt x="11069" y="521"/>
                    <a:pt x="11069" y="521"/>
                    <a:pt x="11069" y="521"/>
                  </a:cubicBezTo>
                  <a:cubicBezTo>
                    <a:pt x="11069" y="614"/>
                    <a:pt x="11075" y="662"/>
                    <a:pt x="11084" y="685"/>
                  </a:cubicBezTo>
                  <a:lnTo>
                    <a:pt x="10990" y="685"/>
                  </a:lnTo>
                  <a:close/>
                  <a:moveTo>
                    <a:pt x="10968" y="326"/>
                  </a:moveTo>
                  <a:cubicBezTo>
                    <a:pt x="10944" y="301"/>
                    <a:pt x="10916" y="288"/>
                    <a:pt x="10882" y="288"/>
                  </a:cubicBezTo>
                  <a:cubicBezTo>
                    <a:pt x="10817" y="288"/>
                    <a:pt x="10787" y="340"/>
                    <a:pt x="10787" y="453"/>
                  </a:cubicBezTo>
                  <a:cubicBezTo>
                    <a:pt x="10787" y="558"/>
                    <a:pt x="10808" y="610"/>
                    <a:pt x="10885" y="610"/>
                  </a:cubicBezTo>
                  <a:cubicBezTo>
                    <a:pt x="10923" y="610"/>
                    <a:pt x="10954" y="588"/>
                    <a:pt x="10968" y="565"/>
                  </a:cubicBezTo>
                  <a:lnTo>
                    <a:pt x="10968" y="326"/>
                  </a:lnTo>
                  <a:close/>
                  <a:moveTo>
                    <a:pt x="367" y="1707"/>
                  </a:moveTo>
                  <a:cubicBezTo>
                    <a:pt x="367" y="1616"/>
                    <a:pt x="367" y="1616"/>
                    <a:pt x="367" y="1616"/>
                  </a:cubicBezTo>
                  <a:cubicBezTo>
                    <a:pt x="109" y="1616"/>
                    <a:pt x="109" y="1616"/>
                    <a:pt x="109" y="1616"/>
                  </a:cubicBezTo>
                  <a:cubicBezTo>
                    <a:pt x="109" y="1415"/>
                    <a:pt x="109" y="1415"/>
                    <a:pt x="109" y="1415"/>
                  </a:cubicBezTo>
                  <a:cubicBezTo>
                    <a:pt x="305" y="1415"/>
                    <a:pt x="305" y="1415"/>
                    <a:pt x="305" y="1415"/>
                  </a:cubicBezTo>
                  <a:cubicBezTo>
                    <a:pt x="305" y="1327"/>
                    <a:pt x="305" y="1327"/>
                    <a:pt x="305" y="1327"/>
                  </a:cubicBezTo>
                  <a:cubicBezTo>
                    <a:pt x="107" y="1327"/>
                    <a:pt x="107" y="1327"/>
                    <a:pt x="107" y="1327"/>
                  </a:cubicBezTo>
                  <a:cubicBezTo>
                    <a:pt x="107" y="1151"/>
                    <a:pt x="107" y="1151"/>
                    <a:pt x="107" y="1151"/>
                  </a:cubicBezTo>
                  <a:cubicBezTo>
                    <a:pt x="343" y="1151"/>
                    <a:pt x="343" y="1151"/>
                    <a:pt x="343" y="1151"/>
                  </a:cubicBezTo>
                  <a:cubicBezTo>
                    <a:pt x="357" y="1064"/>
                    <a:pt x="357" y="1064"/>
                    <a:pt x="357" y="1064"/>
                  </a:cubicBezTo>
                  <a:cubicBezTo>
                    <a:pt x="0" y="1064"/>
                    <a:pt x="0" y="1064"/>
                    <a:pt x="0" y="1064"/>
                  </a:cubicBezTo>
                  <a:cubicBezTo>
                    <a:pt x="0" y="1707"/>
                    <a:pt x="0" y="1707"/>
                    <a:pt x="0" y="1707"/>
                  </a:cubicBezTo>
                  <a:lnTo>
                    <a:pt x="367" y="1707"/>
                  </a:lnTo>
                  <a:close/>
                  <a:moveTo>
                    <a:pt x="778" y="1726"/>
                  </a:moveTo>
                  <a:cubicBezTo>
                    <a:pt x="749" y="1715"/>
                    <a:pt x="725" y="1693"/>
                    <a:pt x="714" y="1663"/>
                  </a:cubicBezTo>
                  <a:cubicBezTo>
                    <a:pt x="676" y="1706"/>
                    <a:pt x="635" y="1721"/>
                    <a:pt x="585" y="1721"/>
                  </a:cubicBezTo>
                  <a:cubicBezTo>
                    <a:pt x="477" y="1721"/>
                    <a:pt x="429" y="1661"/>
                    <a:pt x="429" y="1579"/>
                  </a:cubicBezTo>
                  <a:cubicBezTo>
                    <a:pt x="429" y="1471"/>
                    <a:pt x="511" y="1416"/>
                    <a:pt x="661" y="1416"/>
                  </a:cubicBezTo>
                  <a:cubicBezTo>
                    <a:pt x="693" y="1416"/>
                    <a:pt x="693" y="1416"/>
                    <a:pt x="693" y="1416"/>
                  </a:cubicBezTo>
                  <a:cubicBezTo>
                    <a:pt x="693" y="1391"/>
                    <a:pt x="693" y="1391"/>
                    <a:pt x="693" y="1391"/>
                  </a:cubicBezTo>
                  <a:cubicBezTo>
                    <a:pt x="693" y="1337"/>
                    <a:pt x="683" y="1308"/>
                    <a:pt x="628" y="1308"/>
                  </a:cubicBezTo>
                  <a:cubicBezTo>
                    <a:pt x="560" y="1308"/>
                    <a:pt x="487" y="1362"/>
                    <a:pt x="487" y="1362"/>
                  </a:cubicBezTo>
                  <a:cubicBezTo>
                    <a:pt x="442" y="1289"/>
                    <a:pt x="442" y="1289"/>
                    <a:pt x="442" y="1289"/>
                  </a:cubicBezTo>
                  <a:cubicBezTo>
                    <a:pt x="512" y="1244"/>
                    <a:pt x="571" y="1224"/>
                    <a:pt x="641" y="1224"/>
                  </a:cubicBezTo>
                  <a:cubicBezTo>
                    <a:pt x="715" y="1224"/>
                    <a:pt x="764" y="1251"/>
                    <a:pt x="785" y="1302"/>
                  </a:cubicBezTo>
                  <a:cubicBezTo>
                    <a:pt x="793" y="1323"/>
                    <a:pt x="793" y="1348"/>
                    <a:pt x="792" y="1418"/>
                  </a:cubicBezTo>
                  <a:cubicBezTo>
                    <a:pt x="790" y="1553"/>
                    <a:pt x="790" y="1553"/>
                    <a:pt x="790" y="1553"/>
                  </a:cubicBezTo>
                  <a:cubicBezTo>
                    <a:pt x="789" y="1616"/>
                    <a:pt x="795" y="1636"/>
                    <a:pt x="831" y="1661"/>
                  </a:cubicBezTo>
                  <a:lnTo>
                    <a:pt x="778" y="1726"/>
                  </a:lnTo>
                  <a:close/>
                  <a:moveTo>
                    <a:pt x="672" y="1485"/>
                  </a:moveTo>
                  <a:cubicBezTo>
                    <a:pt x="570" y="1485"/>
                    <a:pt x="539" y="1514"/>
                    <a:pt x="539" y="1574"/>
                  </a:cubicBezTo>
                  <a:cubicBezTo>
                    <a:pt x="539" y="1619"/>
                    <a:pt x="563" y="1646"/>
                    <a:pt x="604" y="1646"/>
                  </a:cubicBezTo>
                  <a:cubicBezTo>
                    <a:pt x="637" y="1646"/>
                    <a:pt x="669" y="1627"/>
                    <a:pt x="689" y="1597"/>
                  </a:cubicBezTo>
                  <a:cubicBezTo>
                    <a:pt x="691" y="1486"/>
                    <a:pt x="691" y="1486"/>
                    <a:pt x="691" y="1486"/>
                  </a:cubicBezTo>
                  <a:cubicBezTo>
                    <a:pt x="691" y="1486"/>
                    <a:pt x="680" y="1485"/>
                    <a:pt x="672" y="1485"/>
                  </a:cubicBezTo>
                  <a:moveTo>
                    <a:pt x="1167" y="1231"/>
                  </a:moveTo>
                  <a:cubicBezTo>
                    <a:pt x="1155" y="1225"/>
                    <a:pt x="1146" y="1223"/>
                    <a:pt x="1131" y="1223"/>
                  </a:cubicBezTo>
                  <a:cubicBezTo>
                    <a:pt x="1086" y="1223"/>
                    <a:pt x="1049" y="1248"/>
                    <a:pt x="1011" y="1299"/>
                  </a:cubicBezTo>
                  <a:cubicBezTo>
                    <a:pt x="1011" y="1273"/>
                    <a:pt x="1005" y="1246"/>
                    <a:pt x="994" y="1224"/>
                  </a:cubicBezTo>
                  <a:cubicBezTo>
                    <a:pt x="900" y="1249"/>
                    <a:pt x="900" y="1249"/>
                    <a:pt x="900" y="1249"/>
                  </a:cubicBezTo>
                  <a:cubicBezTo>
                    <a:pt x="910" y="1278"/>
                    <a:pt x="917" y="1316"/>
                    <a:pt x="917" y="1375"/>
                  </a:cubicBezTo>
                  <a:cubicBezTo>
                    <a:pt x="917" y="1707"/>
                    <a:pt x="917" y="1707"/>
                    <a:pt x="917" y="1707"/>
                  </a:cubicBezTo>
                  <a:cubicBezTo>
                    <a:pt x="1019" y="1707"/>
                    <a:pt x="1019" y="1707"/>
                    <a:pt x="1019" y="1707"/>
                  </a:cubicBezTo>
                  <a:cubicBezTo>
                    <a:pt x="1019" y="1389"/>
                    <a:pt x="1019" y="1389"/>
                    <a:pt x="1019" y="1389"/>
                  </a:cubicBezTo>
                  <a:cubicBezTo>
                    <a:pt x="1028" y="1351"/>
                    <a:pt x="1064" y="1319"/>
                    <a:pt x="1107" y="1319"/>
                  </a:cubicBezTo>
                  <a:cubicBezTo>
                    <a:pt x="1118" y="1319"/>
                    <a:pt x="1126" y="1322"/>
                    <a:pt x="1136" y="1326"/>
                  </a:cubicBezTo>
                  <a:lnTo>
                    <a:pt x="1167" y="1231"/>
                  </a:lnTo>
                  <a:close/>
                  <a:moveTo>
                    <a:pt x="1318" y="1717"/>
                  </a:moveTo>
                  <a:cubicBezTo>
                    <a:pt x="1341" y="1717"/>
                    <a:pt x="1361" y="1713"/>
                    <a:pt x="1379" y="1706"/>
                  </a:cubicBezTo>
                  <a:cubicBezTo>
                    <a:pt x="1363" y="1643"/>
                    <a:pt x="1363" y="1643"/>
                    <a:pt x="1363" y="1643"/>
                  </a:cubicBezTo>
                  <a:cubicBezTo>
                    <a:pt x="1350" y="1648"/>
                    <a:pt x="1335" y="1644"/>
                    <a:pt x="1329" y="1635"/>
                  </a:cubicBezTo>
                  <a:cubicBezTo>
                    <a:pt x="1322" y="1624"/>
                    <a:pt x="1319" y="1614"/>
                    <a:pt x="1319" y="1551"/>
                  </a:cubicBezTo>
                  <a:cubicBezTo>
                    <a:pt x="1319" y="1152"/>
                    <a:pt x="1319" y="1152"/>
                    <a:pt x="1319" y="1152"/>
                  </a:cubicBezTo>
                  <a:cubicBezTo>
                    <a:pt x="1319" y="1091"/>
                    <a:pt x="1318" y="1052"/>
                    <a:pt x="1310" y="1023"/>
                  </a:cubicBezTo>
                  <a:cubicBezTo>
                    <a:pt x="1206" y="1046"/>
                    <a:pt x="1206" y="1046"/>
                    <a:pt x="1206" y="1046"/>
                  </a:cubicBezTo>
                  <a:cubicBezTo>
                    <a:pt x="1212" y="1085"/>
                    <a:pt x="1215" y="1119"/>
                    <a:pt x="1215" y="1184"/>
                  </a:cubicBezTo>
                  <a:cubicBezTo>
                    <a:pt x="1215" y="1584"/>
                    <a:pt x="1215" y="1584"/>
                    <a:pt x="1215" y="1584"/>
                  </a:cubicBezTo>
                  <a:cubicBezTo>
                    <a:pt x="1215" y="1624"/>
                    <a:pt x="1215" y="1717"/>
                    <a:pt x="1318" y="1717"/>
                  </a:cubicBezTo>
                  <a:moveTo>
                    <a:pt x="1835" y="1237"/>
                  </a:moveTo>
                  <a:cubicBezTo>
                    <a:pt x="1725" y="1237"/>
                    <a:pt x="1725" y="1237"/>
                    <a:pt x="1725" y="1237"/>
                  </a:cubicBezTo>
                  <a:cubicBezTo>
                    <a:pt x="1647" y="1491"/>
                    <a:pt x="1647" y="1491"/>
                    <a:pt x="1647" y="1491"/>
                  </a:cubicBezTo>
                  <a:cubicBezTo>
                    <a:pt x="1629" y="1549"/>
                    <a:pt x="1612" y="1619"/>
                    <a:pt x="1612" y="1619"/>
                  </a:cubicBezTo>
                  <a:cubicBezTo>
                    <a:pt x="1612" y="1619"/>
                    <a:pt x="1594" y="1541"/>
                    <a:pt x="1586" y="1513"/>
                  </a:cubicBezTo>
                  <a:cubicBezTo>
                    <a:pt x="1499" y="1226"/>
                    <a:pt x="1499" y="1226"/>
                    <a:pt x="1499" y="1226"/>
                  </a:cubicBezTo>
                  <a:cubicBezTo>
                    <a:pt x="1395" y="1244"/>
                    <a:pt x="1395" y="1244"/>
                    <a:pt x="1395" y="1244"/>
                  </a:cubicBezTo>
                  <a:cubicBezTo>
                    <a:pt x="1502" y="1561"/>
                    <a:pt x="1502" y="1561"/>
                    <a:pt x="1502" y="1561"/>
                  </a:cubicBezTo>
                  <a:cubicBezTo>
                    <a:pt x="1516" y="1603"/>
                    <a:pt x="1534" y="1654"/>
                    <a:pt x="1547" y="1707"/>
                  </a:cubicBezTo>
                  <a:cubicBezTo>
                    <a:pt x="1579" y="1707"/>
                    <a:pt x="1579" y="1707"/>
                    <a:pt x="1579" y="1707"/>
                  </a:cubicBezTo>
                  <a:cubicBezTo>
                    <a:pt x="1552" y="1797"/>
                    <a:pt x="1516" y="1824"/>
                    <a:pt x="1452" y="1842"/>
                  </a:cubicBezTo>
                  <a:cubicBezTo>
                    <a:pt x="1485" y="1908"/>
                    <a:pt x="1485" y="1908"/>
                    <a:pt x="1485" y="1908"/>
                  </a:cubicBezTo>
                  <a:cubicBezTo>
                    <a:pt x="1596" y="1887"/>
                    <a:pt x="1629" y="1831"/>
                    <a:pt x="1668" y="1717"/>
                  </a:cubicBezTo>
                  <a:lnTo>
                    <a:pt x="1835" y="1237"/>
                  </a:lnTo>
                  <a:close/>
                  <a:moveTo>
                    <a:pt x="2328" y="1717"/>
                  </a:moveTo>
                  <a:cubicBezTo>
                    <a:pt x="2397" y="1717"/>
                    <a:pt x="2453" y="1699"/>
                    <a:pt x="2504" y="1661"/>
                  </a:cubicBezTo>
                  <a:cubicBezTo>
                    <a:pt x="2453" y="1593"/>
                    <a:pt x="2453" y="1593"/>
                    <a:pt x="2453" y="1593"/>
                  </a:cubicBezTo>
                  <a:cubicBezTo>
                    <a:pt x="2417" y="1621"/>
                    <a:pt x="2384" y="1633"/>
                    <a:pt x="2338" y="1633"/>
                  </a:cubicBezTo>
                  <a:cubicBezTo>
                    <a:pt x="2276" y="1633"/>
                    <a:pt x="2223" y="1604"/>
                    <a:pt x="2195" y="1542"/>
                  </a:cubicBezTo>
                  <a:cubicBezTo>
                    <a:pt x="2178" y="1506"/>
                    <a:pt x="2170" y="1461"/>
                    <a:pt x="2170" y="1382"/>
                  </a:cubicBezTo>
                  <a:cubicBezTo>
                    <a:pt x="2170" y="1306"/>
                    <a:pt x="2181" y="1252"/>
                    <a:pt x="2203" y="1213"/>
                  </a:cubicBezTo>
                  <a:cubicBezTo>
                    <a:pt x="2231" y="1164"/>
                    <a:pt x="2277" y="1136"/>
                    <a:pt x="2332" y="1136"/>
                  </a:cubicBezTo>
                  <a:cubicBezTo>
                    <a:pt x="2372" y="1136"/>
                    <a:pt x="2407" y="1147"/>
                    <a:pt x="2441" y="1172"/>
                  </a:cubicBezTo>
                  <a:cubicBezTo>
                    <a:pt x="2491" y="1102"/>
                    <a:pt x="2491" y="1102"/>
                    <a:pt x="2491" y="1102"/>
                  </a:cubicBezTo>
                  <a:cubicBezTo>
                    <a:pt x="2452" y="1070"/>
                    <a:pt x="2393" y="1052"/>
                    <a:pt x="2331" y="1052"/>
                  </a:cubicBezTo>
                  <a:cubicBezTo>
                    <a:pt x="2230" y="1052"/>
                    <a:pt x="2142" y="1107"/>
                    <a:pt x="2094" y="1199"/>
                  </a:cubicBezTo>
                  <a:cubicBezTo>
                    <a:pt x="2065" y="1253"/>
                    <a:pt x="2051" y="1317"/>
                    <a:pt x="2051" y="1395"/>
                  </a:cubicBezTo>
                  <a:cubicBezTo>
                    <a:pt x="2051" y="1487"/>
                    <a:pt x="2076" y="1566"/>
                    <a:pt x="2124" y="1624"/>
                  </a:cubicBezTo>
                  <a:cubicBezTo>
                    <a:pt x="2175" y="1684"/>
                    <a:pt x="2242" y="1717"/>
                    <a:pt x="2328" y="1717"/>
                  </a:cubicBezTo>
                  <a:moveTo>
                    <a:pt x="2947" y="1707"/>
                  </a:moveTo>
                  <a:cubicBezTo>
                    <a:pt x="2947" y="1375"/>
                    <a:pt x="2947" y="1375"/>
                    <a:pt x="2947" y="1375"/>
                  </a:cubicBezTo>
                  <a:cubicBezTo>
                    <a:pt x="2947" y="1328"/>
                    <a:pt x="2943" y="1306"/>
                    <a:pt x="2931" y="1283"/>
                  </a:cubicBezTo>
                  <a:cubicBezTo>
                    <a:pt x="2915" y="1252"/>
                    <a:pt x="2872" y="1225"/>
                    <a:pt x="2817" y="1225"/>
                  </a:cubicBezTo>
                  <a:cubicBezTo>
                    <a:pt x="2766" y="1225"/>
                    <a:pt x="2719" y="1245"/>
                    <a:pt x="2673" y="1287"/>
                  </a:cubicBezTo>
                  <a:cubicBezTo>
                    <a:pt x="2673" y="1287"/>
                    <a:pt x="2675" y="1264"/>
                    <a:pt x="2675" y="1234"/>
                  </a:cubicBezTo>
                  <a:cubicBezTo>
                    <a:pt x="2675" y="1133"/>
                    <a:pt x="2675" y="1133"/>
                    <a:pt x="2675" y="1133"/>
                  </a:cubicBezTo>
                  <a:cubicBezTo>
                    <a:pt x="2675" y="1088"/>
                    <a:pt x="2672" y="1050"/>
                    <a:pt x="2665" y="1023"/>
                  </a:cubicBezTo>
                  <a:cubicBezTo>
                    <a:pt x="2562" y="1045"/>
                    <a:pt x="2562" y="1045"/>
                    <a:pt x="2562" y="1045"/>
                  </a:cubicBezTo>
                  <a:cubicBezTo>
                    <a:pt x="2568" y="1069"/>
                    <a:pt x="2571" y="1106"/>
                    <a:pt x="2571" y="1147"/>
                  </a:cubicBezTo>
                  <a:cubicBezTo>
                    <a:pt x="2571" y="1707"/>
                    <a:pt x="2571" y="1707"/>
                    <a:pt x="2571" y="1707"/>
                  </a:cubicBezTo>
                  <a:cubicBezTo>
                    <a:pt x="2675" y="1707"/>
                    <a:pt x="2675" y="1707"/>
                    <a:pt x="2675" y="1707"/>
                  </a:cubicBezTo>
                  <a:cubicBezTo>
                    <a:pt x="2675" y="1369"/>
                    <a:pt x="2675" y="1369"/>
                    <a:pt x="2675" y="1369"/>
                  </a:cubicBezTo>
                  <a:cubicBezTo>
                    <a:pt x="2708" y="1335"/>
                    <a:pt x="2752" y="1312"/>
                    <a:pt x="2788" y="1312"/>
                  </a:cubicBezTo>
                  <a:cubicBezTo>
                    <a:pt x="2827" y="1312"/>
                    <a:pt x="2847" y="1329"/>
                    <a:pt x="2847" y="1387"/>
                  </a:cubicBezTo>
                  <a:cubicBezTo>
                    <a:pt x="2847" y="1707"/>
                    <a:pt x="2847" y="1707"/>
                    <a:pt x="2847" y="1707"/>
                  </a:cubicBezTo>
                  <a:lnTo>
                    <a:pt x="2947" y="1707"/>
                  </a:lnTo>
                  <a:close/>
                  <a:moveTo>
                    <a:pt x="3050" y="1099"/>
                  </a:moveTo>
                  <a:cubicBezTo>
                    <a:pt x="3050" y="1061"/>
                    <a:pt x="3079" y="1030"/>
                    <a:pt x="3118" y="1030"/>
                  </a:cubicBezTo>
                  <a:cubicBezTo>
                    <a:pt x="3154" y="1030"/>
                    <a:pt x="3184" y="1060"/>
                    <a:pt x="3184" y="1099"/>
                  </a:cubicBezTo>
                  <a:cubicBezTo>
                    <a:pt x="3184" y="1136"/>
                    <a:pt x="3154" y="1167"/>
                    <a:pt x="3116" y="1167"/>
                  </a:cubicBezTo>
                  <a:cubicBezTo>
                    <a:pt x="3078" y="1167"/>
                    <a:pt x="3050" y="1136"/>
                    <a:pt x="3050" y="1099"/>
                  </a:cubicBezTo>
                  <a:moveTo>
                    <a:pt x="3065" y="1707"/>
                  </a:moveTo>
                  <a:cubicBezTo>
                    <a:pt x="3065" y="1244"/>
                    <a:pt x="3065" y="1244"/>
                    <a:pt x="3065" y="1244"/>
                  </a:cubicBezTo>
                  <a:cubicBezTo>
                    <a:pt x="3168" y="1225"/>
                    <a:pt x="3168" y="1225"/>
                    <a:pt x="3168" y="1225"/>
                  </a:cubicBezTo>
                  <a:cubicBezTo>
                    <a:pt x="3168" y="1707"/>
                    <a:pt x="3168" y="1707"/>
                    <a:pt x="3168" y="1707"/>
                  </a:cubicBezTo>
                  <a:lnTo>
                    <a:pt x="3065" y="1707"/>
                  </a:lnTo>
                  <a:close/>
                  <a:moveTo>
                    <a:pt x="3391" y="1717"/>
                  </a:moveTo>
                  <a:cubicBezTo>
                    <a:pt x="3414" y="1717"/>
                    <a:pt x="3434" y="1713"/>
                    <a:pt x="3452" y="1706"/>
                  </a:cubicBezTo>
                  <a:cubicBezTo>
                    <a:pt x="3435" y="1643"/>
                    <a:pt x="3435" y="1643"/>
                    <a:pt x="3435" y="1643"/>
                  </a:cubicBezTo>
                  <a:cubicBezTo>
                    <a:pt x="3423" y="1648"/>
                    <a:pt x="3408" y="1644"/>
                    <a:pt x="3402" y="1635"/>
                  </a:cubicBezTo>
                  <a:cubicBezTo>
                    <a:pt x="3394" y="1624"/>
                    <a:pt x="3392" y="1614"/>
                    <a:pt x="3392" y="1551"/>
                  </a:cubicBezTo>
                  <a:cubicBezTo>
                    <a:pt x="3392" y="1152"/>
                    <a:pt x="3392" y="1152"/>
                    <a:pt x="3392" y="1152"/>
                  </a:cubicBezTo>
                  <a:cubicBezTo>
                    <a:pt x="3392" y="1091"/>
                    <a:pt x="3391" y="1052"/>
                    <a:pt x="3383" y="1023"/>
                  </a:cubicBezTo>
                  <a:cubicBezTo>
                    <a:pt x="3278" y="1046"/>
                    <a:pt x="3278" y="1046"/>
                    <a:pt x="3278" y="1046"/>
                  </a:cubicBezTo>
                  <a:cubicBezTo>
                    <a:pt x="3285" y="1085"/>
                    <a:pt x="3288" y="1119"/>
                    <a:pt x="3288" y="1184"/>
                  </a:cubicBezTo>
                  <a:cubicBezTo>
                    <a:pt x="3288" y="1584"/>
                    <a:pt x="3288" y="1584"/>
                    <a:pt x="3288" y="1584"/>
                  </a:cubicBezTo>
                  <a:cubicBezTo>
                    <a:pt x="3288" y="1624"/>
                    <a:pt x="3288" y="1717"/>
                    <a:pt x="3391" y="1717"/>
                  </a:cubicBezTo>
                  <a:moveTo>
                    <a:pt x="3816" y="1707"/>
                  </a:moveTo>
                  <a:cubicBezTo>
                    <a:pt x="3812" y="1697"/>
                    <a:pt x="3811" y="1690"/>
                    <a:pt x="3808" y="1671"/>
                  </a:cubicBezTo>
                  <a:cubicBezTo>
                    <a:pt x="3776" y="1702"/>
                    <a:pt x="3739" y="1717"/>
                    <a:pt x="3693" y="1717"/>
                  </a:cubicBezTo>
                  <a:cubicBezTo>
                    <a:pt x="3573" y="1717"/>
                    <a:pt x="3500" y="1623"/>
                    <a:pt x="3500" y="1476"/>
                  </a:cubicBezTo>
                  <a:cubicBezTo>
                    <a:pt x="3500" y="1329"/>
                    <a:pt x="3582" y="1228"/>
                    <a:pt x="3696" y="1228"/>
                  </a:cubicBezTo>
                  <a:cubicBezTo>
                    <a:pt x="3735" y="1228"/>
                    <a:pt x="3768" y="1241"/>
                    <a:pt x="3797" y="1271"/>
                  </a:cubicBezTo>
                  <a:cubicBezTo>
                    <a:pt x="3797" y="1271"/>
                    <a:pt x="3794" y="1235"/>
                    <a:pt x="3794" y="1194"/>
                  </a:cubicBezTo>
                  <a:cubicBezTo>
                    <a:pt x="3794" y="1022"/>
                    <a:pt x="3794" y="1022"/>
                    <a:pt x="3794" y="1022"/>
                  </a:cubicBezTo>
                  <a:cubicBezTo>
                    <a:pt x="3895" y="1038"/>
                    <a:pt x="3895" y="1038"/>
                    <a:pt x="3895" y="1038"/>
                  </a:cubicBezTo>
                  <a:cubicBezTo>
                    <a:pt x="3895" y="1543"/>
                    <a:pt x="3895" y="1543"/>
                    <a:pt x="3895" y="1543"/>
                  </a:cubicBezTo>
                  <a:cubicBezTo>
                    <a:pt x="3895" y="1636"/>
                    <a:pt x="3901" y="1684"/>
                    <a:pt x="3910" y="1707"/>
                  </a:cubicBezTo>
                  <a:lnTo>
                    <a:pt x="3816" y="1707"/>
                  </a:lnTo>
                  <a:close/>
                  <a:moveTo>
                    <a:pt x="3794" y="1348"/>
                  </a:moveTo>
                  <a:cubicBezTo>
                    <a:pt x="3771" y="1323"/>
                    <a:pt x="3743" y="1310"/>
                    <a:pt x="3708" y="1310"/>
                  </a:cubicBezTo>
                  <a:cubicBezTo>
                    <a:pt x="3643" y="1310"/>
                    <a:pt x="3614" y="1362"/>
                    <a:pt x="3614" y="1475"/>
                  </a:cubicBezTo>
                  <a:cubicBezTo>
                    <a:pt x="3614" y="1579"/>
                    <a:pt x="3634" y="1632"/>
                    <a:pt x="3711" y="1632"/>
                  </a:cubicBezTo>
                  <a:cubicBezTo>
                    <a:pt x="3749" y="1632"/>
                    <a:pt x="3780" y="1610"/>
                    <a:pt x="3794" y="1587"/>
                  </a:cubicBezTo>
                  <a:lnTo>
                    <a:pt x="3794" y="1348"/>
                  </a:lnTo>
                  <a:close/>
                  <a:moveTo>
                    <a:pt x="4398" y="1707"/>
                  </a:moveTo>
                  <a:cubicBezTo>
                    <a:pt x="4398" y="1375"/>
                    <a:pt x="4398" y="1375"/>
                    <a:pt x="4398" y="1375"/>
                  </a:cubicBezTo>
                  <a:cubicBezTo>
                    <a:pt x="4398" y="1328"/>
                    <a:pt x="4394" y="1306"/>
                    <a:pt x="4382" y="1283"/>
                  </a:cubicBezTo>
                  <a:cubicBezTo>
                    <a:pt x="4366" y="1252"/>
                    <a:pt x="4324" y="1225"/>
                    <a:pt x="4268" y="1225"/>
                  </a:cubicBezTo>
                  <a:cubicBezTo>
                    <a:pt x="4218" y="1225"/>
                    <a:pt x="4170" y="1245"/>
                    <a:pt x="4124" y="1287"/>
                  </a:cubicBezTo>
                  <a:cubicBezTo>
                    <a:pt x="4124" y="1287"/>
                    <a:pt x="4126" y="1264"/>
                    <a:pt x="4126" y="1234"/>
                  </a:cubicBezTo>
                  <a:cubicBezTo>
                    <a:pt x="4126" y="1133"/>
                    <a:pt x="4126" y="1133"/>
                    <a:pt x="4126" y="1133"/>
                  </a:cubicBezTo>
                  <a:cubicBezTo>
                    <a:pt x="4126" y="1088"/>
                    <a:pt x="4123" y="1050"/>
                    <a:pt x="4116" y="1023"/>
                  </a:cubicBezTo>
                  <a:cubicBezTo>
                    <a:pt x="4013" y="1045"/>
                    <a:pt x="4013" y="1045"/>
                    <a:pt x="4013" y="1045"/>
                  </a:cubicBezTo>
                  <a:cubicBezTo>
                    <a:pt x="4019" y="1069"/>
                    <a:pt x="4022" y="1106"/>
                    <a:pt x="4022" y="1147"/>
                  </a:cubicBezTo>
                  <a:cubicBezTo>
                    <a:pt x="4022" y="1707"/>
                    <a:pt x="4022" y="1707"/>
                    <a:pt x="4022" y="1707"/>
                  </a:cubicBezTo>
                  <a:cubicBezTo>
                    <a:pt x="4126" y="1707"/>
                    <a:pt x="4126" y="1707"/>
                    <a:pt x="4126" y="1707"/>
                  </a:cubicBezTo>
                  <a:cubicBezTo>
                    <a:pt x="4126" y="1369"/>
                    <a:pt x="4126" y="1369"/>
                    <a:pt x="4126" y="1369"/>
                  </a:cubicBezTo>
                  <a:cubicBezTo>
                    <a:pt x="4159" y="1335"/>
                    <a:pt x="4203" y="1312"/>
                    <a:pt x="4239" y="1312"/>
                  </a:cubicBezTo>
                  <a:cubicBezTo>
                    <a:pt x="4278" y="1312"/>
                    <a:pt x="4299" y="1329"/>
                    <a:pt x="4299" y="1387"/>
                  </a:cubicBezTo>
                  <a:cubicBezTo>
                    <a:pt x="4299" y="1707"/>
                    <a:pt x="4299" y="1707"/>
                    <a:pt x="4299" y="1707"/>
                  </a:cubicBezTo>
                  <a:lnTo>
                    <a:pt x="4398" y="1707"/>
                  </a:lnTo>
                  <a:close/>
                  <a:moveTo>
                    <a:pt x="4899" y="1474"/>
                  </a:moveTo>
                  <a:cubicBezTo>
                    <a:pt x="4899" y="1625"/>
                    <a:pt x="4818" y="1719"/>
                    <a:pt x="4691" y="1719"/>
                  </a:cubicBezTo>
                  <a:cubicBezTo>
                    <a:pt x="4563" y="1719"/>
                    <a:pt x="4483" y="1623"/>
                    <a:pt x="4483" y="1473"/>
                  </a:cubicBezTo>
                  <a:cubicBezTo>
                    <a:pt x="4483" y="1322"/>
                    <a:pt x="4564" y="1225"/>
                    <a:pt x="4689" y="1225"/>
                  </a:cubicBezTo>
                  <a:cubicBezTo>
                    <a:pt x="4823" y="1225"/>
                    <a:pt x="4899" y="1325"/>
                    <a:pt x="4899" y="1474"/>
                  </a:cubicBezTo>
                  <a:moveTo>
                    <a:pt x="4597" y="1466"/>
                  </a:moveTo>
                  <a:cubicBezTo>
                    <a:pt x="4597" y="1603"/>
                    <a:pt x="4631" y="1643"/>
                    <a:pt x="4692" y="1643"/>
                  </a:cubicBezTo>
                  <a:cubicBezTo>
                    <a:pt x="4753" y="1643"/>
                    <a:pt x="4786" y="1593"/>
                    <a:pt x="4786" y="1475"/>
                  </a:cubicBezTo>
                  <a:cubicBezTo>
                    <a:pt x="4786" y="1342"/>
                    <a:pt x="4749" y="1303"/>
                    <a:pt x="4690" y="1303"/>
                  </a:cubicBezTo>
                  <a:cubicBezTo>
                    <a:pt x="4625" y="1303"/>
                    <a:pt x="4597" y="1352"/>
                    <a:pt x="4597" y="1466"/>
                  </a:cubicBezTo>
                  <a:moveTo>
                    <a:pt x="5375" y="1474"/>
                  </a:moveTo>
                  <a:cubicBezTo>
                    <a:pt x="5375" y="1625"/>
                    <a:pt x="5294" y="1719"/>
                    <a:pt x="5166" y="1719"/>
                  </a:cubicBezTo>
                  <a:cubicBezTo>
                    <a:pt x="5039" y="1719"/>
                    <a:pt x="4959" y="1623"/>
                    <a:pt x="4959" y="1473"/>
                  </a:cubicBezTo>
                  <a:cubicBezTo>
                    <a:pt x="4959" y="1322"/>
                    <a:pt x="5040" y="1225"/>
                    <a:pt x="5165" y="1225"/>
                  </a:cubicBezTo>
                  <a:cubicBezTo>
                    <a:pt x="5298" y="1225"/>
                    <a:pt x="5375" y="1325"/>
                    <a:pt x="5375" y="1474"/>
                  </a:cubicBezTo>
                  <a:moveTo>
                    <a:pt x="5072" y="1466"/>
                  </a:moveTo>
                  <a:cubicBezTo>
                    <a:pt x="5072" y="1603"/>
                    <a:pt x="5107" y="1643"/>
                    <a:pt x="5168" y="1643"/>
                  </a:cubicBezTo>
                  <a:cubicBezTo>
                    <a:pt x="5228" y="1643"/>
                    <a:pt x="5262" y="1593"/>
                    <a:pt x="5262" y="1475"/>
                  </a:cubicBezTo>
                  <a:cubicBezTo>
                    <a:pt x="5262" y="1342"/>
                    <a:pt x="5225" y="1303"/>
                    <a:pt x="5165" y="1303"/>
                  </a:cubicBezTo>
                  <a:cubicBezTo>
                    <a:pt x="5100" y="1303"/>
                    <a:pt x="5072" y="1352"/>
                    <a:pt x="5072" y="1466"/>
                  </a:cubicBezTo>
                  <a:moveTo>
                    <a:pt x="5752" y="1707"/>
                  </a:moveTo>
                  <a:cubicBezTo>
                    <a:pt x="5747" y="1697"/>
                    <a:pt x="5746" y="1690"/>
                    <a:pt x="5743" y="1671"/>
                  </a:cubicBezTo>
                  <a:cubicBezTo>
                    <a:pt x="5712" y="1702"/>
                    <a:pt x="5675" y="1717"/>
                    <a:pt x="5628" y="1717"/>
                  </a:cubicBezTo>
                  <a:cubicBezTo>
                    <a:pt x="5508" y="1717"/>
                    <a:pt x="5436" y="1623"/>
                    <a:pt x="5436" y="1476"/>
                  </a:cubicBezTo>
                  <a:cubicBezTo>
                    <a:pt x="5436" y="1329"/>
                    <a:pt x="5518" y="1228"/>
                    <a:pt x="5631" y="1228"/>
                  </a:cubicBezTo>
                  <a:cubicBezTo>
                    <a:pt x="5671" y="1228"/>
                    <a:pt x="5703" y="1241"/>
                    <a:pt x="5732" y="1271"/>
                  </a:cubicBezTo>
                  <a:cubicBezTo>
                    <a:pt x="5732" y="1271"/>
                    <a:pt x="5729" y="1235"/>
                    <a:pt x="5729" y="1194"/>
                  </a:cubicBezTo>
                  <a:cubicBezTo>
                    <a:pt x="5729" y="1022"/>
                    <a:pt x="5729" y="1022"/>
                    <a:pt x="5729" y="1022"/>
                  </a:cubicBezTo>
                  <a:cubicBezTo>
                    <a:pt x="5831" y="1038"/>
                    <a:pt x="5831" y="1038"/>
                    <a:pt x="5831" y="1038"/>
                  </a:cubicBezTo>
                  <a:cubicBezTo>
                    <a:pt x="5831" y="1543"/>
                    <a:pt x="5831" y="1543"/>
                    <a:pt x="5831" y="1543"/>
                  </a:cubicBezTo>
                  <a:cubicBezTo>
                    <a:pt x="5831" y="1636"/>
                    <a:pt x="5836" y="1684"/>
                    <a:pt x="5846" y="1707"/>
                  </a:cubicBezTo>
                  <a:lnTo>
                    <a:pt x="5752" y="1707"/>
                  </a:lnTo>
                  <a:close/>
                  <a:moveTo>
                    <a:pt x="5729" y="1348"/>
                  </a:moveTo>
                  <a:cubicBezTo>
                    <a:pt x="5706" y="1323"/>
                    <a:pt x="5678" y="1310"/>
                    <a:pt x="5644" y="1310"/>
                  </a:cubicBezTo>
                  <a:cubicBezTo>
                    <a:pt x="5579" y="1310"/>
                    <a:pt x="5549" y="1362"/>
                    <a:pt x="5549" y="1475"/>
                  </a:cubicBezTo>
                  <a:cubicBezTo>
                    <a:pt x="5549" y="1579"/>
                    <a:pt x="5570" y="1632"/>
                    <a:pt x="5647" y="1632"/>
                  </a:cubicBezTo>
                  <a:cubicBezTo>
                    <a:pt x="5685" y="1632"/>
                    <a:pt x="5716" y="1610"/>
                    <a:pt x="5729" y="1587"/>
                  </a:cubicBezTo>
                  <a:lnTo>
                    <a:pt x="5729" y="1348"/>
                  </a:lnTo>
                  <a:close/>
                  <a:moveTo>
                    <a:pt x="6549" y="1617"/>
                  </a:moveTo>
                  <a:cubicBezTo>
                    <a:pt x="6495" y="1686"/>
                    <a:pt x="6439" y="1707"/>
                    <a:pt x="6319" y="1707"/>
                  </a:cubicBezTo>
                  <a:cubicBezTo>
                    <a:pt x="6160" y="1707"/>
                    <a:pt x="6160" y="1707"/>
                    <a:pt x="6160" y="1707"/>
                  </a:cubicBezTo>
                  <a:cubicBezTo>
                    <a:pt x="6160" y="1064"/>
                    <a:pt x="6160" y="1064"/>
                    <a:pt x="6160" y="1064"/>
                  </a:cubicBezTo>
                  <a:cubicBezTo>
                    <a:pt x="6294" y="1064"/>
                    <a:pt x="6294" y="1064"/>
                    <a:pt x="6294" y="1064"/>
                  </a:cubicBezTo>
                  <a:cubicBezTo>
                    <a:pt x="6415" y="1064"/>
                    <a:pt x="6487" y="1086"/>
                    <a:pt x="6547" y="1155"/>
                  </a:cubicBezTo>
                  <a:cubicBezTo>
                    <a:pt x="6594" y="1210"/>
                    <a:pt x="6617" y="1287"/>
                    <a:pt x="6617" y="1387"/>
                  </a:cubicBezTo>
                  <a:cubicBezTo>
                    <a:pt x="6617" y="1485"/>
                    <a:pt x="6593" y="1561"/>
                    <a:pt x="6549" y="1617"/>
                  </a:cubicBezTo>
                  <a:moveTo>
                    <a:pt x="6457" y="1204"/>
                  </a:moveTo>
                  <a:cubicBezTo>
                    <a:pt x="6427" y="1163"/>
                    <a:pt x="6394" y="1148"/>
                    <a:pt x="6336" y="1148"/>
                  </a:cubicBezTo>
                  <a:cubicBezTo>
                    <a:pt x="6268" y="1148"/>
                    <a:pt x="6268" y="1148"/>
                    <a:pt x="6268" y="1148"/>
                  </a:cubicBezTo>
                  <a:cubicBezTo>
                    <a:pt x="6268" y="1619"/>
                    <a:pt x="6268" y="1619"/>
                    <a:pt x="6268" y="1619"/>
                  </a:cubicBezTo>
                  <a:cubicBezTo>
                    <a:pt x="6339" y="1619"/>
                    <a:pt x="6339" y="1619"/>
                    <a:pt x="6339" y="1619"/>
                  </a:cubicBezTo>
                  <a:cubicBezTo>
                    <a:pt x="6452" y="1619"/>
                    <a:pt x="6498" y="1544"/>
                    <a:pt x="6498" y="1398"/>
                  </a:cubicBezTo>
                  <a:cubicBezTo>
                    <a:pt x="6498" y="1316"/>
                    <a:pt x="6490" y="1249"/>
                    <a:pt x="6457" y="1204"/>
                  </a:cubicBezTo>
                  <a:moveTo>
                    <a:pt x="6801" y="1500"/>
                  </a:moveTo>
                  <a:cubicBezTo>
                    <a:pt x="6801" y="1507"/>
                    <a:pt x="6801" y="1507"/>
                    <a:pt x="6801" y="1507"/>
                  </a:cubicBezTo>
                  <a:cubicBezTo>
                    <a:pt x="6801" y="1572"/>
                    <a:pt x="6825" y="1641"/>
                    <a:pt x="6917" y="1641"/>
                  </a:cubicBezTo>
                  <a:cubicBezTo>
                    <a:pt x="6961" y="1641"/>
                    <a:pt x="6999" y="1625"/>
                    <a:pt x="7034" y="1594"/>
                  </a:cubicBezTo>
                  <a:cubicBezTo>
                    <a:pt x="7074" y="1657"/>
                    <a:pt x="7074" y="1657"/>
                    <a:pt x="7074" y="1657"/>
                  </a:cubicBezTo>
                  <a:cubicBezTo>
                    <a:pt x="7025" y="1698"/>
                    <a:pt x="6968" y="1719"/>
                    <a:pt x="6905" y="1719"/>
                  </a:cubicBezTo>
                  <a:cubicBezTo>
                    <a:pt x="6772" y="1719"/>
                    <a:pt x="6688" y="1623"/>
                    <a:pt x="6688" y="1473"/>
                  </a:cubicBezTo>
                  <a:cubicBezTo>
                    <a:pt x="6688" y="1390"/>
                    <a:pt x="6706" y="1335"/>
                    <a:pt x="6747" y="1289"/>
                  </a:cubicBezTo>
                  <a:cubicBezTo>
                    <a:pt x="6785" y="1245"/>
                    <a:pt x="6831" y="1226"/>
                    <a:pt x="6891" y="1226"/>
                  </a:cubicBezTo>
                  <a:cubicBezTo>
                    <a:pt x="6937" y="1226"/>
                    <a:pt x="6980" y="1237"/>
                    <a:pt x="7020" y="1274"/>
                  </a:cubicBezTo>
                  <a:cubicBezTo>
                    <a:pt x="7061" y="1311"/>
                    <a:pt x="7081" y="1369"/>
                    <a:pt x="7081" y="1478"/>
                  </a:cubicBezTo>
                  <a:cubicBezTo>
                    <a:pt x="7081" y="1500"/>
                    <a:pt x="7081" y="1500"/>
                    <a:pt x="7081" y="1500"/>
                  </a:cubicBezTo>
                  <a:lnTo>
                    <a:pt x="6801" y="1500"/>
                  </a:lnTo>
                  <a:close/>
                  <a:moveTo>
                    <a:pt x="6891" y="1303"/>
                  </a:moveTo>
                  <a:cubicBezTo>
                    <a:pt x="6833" y="1303"/>
                    <a:pt x="6802" y="1348"/>
                    <a:pt x="6802" y="1424"/>
                  </a:cubicBezTo>
                  <a:cubicBezTo>
                    <a:pt x="6975" y="1424"/>
                    <a:pt x="6975" y="1424"/>
                    <a:pt x="6975" y="1424"/>
                  </a:cubicBezTo>
                  <a:cubicBezTo>
                    <a:pt x="6975" y="1348"/>
                    <a:pt x="6942" y="1303"/>
                    <a:pt x="6891" y="1303"/>
                  </a:cubicBezTo>
                  <a:moveTo>
                    <a:pt x="7530" y="1237"/>
                  </a:moveTo>
                  <a:cubicBezTo>
                    <a:pt x="7423" y="1237"/>
                    <a:pt x="7423" y="1237"/>
                    <a:pt x="7423" y="1237"/>
                  </a:cubicBezTo>
                  <a:cubicBezTo>
                    <a:pt x="7345" y="1475"/>
                    <a:pt x="7345" y="1475"/>
                    <a:pt x="7345" y="1475"/>
                  </a:cubicBezTo>
                  <a:cubicBezTo>
                    <a:pt x="7327" y="1528"/>
                    <a:pt x="7317" y="1584"/>
                    <a:pt x="7317" y="1584"/>
                  </a:cubicBezTo>
                  <a:cubicBezTo>
                    <a:pt x="7315" y="1584"/>
                    <a:pt x="7315" y="1584"/>
                    <a:pt x="7315" y="1584"/>
                  </a:cubicBezTo>
                  <a:cubicBezTo>
                    <a:pt x="7315" y="1584"/>
                    <a:pt x="7302" y="1528"/>
                    <a:pt x="7287" y="1479"/>
                  </a:cubicBezTo>
                  <a:cubicBezTo>
                    <a:pt x="7205" y="1225"/>
                    <a:pt x="7205" y="1225"/>
                    <a:pt x="7205" y="1225"/>
                  </a:cubicBezTo>
                  <a:cubicBezTo>
                    <a:pt x="7100" y="1240"/>
                    <a:pt x="7100" y="1240"/>
                    <a:pt x="7100" y="1240"/>
                  </a:cubicBezTo>
                  <a:cubicBezTo>
                    <a:pt x="7269" y="1709"/>
                    <a:pt x="7269" y="1709"/>
                    <a:pt x="7269" y="1709"/>
                  </a:cubicBezTo>
                  <a:cubicBezTo>
                    <a:pt x="7359" y="1709"/>
                    <a:pt x="7359" y="1709"/>
                    <a:pt x="7359" y="1709"/>
                  </a:cubicBezTo>
                  <a:lnTo>
                    <a:pt x="7530" y="1237"/>
                  </a:lnTo>
                  <a:close/>
                  <a:moveTo>
                    <a:pt x="7659" y="1500"/>
                  </a:moveTo>
                  <a:cubicBezTo>
                    <a:pt x="7659" y="1507"/>
                    <a:pt x="7659" y="1507"/>
                    <a:pt x="7659" y="1507"/>
                  </a:cubicBezTo>
                  <a:cubicBezTo>
                    <a:pt x="7659" y="1572"/>
                    <a:pt x="7683" y="1641"/>
                    <a:pt x="7775" y="1641"/>
                  </a:cubicBezTo>
                  <a:cubicBezTo>
                    <a:pt x="7819" y="1641"/>
                    <a:pt x="7857" y="1625"/>
                    <a:pt x="7892" y="1594"/>
                  </a:cubicBezTo>
                  <a:cubicBezTo>
                    <a:pt x="7932" y="1657"/>
                    <a:pt x="7932" y="1657"/>
                    <a:pt x="7932" y="1657"/>
                  </a:cubicBezTo>
                  <a:cubicBezTo>
                    <a:pt x="7883" y="1698"/>
                    <a:pt x="7827" y="1719"/>
                    <a:pt x="7763" y="1719"/>
                  </a:cubicBezTo>
                  <a:cubicBezTo>
                    <a:pt x="7630" y="1719"/>
                    <a:pt x="7547" y="1623"/>
                    <a:pt x="7547" y="1473"/>
                  </a:cubicBezTo>
                  <a:cubicBezTo>
                    <a:pt x="7547" y="1390"/>
                    <a:pt x="7564" y="1335"/>
                    <a:pt x="7605" y="1289"/>
                  </a:cubicBezTo>
                  <a:cubicBezTo>
                    <a:pt x="7643" y="1245"/>
                    <a:pt x="7690" y="1226"/>
                    <a:pt x="7749" y="1226"/>
                  </a:cubicBezTo>
                  <a:cubicBezTo>
                    <a:pt x="7796" y="1226"/>
                    <a:pt x="7838" y="1237"/>
                    <a:pt x="7879" y="1274"/>
                  </a:cubicBezTo>
                  <a:cubicBezTo>
                    <a:pt x="7920" y="1311"/>
                    <a:pt x="7940" y="1369"/>
                    <a:pt x="7940" y="1478"/>
                  </a:cubicBezTo>
                  <a:cubicBezTo>
                    <a:pt x="7940" y="1500"/>
                    <a:pt x="7940" y="1500"/>
                    <a:pt x="7940" y="1500"/>
                  </a:cubicBezTo>
                  <a:lnTo>
                    <a:pt x="7659" y="1500"/>
                  </a:lnTo>
                  <a:close/>
                  <a:moveTo>
                    <a:pt x="7749" y="1303"/>
                  </a:moveTo>
                  <a:cubicBezTo>
                    <a:pt x="7692" y="1303"/>
                    <a:pt x="7660" y="1348"/>
                    <a:pt x="7660" y="1424"/>
                  </a:cubicBezTo>
                  <a:cubicBezTo>
                    <a:pt x="7834" y="1424"/>
                    <a:pt x="7834" y="1424"/>
                    <a:pt x="7834" y="1424"/>
                  </a:cubicBezTo>
                  <a:cubicBezTo>
                    <a:pt x="7834" y="1348"/>
                    <a:pt x="7800" y="1303"/>
                    <a:pt x="7749" y="1303"/>
                  </a:cubicBezTo>
                  <a:moveTo>
                    <a:pt x="8133" y="1717"/>
                  </a:moveTo>
                  <a:cubicBezTo>
                    <a:pt x="8156" y="1717"/>
                    <a:pt x="8176" y="1713"/>
                    <a:pt x="8194" y="1706"/>
                  </a:cubicBezTo>
                  <a:cubicBezTo>
                    <a:pt x="8178" y="1643"/>
                    <a:pt x="8178" y="1643"/>
                    <a:pt x="8178" y="1643"/>
                  </a:cubicBezTo>
                  <a:cubicBezTo>
                    <a:pt x="8166" y="1648"/>
                    <a:pt x="8150" y="1644"/>
                    <a:pt x="8144" y="1635"/>
                  </a:cubicBezTo>
                  <a:cubicBezTo>
                    <a:pt x="8137" y="1624"/>
                    <a:pt x="8134" y="1614"/>
                    <a:pt x="8134" y="1551"/>
                  </a:cubicBezTo>
                  <a:cubicBezTo>
                    <a:pt x="8134" y="1152"/>
                    <a:pt x="8134" y="1152"/>
                    <a:pt x="8134" y="1152"/>
                  </a:cubicBezTo>
                  <a:cubicBezTo>
                    <a:pt x="8134" y="1091"/>
                    <a:pt x="8133" y="1052"/>
                    <a:pt x="8125" y="1023"/>
                  </a:cubicBezTo>
                  <a:cubicBezTo>
                    <a:pt x="8021" y="1046"/>
                    <a:pt x="8021" y="1046"/>
                    <a:pt x="8021" y="1046"/>
                  </a:cubicBezTo>
                  <a:cubicBezTo>
                    <a:pt x="8027" y="1085"/>
                    <a:pt x="8030" y="1119"/>
                    <a:pt x="8030" y="1184"/>
                  </a:cubicBezTo>
                  <a:cubicBezTo>
                    <a:pt x="8030" y="1584"/>
                    <a:pt x="8030" y="1584"/>
                    <a:pt x="8030" y="1584"/>
                  </a:cubicBezTo>
                  <a:cubicBezTo>
                    <a:pt x="8030" y="1624"/>
                    <a:pt x="8030" y="1717"/>
                    <a:pt x="8133" y="1717"/>
                  </a:cubicBezTo>
                  <a:moveTo>
                    <a:pt x="8657" y="1474"/>
                  </a:moveTo>
                  <a:cubicBezTo>
                    <a:pt x="8657" y="1625"/>
                    <a:pt x="8576" y="1719"/>
                    <a:pt x="8449" y="1719"/>
                  </a:cubicBezTo>
                  <a:cubicBezTo>
                    <a:pt x="8321" y="1719"/>
                    <a:pt x="8242" y="1623"/>
                    <a:pt x="8242" y="1473"/>
                  </a:cubicBezTo>
                  <a:cubicBezTo>
                    <a:pt x="8242" y="1322"/>
                    <a:pt x="8322" y="1225"/>
                    <a:pt x="8447" y="1225"/>
                  </a:cubicBezTo>
                  <a:cubicBezTo>
                    <a:pt x="8581" y="1225"/>
                    <a:pt x="8657" y="1325"/>
                    <a:pt x="8657" y="1474"/>
                  </a:cubicBezTo>
                  <a:moveTo>
                    <a:pt x="8355" y="1466"/>
                  </a:moveTo>
                  <a:cubicBezTo>
                    <a:pt x="8355" y="1603"/>
                    <a:pt x="8389" y="1643"/>
                    <a:pt x="8451" y="1643"/>
                  </a:cubicBezTo>
                  <a:cubicBezTo>
                    <a:pt x="8511" y="1643"/>
                    <a:pt x="8545" y="1593"/>
                    <a:pt x="8545" y="1475"/>
                  </a:cubicBezTo>
                  <a:cubicBezTo>
                    <a:pt x="8545" y="1342"/>
                    <a:pt x="8507" y="1303"/>
                    <a:pt x="8448" y="1303"/>
                  </a:cubicBezTo>
                  <a:cubicBezTo>
                    <a:pt x="8383" y="1303"/>
                    <a:pt x="8355" y="1352"/>
                    <a:pt x="8355" y="1466"/>
                  </a:cubicBezTo>
                  <a:moveTo>
                    <a:pt x="8960" y="1716"/>
                  </a:moveTo>
                  <a:cubicBezTo>
                    <a:pt x="8920" y="1716"/>
                    <a:pt x="8881" y="1703"/>
                    <a:pt x="8848" y="1678"/>
                  </a:cubicBezTo>
                  <a:cubicBezTo>
                    <a:pt x="8848" y="1678"/>
                    <a:pt x="8850" y="1698"/>
                    <a:pt x="8850" y="1724"/>
                  </a:cubicBezTo>
                  <a:cubicBezTo>
                    <a:pt x="8850" y="1882"/>
                    <a:pt x="8850" y="1882"/>
                    <a:pt x="8850" y="1882"/>
                  </a:cubicBezTo>
                  <a:cubicBezTo>
                    <a:pt x="8752" y="1907"/>
                    <a:pt x="8752" y="1907"/>
                    <a:pt x="8752" y="1907"/>
                  </a:cubicBezTo>
                  <a:cubicBezTo>
                    <a:pt x="8752" y="1358"/>
                    <a:pt x="8752" y="1358"/>
                    <a:pt x="8752" y="1358"/>
                  </a:cubicBezTo>
                  <a:cubicBezTo>
                    <a:pt x="8752" y="1300"/>
                    <a:pt x="8749" y="1276"/>
                    <a:pt x="8742" y="1241"/>
                  </a:cubicBezTo>
                  <a:cubicBezTo>
                    <a:pt x="8836" y="1224"/>
                    <a:pt x="8836" y="1224"/>
                    <a:pt x="8836" y="1224"/>
                  </a:cubicBezTo>
                  <a:cubicBezTo>
                    <a:pt x="8841" y="1240"/>
                    <a:pt x="8843" y="1253"/>
                    <a:pt x="8844" y="1282"/>
                  </a:cubicBezTo>
                  <a:cubicBezTo>
                    <a:pt x="8873" y="1246"/>
                    <a:pt x="8920" y="1226"/>
                    <a:pt x="8969" y="1226"/>
                  </a:cubicBezTo>
                  <a:cubicBezTo>
                    <a:pt x="9064" y="1226"/>
                    <a:pt x="9147" y="1298"/>
                    <a:pt x="9147" y="1461"/>
                  </a:cubicBezTo>
                  <a:cubicBezTo>
                    <a:pt x="9147" y="1618"/>
                    <a:pt x="9080" y="1716"/>
                    <a:pt x="8960" y="1716"/>
                  </a:cubicBezTo>
                  <a:moveTo>
                    <a:pt x="8850" y="1359"/>
                  </a:moveTo>
                  <a:cubicBezTo>
                    <a:pt x="8850" y="1594"/>
                    <a:pt x="8850" y="1594"/>
                    <a:pt x="8850" y="1594"/>
                  </a:cubicBezTo>
                  <a:cubicBezTo>
                    <a:pt x="8874" y="1618"/>
                    <a:pt x="8907" y="1635"/>
                    <a:pt x="8938" y="1635"/>
                  </a:cubicBezTo>
                  <a:cubicBezTo>
                    <a:pt x="9006" y="1635"/>
                    <a:pt x="9037" y="1584"/>
                    <a:pt x="9037" y="1473"/>
                  </a:cubicBezTo>
                  <a:cubicBezTo>
                    <a:pt x="9037" y="1368"/>
                    <a:pt x="9017" y="1311"/>
                    <a:pt x="8950" y="1311"/>
                  </a:cubicBezTo>
                  <a:cubicBezTo>
                    <a:pt x="8913" y="1311"/>
                    <a:pt x="8878" y="1328"/>
                    <a:pt x="8850" y="1359"/>
                  </a:cubicBezTo>
                  <a:moveTo>
                    <a:pt x="9832" y="1707"/>
                  </a:moveTo>
                  <a:cubicBezTo>
                    <a:pt x="9832" y="1363"/>
                    <a:pt x="9832" y="1363"/>
                    <a:pt x="9832" y="1363"/>
                  </a:cubicBezTo>
                  <a:cubicBezTo>
                    <a:pt x="9832" y="1265"/>
                    <a:pt x="9786" y="1225"/>
                    <a:pt x="9709" y="1225"/>
                  </a:cubicBezTo>
                  <a:cubicBezTo>
                    <a:pt x="9659" y="1225"/>
                    <a:pt x="9614" y="1248"/>
                    <a:pt x="9569" y="1294"/>
                  </a:cubicBezTo>
                  <a:cubicBezTo>
                    <a:pt x="9534" y="1239"/>
                    <a:pt x="9498" y="1225"/>
                    <a:pt x="9456" y="1225"/>
                  </a:cubicBezTo>
                  <a:cubicBezTo>
                    <a:pt x="9412" y="1225"/>
                    <a:pt x="9369" y="1247"/>
                    <a:pt x="9332" y="1285"/>
                  </a:cubicBezTo>
                  <a:cubicBezTo>
                    <a:pt x="9330" y="1259"/>
                    <a:pt x="9324" y="1239"/>
                    <a:pt x="9315" y="1224"/>
                  </a:cubicBezTo>
                  <a:cubicBezTo>
                    <a:pt x="9222" y="1250"/>
                    <a:pt x="9222" y="1250"/>
                    <a:pt x="9222" y="1250"/>
                  </a:cubicBezTo>
                  <a:cubicBezTo>
                    <a:pt x="9233" y="1276"/>
                    <a:pt x="9239" y="1311"/>
                    <a:pt x="9239" y="1369"/>
                  </a:cubicBezTo>
                  <a:cubicBezTo>
                    <a:pt x="9239" y="1707"/>
                    <a:pt x="9239" y="1707"/>
                    <a:pt x="9239" y="1707"/>
                  </a:cubicBezTo>
                  <a:cubicBezTo>
                    <a:pt x="9338" y="1707"/>
                    <a:pt x="9338" y="1707"/>
                    <a:pt x="9338" y="1707"/>
                  </a:cubicBezTo>
                  <a:cubicBezTo>
                    <a:pt x="9338" y="1358"/>
                    <a:pt x="9338" y="1358"/>
                    <a:pt x="9338" y="1358"/>
                  </a:cubicBezTo>
                  <a:cubicBezTo>
                    <a:pt x="9372" y="1327"/>
                    <a:pt x="9406" y="1312"/>
                    <a:pt x="9435" y="1312"/>
                  </a:cubicBezTo>
                  <a:cubicBezTo>
                    <a:pt x="9474" y="1312"/>
                    <a:pt x="9486" y="1330"/>
                    <a:pt x="9486" y="1384"/>
                  </a:cubicBezTo>
                  <a:cubicBezTo>
                    <a:pt x="9486" y="1707"/>
                    <a:pt x="9486" y="1707"/>
                    <a:pt x="9486" y="1707"/>
                  </a:cubicBezTo>
                  <a:cubicBezTo>
                    <a:pt x="9584" y="1707"/>
                    <a:pt x="9584" y="1707"/>
                    <a:pt x="9584" y="1707"/>
                  </a:cubicBezTo>
                  <a:cubicBezTo>
                    <a:pt x="9584" y="1365"/>
                    <a:pt x="9584" y="1365"/>
                    <a:pt x="9584" y="1365"/>
                  </a:cubicBezTo>
                  <a:cubicBezTo>
                    <a:pt x="9616" y="1334"/>
                    <a:pt x="9648" y="1311"/>
                    <a:pt x="9683" y="1311"/>
                  </a:cubicBezTo>
                  <a:cubicBezTo>
                    <a:pt x="9719" y="1311"/>
                    <a:pt x="9731" y="1327"/>
                    <a:pt x="9731" y="1382"/>
                  </a:cubicBezTo>
                  <a:cubicBezTo>
                    <a:pt x="9731" y="1707"/>
                    <a:pt x="9731" y="1707"/>
                    <a:pt x="9731" y="1707"/>
                  </a:cubicBezTo>
                  <a:lnTo>
                    <a:pt x="9832" y="1707"/>
                  </a:lnTo>
                  <a:close/>
                  <a:moveTo>
                    <a:pt x="10033" y="1500"/>
                  </a:moveTo>
                  <a:cubicBezTo>
                    <a:pt x="10033" y="1507"/>
                    <a:pt x="10033" y="1507"/>
                    <a:pt x="10033" y="1507"/>
                  </a:cubicBezTo>
                  <a:cubicBezTo>
                    <a:pt x="10033" y="1572"/>
                    <a:pt x="10057" y="1641"/>
                    <a:pt x="10149" y="1641"/>
                  </a:cubicBezTo>
                  <a:cubicBezTo>
                    <a:pt x="10193" y="1641"/>
                    <a:pt x="10231" y="1625"/>
                    <a:pt x="10266" y="1594"/>
                  </a:cubicBezTo>
                  <a:cubicBezTo>
                    <a:pt x="10306" y="1657"/>
                    <a:pt x="10306" y="1657"/>
                    <a:pt x="10306" y="1657"/>
                  </a:cubicBezTo>
                  <a:cubicBezTo>
                    <a:pt x="10257" y="1698"/>
                    <a:pt x="10200" y="1719"/>
                    <a:pt x="10137" y="1719"/>
                  </a:cubicBezTo>
                  <a:cubicBezTo>
                    <a:pt x="10004" y="1719"/>
                    <a:pt x="9921" y="1623"/>
                    <a:pt x="9921" y="1473"/>
                  </a:cubicBezTo>
                  <a:cubicBezTo>
                    <a:pt x="9921" y="1390"/>
                    <a:pt x="9938" y="1335"/>
                    <a:pt x="9979" y="1289"/>
                  </a:cubicBezTo>
                  <a:cubicBezTo>
                    <a:pt x="10017" y="1245"/>
                    <a:pt x="10064" y="1226"/>
                    <a:pt x="10123" y="1226"/>
                  </a:cubicBezTo>
                  <a:cubicBezTo>
                    <a:pt x="10170" y="1226"/>
                    <a:pt x="10212" y="1237"/>
                    <a:pt x="10253" y="1274"/>
                  </a:cubicBezTo>
                  <a:cubicBezTo>
                    <a:pt x="10293" y="1311"/>
                    <a:pt x="10314" y="1369"/>
                    <a:pt x="10314" y="1478"/>
                  </a:cubicBezTo>
                  <a:cubicBezTo>
                    <a:pt x="10314" y="1500"/>
                    <a:pt x="10314" y="1500"/>
                    <a:pt x="10314" y="1500"/>
                  </a:cubicBezTo>
                  <a:lnTo>
                    <a:pt x="10033" y="1500"/>
                  </a:lnTo>
                  <a:close/>
                  <a:moveTo>
                    <a:pt x="10123" y="1303"/>
                  </a:moveTo>
                  <a:cubicBezTo>
                    <a:pt x="10066" y="1303"/>
                    <a:pt x="10034" y="1348"/>
                    <a:pt x="10034" y="1424"/>
                  </a:cubicBezTo>
                  <a:cubicBezTo>
                    <a:pt x="10208" y="1424"/>
                    <a:pt x="10208" y="1424"/>
                    <a:pt x="10208" y="1424"/>
                  </a:cubicBezTo>
                  <a:cubicBezTo>
                    <a:pt x="10208" y="1348"/>
                    <a:pt x="10174" y="1303"/>
                    <a:pt x="10123" y="1303"/>
                  </a:cubicBezTo>
                  <a:moveTo>
                    <a:pt x="10767" y="1707"/>
                  </a:moveTo>
                  <a:cubicBezTo>
                    <a:pt x="10767" y="1356"/>
                    <a:pt x="10767" y="1356"/>
                    <a:pt x="10767" y="1356"/>
                  </a:cubicBezTo>
                  <a:cubicBezTo>
                    <a:pt x="10767" y="1269"/>
                    <a:pt x="10717" y="1225"/>
                    <a:pt x="10644" y="1225"/>
                  </a:cubicBezTo>
                  <a:cubicBezTo>
                    <a:pt x="10594" y="1225"/>
                    <a:pt x="10551" y="1248"/>
                    <a:pt x="10500" y="1290"/>
                  </a:cubicBezTo>
                  <a:cubicBezTo>
                    <a:pt x="10500" y="1265"/>
                    <a:pt x="10495" y="1245"/>
                    <a:pt x="10484" y="1223"/>
                  </a:cubicBezTo>
                  <a:cubicBezTo>
                    <a:pt x="10391" y="1249"/>
                    <a:pt x="10391" y="1249"/>
                    <a:pt x="10391" y="1249"/>
                  </a:cubicBezTo>
                  <a:cubicBezTo>
                    <a:pt x="10404" y="1283"/>
                    <a:pt x="10408" y="1312"/>
                    <a:pt x="10408" y="1361"/>
                  </a:cubicBezTo>
                  <a:cubicBezTo>
                    <a:pt x="10408" y="1707"/>
                    <a:pt x="10408" y="1707"/>
                    <a:pt x="10408" y="1707"/>
                  </a:cubicBezTo>
                  <a:cubicBezTo>
                    <a:pt x="10509" y="1707"/>
                    <a:pt x="10509" y="1707"/>
                    <a:pt x="10509" y="1707"/>
                  </a:cubicBezTo>
                  <a:cubicBezTo>
                    <a:pt x="10509" y="1366"/>
                    <a:pt x="10509" y="1366"/>
                    <a:pt x="10509" y="1366"/>
                  </a:cubicBezTo>
                  <a:cubicBezTo>
                    <a:pt x="10539" y="1335"/>
                    <a:pt x="10582" y="1313"/>
                    <a:pt x="10612" y="1313"/>
                  </a:cubicBezTo>
                  <a:cubicBezTo>
                    <a:pt x="10651" y="1313"/>
                    <a:pt x="10666" y="1330"/>
                    <a:pt x="10666" y="1394"/>
                  </a:cubicBezTo>
                  <a:cubicBezTo>
                    <a:pt x="10666" y="1707"/>
                    <a:pt x="10666" y="1707"/>
                    <a:pt x="10666" y="1707"/>
                  </a:cubicBezTo>
                  <a:lnTo>
                    <a:pt x="10767" y="1707"/>
                  </a:lnTo>
                  <a:close/>
                  <a:moveTo>
                    <a:pt x="10987" y="1237"/>
                  </a:moveTo>
                  <a:cubicBezTo>
                    <a:pt x="10987" y="1190"/>
                    <a:pt x="10991" y="1133"/>
                    <a:pt x="10996" y="1095"/>
                  </a:cubicBezTo>
                  <a:cubicBezTo>
                    <a:pt x="10890" y="1120"/>
                    <a:pt x="10890" y="1120"/>
                    <a:pt x="10890" y="1120"/>
                  </a:cubicBezTo>
                  <a:cubicBezTo>
                    <a:pt x="10886" y="1156"/>
                    <a:pt x="10886" y="1197"/>
                    <a:pt x="10886" y="1237"/>
                  </a:cubicBezTo>
                  <a:cubicBezTo>
                    <a:pt x="10834" y="1237"/>
                    <a:pt x="10834" y="1237"/>
                    <a:pt x="10834" y="1237"/>
                  </a:cubicBezTo>
                  <a:cubicBezTo>
                    <a:pt x="10834" y="1307"/>
                    <a:pt x="10834" y="1307"/>
                    <a:pt x="10834" y="1307"/>
                  </a:cubicBezTo>
                  <a:cubicBezTo>
                    <a:pt x="10886" y="1307"/>
                    <a:pt x="10886" y="1307"/>
                    <a:pt x="10886" y="1307"/>
                  </a:cubicBezTo>
                  <a:cubicBezTo>
                    <a:pt x="10886" y="1598"/>
                    <a:pt x="10886" y="1598"/>
                    <a:pt x="10886" y="1598"/>
                  </a:cubicBezTo>
                  <a:cubicBezTo>
                    <a:pt x="10886" y="1665"/>
                    <a:pt x="10917" y="1719"/>
                    <a:pt x="11009" y="1719"/>
                  </a:cubicBezTo>
                  <a:cubicBezTo>
                    <a:pt x="11040" y="1719"/>
                    <a:pt x="11070" y="1712"/>
                    <a:pt x="11101" y="1699"/>
                  </a:cubicBezTo>
                  <a:cubicBezTo>
                    <a:pt x="11088" y="1637"/>
                    <a:pt x="11088" y="1637"/>
                    <a:pt x="11088" y="1637"/>
                  </a:cubicBezTo>
                  <a:cubicBezTo>
                    <a:pt x="11070" y="1644"/>
                    <a:pt x="11058" y="1646"/>
                    <a:pt x="11044" y="1646"/>
                  </a:cubicBezTo>
                  <a:cubicBezTo>
                    <a:pt x="10999" y="1646"/>
                    <a:pt x="10986" y="1630"/>
                    <a:pt x="10986" y="1571"/>
                  </a:cubicBezTo>
                  <a:cubicBezTo>
                    <a:pt x="10986" y="1307"/>
                    <a:pt x="10986" y="1307"/>
                    <a:pt x="10986" y="1307"/>
                  </a:cubicBezTo>
                  <a:cubicBezTo>
                    <a:pt x="11073" y="1307"/>
                    <a:pt x="11073" y="1307"/>
                    <a:pt x="11073" y="1307"/>
                  </a:cubicBezTo>
                  <a:cubicBezTo>
                    <a:pt x="11100" y="1237"/>
                    <a:pt x="11100" y="1237"/>
                    <a:pt x="11100" y="1237"/>
                  </a:cubicBezTo>
                  <a:cubicBezTo>
                    <a:pt x="10987" y="1237"/>
                    <a:pt x="10987" y="1237"/>
                    <a:pt x="10987" y="1237"/>
                  </a:cubicBezTo>
                </a:path>
              </a:pathLst>
            </a:custGeom>
            <a:solidFill>
              <a:srgbClr val="68676C"/>
            </a:solidFill>
            <a:ln w="9525" cap="flat" cmpd="sng">
              <a:no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en-AU"/>
            </a:p>
          </p:txBody>
        </p:sp>
      </p:grpSp>
    </p:spTree>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2254" y="246660"/>
            <a:ext cx="1942781" cy="5069354"/>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00560" y="246660"/>
            <a:ext cx="5724506" cy="50693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transition spd="slow">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00560" y="246660"/>
            <a:ext cx="7774475" cy="608277"/>
          </a:xfrm>
        </p:spPr>
        <p:txBody>
          <a:bodyPr/>
          <a:lstStyle/>
          <a:p>
            <a:r>
              <a:rPr lang="en-US" smtClean="0"/>
              <a:t>Click to edit Master title style</a:t>
            </a:r>
            <a:endParaRPr lang="en-AU"/>
          </a:p>
        </p:txBody>
      </p:sp>
      <p:sp>
        <p:nvSpPr>
          <p:cNvPr id="3" name="Table Placeholder 2"/>
          <p:cNvSpPr>
            <a:spLocks noGrp="1"/>
          </p:cNvSpPr>
          <p:nvPr>
            <p:ph type="tbl" idx="1"/>
          </p:nvPr>
        </p:nvSpPr>
        <p:spPr>
          <a:xfrm>
            <a:off x="800560" y="869447"/>
            <a:ext cx="7774475" cy="4446567"/>
          </a:xfrm>
        </p:spPr>
        <p:txBody>
          <a:bodyPr/>
          <a:lstStyle/>
          <a:p>
            <a:endParaRPr lang="en-AU"/>
          </a:p>
        </p:txBody>
      </p:sp>
    </p:spTree>
  </p:cSld>
  <p:clrMapOvr>
    <a:masterClrMapping/>
  </p:clrMapOvr>
  <p:transition spd="slow">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800560" y="246660"/>
            <a:ext cx="7774475" cy="608277"/>
          </a:xfrm>
        </p:spPr>
        <p:txBody>
          <a:bodyPr/>
          <a:lstStyle/>
          <a:p>
            <a:r>
              <a:rPr lang="en-US" smtClean="0"/>
              <a:t>Click to edit Master title style</a:t>
            </a:r>
            <a:endParaRPr lang="en-AU"/>
          </a:p>
        </p:txBody>
      </p:sp>
      <p:sp>
        <p:nvSpPr>
          <p:cNvPr id="3" name="Text Placeholder 2"/>
          <p:cNvSpPr>
            <a:spLocks noGrp="1"/>
          </p:cNvSpPr>
          <p:nvPr>
            <p:ph type="body" sz="half" idx="1"/>
          </p:nvPr>
        </p:nvSpPr>
        <p:spPr>
          <a:xfrm>
            <a:off x="800561" y="869447"/>
            <a:ext cx="3833085" cy="444656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hart Placeholder 3"/>
          <p:cNvSpPr>
            <a:spLocks noGrp="1"/>
          </p:cNvSpPr>
          <p:nvPr>
            <p:ph type="chart" sz="half" idx="2"/>
          </p:nvPr>
        </p:nvSpPr>
        <p:spPr>
          <a:xfrm>
            <a:off x="4740834" y="869447"/>
            <a:ext cx="3834202" cy="4446567"/>
          </a:xfrm>
        </p:spPr>
        <p:txBody>
          <a:bodyPr/>
          <a:lstStyle/>
          <a:p>
            <a:endParaRPr lang="en-AU"/>
          </a:p>
        </p:txBody>
      </p:sp>
    </p:spTree>
  </p:cSld>
  <p:clrMapOvr>
    <a:masterClrMapping/>
  </p:clrMapOvr>
  <p:transition spd="slow">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800560" y="246660"/>
            <a:ext cx="7774475" cy="608277"/>
          </a:xfrm>
        </p:spPr>
        <p:txBody>
          <a:bodyPr/>
          <a:lstStyle/>
          <a:p>
            <a:r>
              <a:rPr lang="en-US" smtClean="0"/>
              <a:t>Click to edit Master title style</a:t>
            </a:r>
            <a:endParaRPr lang="en-AU"/>
          </a:p>
        </p:txBody>
      </p:sp>
      <p:sp>
        <p:nvSpPr>
          <p:cNvPr id="3" name="Chart Placeholder 2"/>
          <p:cNvSpPr>
            <a:spLocks noGrp="1"/>
          </p:cNvSpPr>
          <p:nvPr>
            <p:ph type="chart" sz="half" idx="1"/>
          </p:nvPr>
        </p:nvSpPr>
        <p:spPr>
          <a:xfrm>
            <a:off x="800561" y="869447"/>
            <a:ext cx="3833085" cy="4446567"/>
          </a:xfrm>
        </p:spPr>
        <p:txBody>
          <a:bodyPr/>
          <a:lstStyle/>
          <a:p>
            <a:endParaRPr lang="en-AU"/>
          </a:p>
        </p:txBody>
      </p:sp>
      <p:sp>
        <p:nvSpPr>
          <p:cNvPr id="4" name="Text Placeholder 3"/>
          <p:cNvSpPr>
            <a:spLocks noGrp="1"/>
          </p:cNvSpPr>
          <p:nvPr>
            <p:ph type="body" sz="half" idx="2"/>
          </p:nvPr>
        </p:nvSpPr>
        <p:spPr>
          <a:xfrm>
            <a:off x="4740834" y="869447"/>
            <a:ext cx="3834202" cy="444656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transition spd="slow">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800560" y="246660"/>
            <a:ext cx="7774475" cy="608277"/>
          </a:xfrm>
        </p:spPr>
        <p:txBody>
          <a:bodyPr/>
          <a:lstStyle/>
          <a:p>
            <a:r>
              <a:rPr lang="en-US" smtClean="0"/>
              <a:t>Click to edit Master title style</a:t>
            </a:r>
            <a:endParaRPr lang="en-AU"/>
          </a:p>
        </p:txBody>
      </p:sp>
      <p:sp>
        <p:nvSpPr>
          <p:cNvPr id="3" name="SmartArt Placeholder 2"/>
          <p:cNvSpPr>
            <a:spLocks noGrp="1"/>
          </p:cNvSpPr>
          <p:nvPr>
            <p:ph type="dgm" idx="1"/>
          </p:nvPr>
        </p:nvSpPr>
        <p:spPr>
          <a:xfrm>
            <a:off x="800560" y="869447"/>
            <a:ext cx="7774475" cy="4446567"/>
          </a:xfrm>
        </p:spPr>
        <p:txBody>
          <a:bodyPr/>
          <a:lstStyle/>
          <a:p>
            <a:endParaRPr lang="en-AU"/>
          </a:p>
        </p:txBody>
      </p:sp>
    </p:spTree>
  </p:cSld>
  <p:clrMapOvr>
    <a:masterClrMapping/>
  </p:clrMapOvr>
  <p:transition spd="slow">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800560" y="246660"/>
            <a:ext cx="7774475" cy="608277"/>
          </a:xfrm>
        </p:spPr>
        <p:txBody>
          <a:bodyPr/>
          <a:lstStyle/>
          <a:p>
            <a:r>
              <a:rPr lang="en-US" smtClean="0"/>
              <a:t>Click to edit Master title style</a:t>
            </a:r>
            <a:endParaRPr lang="en-AU"/>
          </a:p>
        </p:txBody>
      </p:sp>
      <p:sp>
        <p:nvSpPr>
          <p:cNvPr id="3" name="Chart Placeholder 2"/>
          <p:cNvSpPr>
            <a:spLocks noGrp="1"/>
          </p:cNvSpPr>
          <p:nvPr>
            <p:ph type="chart" idx="1"/>
          </p:nvPr>
        </p:nvSpPr>
        <p:spPr>
          <a:xfrm>
            <a:off x="800560" y="869447"/>
            <a:ext cx="7774475" cy="4446567"/>
          </a:xfrm>
        </p:spPr>
        <p:txBody>
          <a:bodyPr/>
          <a:lstStyle/>
          <a:p>
            <a:endParaRPr lang="en-AU"/>
          </a:p>
        </p:txBody>
      </p:sp>
    </p:spTree>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03" y="3913200"/>
            <a:ext cx="7773359" cy="1362765"/>
          </a:xfrm>
        </p:spPr>
        <p:txBody>
          <a:bodyPr/>
          <a:lstStyle>
            <a:lvl1pPr algn="l">
              <a:defRPr sz="2800" b="1" cap="all"/>
            </a:lvl1pPr>
          </a:lstStyle>
          <a:p>
            <a:r>
              <a:rPr lang="en-US" smtClean="0"/>
              <a:t>Click to edit Master title style</a:t>
            </a:r>
            <a:endParaRPr lang="en-AU"/>
          </a:p>
        </p:txBody>
      </p:sp>
      <p:sp>
        <p:nvSpPr>
          <p:cNvPr id="3" name="Text Placeholder 2"/>
          <p:cNvSpPr>
            <a:spLocks noGrp="1"/>
          </p:cNvSpPr>
          <p:nvPr>
            <p:ph type="body" idx="1"/>
          </p:nvPr>
        </p:nvSpPr>
        <p:spPr>
          <a:xfrm>
            <a:off x="722403" y="2412000"/>
            <a:ext cx="7773359" cy="1500047"/>
          </a:xfrm>
        </p:spPr>
        <p:txBody>
          <a:bodyPr anchor="b"/>
          <a:lstStyle>
            <a:lvl1pPr marL="0" indent="0">
              <a:buNone/>
              <a:defRPr sz="1400"/>
            </a:lvl1pPr>
            <a:lvl2pPr marL="321503" indent="0">
              <a:buNone/>
              <a:defRPr sz="1300"/>
            </a:lvl2pPr>
            <a:lvl3pPr marL="643006" indent="0">
              <a:buNone/>
              <a:defRPr sz="1100"/>
            </a:lvl3pPr>
            <a:lvl4pPr marL="964509" indent="0">
              <a:buNone/>
              <a:defRPr sz="1000"/>
            </a:lvl4pPr>
            <a:lvl5pPr marL="1286012" indent="0">
              <a:buNone/>
              <a:defRPr sz="1000"/>
            </a:lvl5pPr>
            <a:lvl6pPr marL="1607515" indent="0">
              <a:buNone/>
              <a:defRPr sz="1000"/>
            </a:lvl6pPr>
            <a:lvl7pPr marL="1929018" indent="0">
              <a:buNone/>
              <a:defRPr sz="1000"/>
            </a:lvl7pPr>
            <a:lvl8pPr marL="2250521" indent="0">
              <a:buNone/>
              <a:defRPr sz="1000"/>
            </a:lvl8pPr>
            <a:lvl9pPr marL="2572024" indent="0">
              <a:buNone/>
              <a:defRPr sz="1000"/>
            </a:lvl9pPr>
          </a:lstStyle>
          <a:p>
            <a:pPr lvl="0"/>
            <a:r>
              <a:rPr lang="en-US" smtClean="0"/>
              <a:t>Click to edit Master text styles</a:t>
            </a:r>
          </a:p>
        </p:txBody>
      </p:sp>
    </p:spTree>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00561" y="869447"/>
            <a:ext cx="3833085" cy="4446567"/>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740834" y="869447"/>
            <a:ext cx="3834202" cy="4446567"/>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782" y="274562"/>
            <a:ext cx="8230024" cy="1142893"/>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782" y="1535762"/>
            <a:ext cx="4040762" cy="639529"/>
          </a:xfrm>
        </p:spPr>
        <p:txBody>
          <a:bodyPr anchor="b"/>
          <a:lstStyle>
            <a:lvl1pPr marL="0" indent="0">
              <a:buNone/>
              <a:defRPr sz="1700" b="1"/>
            </a:lvl1pPr>
            <a:lvl2pPr marL="321503" indent="0">
              <a:buNone/>
              <a:defRPr sz="1400" b="1"/>
            </a:lvl2pPr>
            <a:lvl3pPr marL="643006" indent="0">
              <a:buNone/>
              <a:defRPr sz="1300" b="1"/>
            </a:lvl3pPr>
            <a:lvl4pPr marL="964509" indent="0">
              <a:buNone/>
              <a:defRPr sz="1100" b="1"/>
            </a:lvl4pPr>
            <a:lvl5pPr marL="1286012" indent="0">
              <a:buNone/>
              <a:defRPr sz="1100" b="1"/>
            </a:lvl5pPr>
            <a:lvl6pPr marL="1607515" indent="0">
              <a:buNone/>
              <a:defRPr sz="1100" b="1"/>
            </a:lvl6pPr>
            <a:lvl7pPr marL="1929018" indent="0">
              <a:buNone/>
              <a:defRPr sz="1100" b="1"/>
            </a:lvl7pPr>
            <a:lvl8pPr marL="2250521" indent="0">
              <a:buNone/>
              <a:defRPr sz="1100" b="1"/>
            </a:lvl8pPr>
            <a:lvl9pPr marL="2572024"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782" y="2175293"/>
            <a:ext cx="4040762" cy="3414742"/>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927" y="1535762"/>
            <a:ext cx="4041879" cy="639529"/>
          </a:xfrm>
        </p:spPr>
        <p:txBody>
          <a:bodyPr anchor="b"/>
          <a:lstStyle>
            <a:lvl1pPr marL="0" indent="0">
              <a:buNone/>
              <a:defRPr sz="1700" b="1"/>
            </a:lvl1pPr>
            <a:lvl2pPr marL="321503" indent="0">
              <a:buNone/>
              <a:defRPr sz="1400" b="1"/>
            </a:lvl2pPr>
            <a:lvl3pPr marL="643006" indent="0">
              <a:buNone/>
              <a:defRPr sz="1300" b="1"/>
            </a:lvl3pPr>
            <a:lvl4pPr marL="964509" indent="0">
              <a:buNone/>
              <a:defRPr sz="1100" b="1"/>
            </a:lvl4pPr>
            <a:lvl5pPr marL="1286012" indent="0">
              <a:buNone/>
              <a:defRPr sz="1100" b="1"/>
            </a:lvl5pPr>
            <a:lvl6pPr marL="1607515" indent="0">
              <a:buNone/>
              <a:defRPr sz="1100" b="1"/>
            </a:lvl6pPr>
            <a:lvl7pPr marL="1929018" indent="0">
              <a:buNone/>
              <a:defRPr sz="1100" b="1"/>
            </a:lvl7pPr>
            <a:lvl8pPr marL="2250521" indent="0">
              <a:buNone/>
              <a:defRPr sz="1100" b="1"/>
            </a:lvl8pPr>
            <a:lvl9pPr marL="2572024"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5927" y="2175293"/>
            <a:ext cx="4041879" cy="3414742"/>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Tree>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782" y="273447"/>
            <a:ext cx="3007962" cy="1161866"/>
          </a:xfrm>
        </p:spPr>
        <p:txBody>
          <a:bodyPr anchor="b"/>
          <a:lstStyle>
            <a:lvl1pPr algn="l">
              <a:defRPr sz="1400" b="1"/>
            </a:lvl1pPr>
          </a:lstStyle>
          <a:p>
            <a:r>
              <a:rPr lang="en-US" smtClean="0"/>
              <a:t>Click to edit Master title style</a:t>
            </a:r>
            <a:endParaRPr lang="en-AU"/>
          </a:p>
        </p:txBody>
      </p:sp>
      <p:sp>
        <p:nvSpPr>
          <p:cNvPr id="3" name="Content Placeholder 2"/>
          <p:cNvSpPr>
            <a:spLocks noGrp="1"/>
          </p:cNvSpPr>
          <p:nvPr>
            <p:ph idx="1"/>
          </p:nvPr>
        </p:nvSpPr>
        <p:spPr>
          <a:xfrm>
            <a:off x="3575165" y="273447"/>
            <a:ext cx="5112642" cy="5316587"/>
          </a:xfrm>
        </p:spPr>
        <p:txBody>
          <a:bodyPr/>
          <a:lstStyle>
            <a:lvl1pPr>
              <a:defRPr sz="23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782" y="1435312"/>
            <a:ext cx="3007962" cy="4154722"/>
          </a:xfrm>
        </p:spPr>
        <p:txBody>
          <a:bodyPr/>
          <a:lstStyle>
            <a:lvl1pPr marL="0" indent="0">
              <a:buNone/>
              <a:defRPr sz="1000"/>
            </a:lvl1pPr>
            <a:lvl2pPr marL="321503" indent="0">
              <a:buNone/>
              <a:defRPr sz="800"/>
            </a:lvl2pPr>
            <a:lvl3pPr marL="643006" indent="0">
              <a:buNone/>
              <a:defRPr sz="700"/>
            </a:lvl3pPr>
            <a:lvl4pPr marL="964509" indent="0">
              <a:buNone/>
              <a:defRPr sz="600"/>
            </a:lvl4pPr>
            <a:lvl5pPr marL="1286012" indent="0">
              <a:buNone/>
              <a:defRPr sz="600"/>
            </a:lvl5pPr>
            <a:lvl6pPr marL="1607515" indent="0">
              <a:buNone/>
              <a:defRPr sz="600"/>
            </a:lvl6pPr>
            <a:lvl7pPr marL="1929018" indent="0">
              <a:buNone/>
              <a:defRPr sz="600"/>
            </a:lvl7pPr>
            <a:lvl8pPr marL="2250521" indent="0">
              <a:buNone/>
              <a:defRPr sz="600"/>
            </a:lvl8pPr>
            <a:lvl9pPr marL="2572024" indent="0">
              <a:buNone/>
              <a:defRPr sz="600"/>
            </a:lvl9pPr>
          </a:lstStyle>
          <a:p>
            <a:pPr lvl="0"/>
            <a:r>
              <a:rPr lang="en-US" smtClean="0"/>
              <a:t>Click to edit Master text styles</a:t>
            </a:r>
          </a:p>
        </p:txBody>
      </p:sp>
    </p:spTree>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049" y="4801488"/>
            <a:ext cx="5487799" cy="566982"/>
          </a:xfrm>
        </p:spPr>
        <p:txBody>
          <a:bodyPr anchor="b"/>
          <a:lstStyle>
            <a:lvl1pPr algn="l">
              <a:defRPr sz="1400" b="1"/>
            </a:lvl1pPr>
          </a:lstStyle>
          <a:p>
            <a:r>
              <a:rPr lang="en-US" smtClean="0"/>
              <a:t>Click to edit Master title style</a:t>
            </a:r>
            <a:endParaRPr lang="en-AU"/>
          </a:p>
        </p:txBody>
      </p:sp>
      <p:sp>
        <p:nvSpPr>
          <p:cNvPr id="3" name="Picture Placeholder 2"/>
          <p:cNvSpPr>
            <a:spLocks noGrp="1"/>
          </p:cNvSpPr>
          <p:nvPr>
            <p:ph type="pic" idx="1"/>
          </p:nvPr>
        </p:nvSpPr>
        <p:spPr>
          <a:xfrm>
            <a:off x="1792049" y="612743"/>
            <a:ext cx="5487799" cy="4116199"/>
          </a:xfrm>
        </p:spPr>
        <p:txBody>
          <a:bodyPr/>
          <a:lstStyle>
            <a:lvl1pPr marL="0" indent="0">
              <a:buNone/>
              <a:defRPr sz="2300"/>
            </a:lvl1pPr>
            <a:lvl2pPr marL="321503" indent="0">
              <a:buNone/>
              <a:defRPr sz="2000"/>
            </a:lvl2pPr>
            <a:lvl3pPr marL="643006" indent="0">
              <a:buNone/>
              <a:defRPr sz="1700"/>
            </a:lvl3pPr>
            <a:lvl4pPr marL="964509" indent="0">
              <a:buNone/>
              <a:defRPr sz="1400"/>
            </a:lvl4pPr>
            <a:lvl5pPr marL="1286012" indent="0">
              <a:buNone/>
              <a:defRPr sz="1400"/>
            </a:lvl5pPr>
            <a:lvl6pPr marL="1607515" indent="0">
              <a:buNone/>
              <a:defRPr sz="1400"/>
            </a:lvl6pPr>
            <a:lvl7pPr marL="1929018" indent="0">
              <a:buNone/>
              <a:defRPr sz="1400"/>
            </a:lvl7pPr>
            <a:lvl8pPr marL="2250521" indent="0">
              <a:buNone/>
              <a:defRPr sz="1400"/>
            </a:lvl8pPr>
            <a:lvl9pPr marL="2572024" indent="0">
              <a:buNone/>
              <a:defRPr sz="1400"/>
            </a:lvl9pPr>
          </a:lstStyle>
          <a:p>
            <a:endParaRPr lang="en-AU"/>
          </a:p>
        </p:txBody>
      </p:sp>
      <p:sp>
        <p:nvSpPr>
          <p:cNvPr id="4" name="Text Placeholder 3"/>
          <p:cNvSpPr>
            <a:spLocks noGrp="1"/>
          </p:cNvSpPr>
          <p:nvPr>
            <p:ph type="body" sz="half" idx="2"/>
          </p:nvPr>
        </p:nvSpPr>
        <p:spPr>
          <a:xfrm>
            <a:off x="1792049" y="5368470"/>
            <a:ext cx="5487799" cy="804713"/>
          </a:xfrm>
        </p:spPr>
        <p:txBody>
          <a:bodyPr/>
          <a:lstStyle>
            <a:lvl1pPr marL="0" indent="0">
              <a:buNone/>
              <a:defRPr sz="1000"/>
            </a:lvl1pPr>
            <a:lvl2pPr marL="321503" indent="0">
              <a:buNone/>
              <a:defRPr sz="800"/>
            </a:lvl2pPr>
            <a:lvl3pPr marL="643006" indent="0">
              <a:buNone/>
              <a:defRPr sz="700"/>
            </a:lvl3pPr>
            <a:lvl4pPr marL="964509" indent="0">
              <a:buNone/>
              <a:defRPr sz="600"/>
            </a:lvl4pPr>
            <a:lvl5pPr marL="1286012" indent="0">
              <a:buNone/>
              <a:defRPr sz="600"/>
            </a:lvl5pPr>
            <a:lvl6pPr marL="1607515" indent="0">
              <a:buNone/>
              <a:defRPr sz="600"/>
            </a:lvl6pPr>
            <a:lvl7pPr marL="1929018" indent="0">
              <a:buNone/>
              <a:defRPr sz="600"/>
            </a:lvl7pPr>
            <a:lvl8pPr marL="2250521" indent="0">
              <a:buNone/>
              <a:defRPr sz="600"/>
            </a:lvl8pPr>
            <a:lvl9pPr marL="2572024" indent="0">
              <a:buNone/>
              <a:defRPr sz="600"/>
            </a:lvl9pPr>
          </a:lstStyle>
          <a:p>
            <a:pPr lvl="0"/>
            <a:r>
              <a:rPr lang="en-US" smtClean="0"/>
              <a:t>Click to edit Master text styles</a:t>
            </a:r>
          </a:p>
        </p:txBody>
      </p:sp>
    </p:spTree>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image" Target="../media/image4.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7601663" y="5294676"/>
            <a:ext cx="1103285" cy="1103285"/>
          </a:xfrm>
          <a:prstGeom prst="rect">
            <a:avLst/>
          </a:prstGeom>
        </p:spPr>
      </p:pic>
      <p:pic>
        <p:nvPicPr>
          <p:cNvPr id="1060" name="Picture 36" descr="14759_Sml"/>
          <p:cNvPicPr>
            <a:picLocks noChangeArrowheads="1"/>
          </p:cNvPicPr>
          <p:nvPr userDrawn="1"/>
        </p:nvPicPr>
        <p:blipFill rotWithShape="1">
          <a:blip r:embed="rId19" cstate="print"/>
          <a:srcRect l="1934" t="2039"/>
          <a:stretch/>
        </p:blipFill>
        <p:spPr bwMode="auto">
          <a:xfrm>
            <a:off x="6591600" y="5626800"/>
            <a:ext cx="1018800" cy="1018800"/>
          </a:xfrm>
          <a:prstGeom prst="rect">
            <a:avLst/>
          </a:prstGeom>
          <a:noFill/>
        </p:spPr>
      </p:pic>
      <p:sp>
        <p:nvSpPr>
          <p:cNvPr id="1026" name="Rectangle 2"/>
          <p:cNvSpPr>
            <a:spLocks noGrp="1" noChangeArrowheads="1"/>
          </p:cNvSpPr>
          <p:nvPr>
            <p:ph type="title"/>
          </p:nvPr>
        </p:nvSpPr>
        <p:spPr bwMode="auto">
          <a:xfrm>
            <a:off x="800560" y="246660"/>
            <a:ext cx="7774475" cy="608277"/>
          </a:xfrm>
          <a:prstGeom prst="rect">
            <a:avLst/>
          </a:prstGeom>
          <a:noFill/>
          <a:ln w="9525">
            <a:noFill/>
            <a:miter lim="800000"/>
            <a:headEnd/>
            <a:tailEnd/>
          </a:ln>
        </p:spPr>
        <p:txBody>
          <a:bodyPr vert="horz" wrap="square" lIns="91455" tIns="45728" rIns="91455" bIns="45728" numCol="1" anchor="t" anchorCtr="0" compatLnSpc="1">
            <a:prstTxWarp prst="textNoShape">
              <a:avLst/>
            </a:prstTxWarp>
          </a:bodyPr>
          <a:lstStyle/>
          <a:p>
            <a:pPr lvl="0"/>
            <a:r>
              <a:rPr lang="en-AU" dirty="0" smtClean="0"/>
              <a:t>Click to edit Master title style</a:t>
            </a:r>
          </a:p>
        </p:txBody>
      </p:sp>
      <p:sp>
        <p:nvSpPr>
          <p:cNvPr id="1027" name="Rectangle 3"/>
          <p:cNvSpPr>
            <a:spLocks noGrp="1" noChangeArrowheads="1"/>
          </p:cNvSpPr>
          <p:nvPr>
            <p:ph type="body" idx="1"/>
          </p:nvPr>
        </p:nvSpPr>
        <p:spPr bwMode="auto">
          <a:xfrm>
            <a:off x="800560" y="869447"/>
            <a:ext cx="7774475" cy="4446567"/>
          </a:xfrm>
          <a:prstGeom prst="rect">
            <a:avLst/>
          </a:prstGeom>
          <a:noFill/>
          <a:ln w="9525">
            <a:noFill/>
            <a:miter lim="800000"/>
            <a:headEnd/>
            <a:tailEnd/>
          </a:ln>
        </p:spPr>
        <p:txBody>
          <a:bodyPr vert="horz" wrap="square" lIns="91455" tIns="45728" rIns="91455" bIns="45728" numCol="1" anchor="t" anchorCtr="0" compatLnSpc="1">
            <a:prstTxWarp prst="textNoShape">
              <a:avLst/>
            </a:prstTxWarp>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p>
        </p:txBody>
      </p:sp>
      <p:pic>
        <p:nvPicPr>
          <p:cNvPr id="1066" name="Picture 42" descr="OLP097_Sml"/>
          <p:cNvPicPr>
            <a:picLocks noChangeArrowheads="1"/>
          </p:cNvPicPr>
          <p:nvPr userDrawn="1"/>
        </p:nvPicPr>
        <p:blipFill rotWithShape="1">
          <a:blip r:embed="rId20" cstate="print"/>
          <a:srcRect l="2119" t="2039" r="3"/>
          <a:stretch/>
        </p:blipFill>
        <p:spPr bwMode="auto">
          <a:xfrm>
            <a:off x="3376800" y="5626800"/>
            <a:ext cx="1018800" cy="1018800"/>
          </a:xfrm>
          <a:prstGeom prst="rect">
            <a:avLst/>
          </a:prstGeom>
          <a:noFill/>
        </p:spPr>
      </p:pic>
      <p:pic>
        <p:nvPicPr>
          <p:cNvPr id="1062" name="Picture 38" descr="26932_Sml"/>
          <p:cNvPicPr>
            <a:picLocks noChangeArrowheads="1"/>
          </p:cNvPicPr>
          <p:nvPr userDrawn="1"/>
        </p:nvPicPr>
        <p:blipFill rotWithShape="1">
          <a:blip r:embed="rId21" cstate="print"/>
          <a:srcRect l="1857" t="1820"/>
          <a:stretch/>
        </p:blipFill>
        <p:spPr bwMode="auto">
          <a:xfrm>
            <a:off x="4442400" y="5626800"/>
            <a:ext cx="1018800" cy="1018800"/>
          </a:xfrm>
          <a:prstGeom prst="rect">
            <a:avLst/>
          </a:prstGeom>
          <a:noFill/>
        </p:spPr>
      </p:pic>
      <p:pic>
        <p:nvPicPr>
          <p:cNvPr id="1063" name="Picture 39" descr="27124_Sml"/>
          <p:cNvPicPr>
            <a:picLocks noChangeArrowheads="1"/>
          </p:cNvPicPr>
          <p:nvPr userDrawn="1"/>
        </p:nvPicPr>
        <p:blipFill rotWithShape="1">
          <a:blip r:embed="rId22" cstate="print"/>
          <a:srcRect l="1359" t="910" b="1129"/>
          <a:stretch/>
        </p:blipFill>
        <p:spPr bwMode="auto">
          <a:xfrm>
            <a:off x="5518800" y="5626800"/>
            <a:ext cx="1018800" cy="1018800"/>
          </a:xfrm>
          <a:prstGeom prst="rect">
            <a:avLst/>
          </a:prstGeom>
          <a:noFill/>
        </p:spPr>
      </p:pic>
      <p:grpSp>
        <p:nvGrpSpPr>
          <p:cNvPr id="10" name="Group 9"/>
          <p:cNvGrpSpPr/>
          <p:nvPr userDrawn="1"/>
        </p:nvGrpSpPr>
        <p:grpSpPr>
          <a:xfrm>
            <a:off x="792821" y="6265069"/>
            <a:ext cx="1990860" cy="377789"/>
            <a:chOff x="501065" y="240022"/>
            <a:chExt cx="2499310" cy="445778"/>
          </a:xfrm>
        </p:grpSpPr>
        <p:grpSp>
          <p:nvGrpSpPr>
            <p:cNvPr id="11" name="Logo-Vic"/>
            <p:cNvGrpSpPr>
              <a:grpSpLocks/>
            </p:cNvGrpSpPr>
            <p:nvPr userDrawn="1"/>
          </p:nvGrpSpPr>
          <p:grpSpPr bwMode="gray">
            <a:xfrm>
              <a:off x="501065" y="240022"/>
              <a:ext cx="772903" cy="445777"/>
              <a:chOff x="896" y="1027"/>
              <a:chExt cx="3964" cy="2265"/>
            </a:xfrm>
          </p:grpSpPr>
          <p:sp>
            <p:nvSpPr>
              <p:cNvPr id="13" name="Freeform 3"/>
              <p:cNvSpPr>
                <a:spLocks noEditPoints="1"/>
              </p:cNvSpPr>
              <p:nvPr/>
            </p:nvSpPr>
            <p:spPr bwMode="gray">
              <a:xfrm>
                <a:off x="3693" y="1067"/>
                <a:ext cx="768" cy="947"/>
              </a:xfrm>
              <a:custGeom>
                <a:avLst/>
                <a:gdLst/>
                <a:ahLst/>
                <a:cxnLst>
                  <a:cxn ang="0">
                    <a:pos x="357" y="66"/>
                  </a:cxn>
                  <a:cxn ang="0">
                    <a:pos x="414" y="66"/>
                  </a:cxn>
                  <a:cxn ang="0">
                    <a:pos x="440" y="106"/>
                  </a:cxn>
                  <a:cxn ang="0">
                    <a:pos x="430" y="151"/>
                  </a:cxn>
                  <a:cxn ang="0">
                    <a:pos x="385" y="175"/>
                  </a:cxn>
                  <a:cxn ang="0">
                    <a:pos x="340" y="151"/>
                  </a:cxn>
                  <a:cxn ang="0">
                    <a:pos x="333" y="106"/>
                  </a:cxn>
                  <a:cxn ang="0">
                    <a:pos x="293" y="52"/>
                  </a:cxn>
                  <a:cxn ang="0">
                    <a:pos x="88" y="423"/>
                  </a:cxn>
                  <a:cxn ang="0">
                    <a:pos x="52" y="404"/>
                  </a:cxn>
                  <a:cxn ang="0">
                    <a:pos x="45" y="366"/>
                  </a:cxn>
                  <a:cxn ang="0">
                    <a:pos x="66" y="333"/>
                  </a:cxn>
                  <a:cxn ang="0">
                    <a:pos x="109" y="333"/>
                  </a:cxn>
                  <a:cxn ang="0">
                    <a:pos x="130" y="366"/>
                  </a:cxn>
                  <a:cxn ang="0">
                    <a:pos x="123" y="404"/>
                  </a:cxn>
                  <a:cxn ang="0">
                    <a:pos x="130" y="463"/>
                  </a:cxn>
                  <a:cxn ang="0">
                    <a:pos x="414" y="881"/>
                  </a:cxn>
                  <a:cxn ang="0">
                    <a:pos x="369" y="890"/>
                  </a:cxn>
                  <a:cxn ang="0">
                    <a:pos x="340" y="857"/>
                  </a:cxn>
                  <a:cxn ang="0">
                    <a:pos x="329" y="813"/>
                  </a:cxn>
                  <a:cxn ang="0">
                    <a:pos x="362" y="782"/>
                  </a:cxn>
                  <a:cxn ang="0">
                    <a:pos x="406" y="772"/>
                  </a:cxn>
                  <a:cxn ang="0">
                    <a:pos x="437" y="805"/>
                  </a:cxn>
                  <a:cxn ang="0">
                    <a:pos x="449" y="850"/>
                  </a:cxn>
                  <a:cxn ang="0">
                    <a:pos x="477" y="907"/>
                  </a:cxn>
                  <a:cxn ang="0">
                    <a:pos x="506" y="531"/>
                  </a:cxn>
                  <a:cxn ang="0">
                    <a:pos x="480" y="512"/>
                  </a:cxn>
                  <a:cxn ang="0">
                    <a:pos x="491" y="482"/>
                  </a:cxn>
                  <a:cxn ang="0">
                    <a:pos x="520" y="482"/>
                  </a:cxn>
                  <a:cxn ang="0">
                    <a:pos x="532" y="512"/>
                  </a:cxn>
                  <a:cxn ang="0">
                    <a:pos x="536" y="548"/>
                  </a:cxn>
                  <a:cxn ang="0">
                    <a:pos x="673" y="380"/>
                  </a:cxn>
                  <a:cxn ang="0">
                    <a:pos x="647" y="342"/>
                  </a:cxn>
                  <a:cxn ang="0">
                    <a:pos x="673" y="305"/>
                  </a:cxn>
                  <a:cxn ang="0">
                    <a:pos x="714" y="305"/>
                  </a:cxn>
                  <a:cxn ang="0">
                    <a:pos x="739" y="342"/>
                  </a:cxn>
                  <a:cxn ang="0">
                    <a:pos x="714" y="380"/>
                  </a:cxn>
                  <a:cxn ang="0">
                    <a:pos x="692" y="425"/>
                  </a:cxn>
                </a:cxnLst>
                <a:rect l="0" t="0" r="r" b="b"/>
                <a:pathLst>
                  <a:path w="768" h="947">
                    <a:moveTo>
                      <a:pt x="293" y="52"/>
                    </a:moveTo>
                    <a:lnTo>
                      <a:pt x="357" y="66"/>
                    </a:lnTo>
                    <a:lnTo>
                      <a:pt x="385" y="0"/>
                    </a:lnTo>
                    <a:lnTo>
                      <a:pt x="414" y="66"/>
                    </a:lnTo>
                    <a:lnTo>
                      <a:pt x="477" y="52"/>
                    </a:lnTo>
                    <a:lnTo>
                      <a:pt x="440" y="106"/>
                    </a:lnTo>
                    <a:lnTo>
                      <a:pt x="489" y="151"/>
                    </a:lnTo>
                    <a:lnTo>
                      <a:pt x="430" y="151"/>
                    </a:lnTo>
                    <a:lnTo>
                      <a:pt x="437" y="220"/>
                    </a:lnTo>
                    <a:lnTo>
                      <a:pt x="385" y="175"/>
                    </a:lnTo>
                    <a:lnTo>
                      <a:pt x="333" y="220"/>
                    </a:lnTo>
                    <a:lnTo>
                      <a:pt x="340" y="151"/>
                    </a:lnTo>
                    <a:lnTo>
                      <a:pt x="281" y="151"/>
                    </a:lnTo>
                    <a:lnTo>
                      <a:pt x="333" y="106"/>
                    </a:lnTo>
                    <a:lnTo>
                      <a:pt x="293" y="52"/>
                    </a:lnTo>
                    <a:lnTo>
                      <a:pt x="293" y="52"/>
                    </a:lnTo>
                    <a:close/>
                    <a:moveTo>
                      <a:pt x="130" y="463"/>
                    </a:moveTo>
                    <a:lnTo>
                      <a:pt x="88" y="423"/>
                    </a:lnTo>
                    <a:lnTo>
                      <a:pt x="43" y="463"/>
                    </a:lnTo>
                    <a:lnTo>
                      <a:pt x="52" y="404"/>
                    </a:lnTo>
                    <a:lnTo>
                      <a:pt x="0" y="404"/>
                    </a:lnTo>
                    <a:lnTo>
                      <a:pt x="45" y="366"/>
                    </a:lnTo>
                    <a:lnTo>
                      <a:pt x="10" y="319"/>
                    </a:lnTo>
                    <a:lnTo>
                      <a:pt x="66" y="333"/>
                    </a:lnTo>
                    <a:lnTo>
                      <a:pt x="88" y="276"/>
                    </a:lnTo>
                    <a:lnTo>
                      <a:pt x="109" y="333"/>
                    </a:lnTo>
                    <a:lnTo>
                      <a:pt x="166" y="319"/>
                    </a:lnTo>
                    <a:lnTo>
                      <a:pt x="130" y="366"/>
                    </a:lnTo>
                    <a:lnTo>
                      <a:pt x="175" y="404"/>
                    </a:lnTo>
                    <a:lnTo>
                      <a:pt x="123" y="404"/>
                    </a:lnTo>
                    <a:lnTo>
                      <a:pt x="130" y="463"/>
                    </a:lnTo>
                    <a:lnTo>
                      <a:pt x="130" y="463"/>
                    </a:lnTo>
                    <a:close/>
                    <a:moveTo>
                      <a:pt x="477" y="907"/>
                    </a:moveTo>
                    <a:lnTo>
                      <a:pt x="414" y="881"/>
                    </a:lnTo>
                    <a:lnTo>
                      <a:pt x="399" y="947"/>
                    </a:lnTo>
                    <a:lnTo>
                      <a:pt x="369" y="890"/>
                    </a:lnTo>
                    <a:lnTo>
                      <a:pt x="314" y="921"/>
                    </a:lnTo>
                    <a:lnTo>
                      <a:pt x="340" y="857"/>
                    </a:lnTo>
                    <a:lnTo>
                      <a:pt x="272" y="843"/>
                    </a:lnTo>
                    <a:lnTo>
                      <a:pt x="329" y="813"/>
                    </a:lnTo>
                    <a:lnTo>
                      <a:pt x="298" y="756"/>
                    </a:lnTo>
                    <a:lnTo>
                      <a:pt x="362" y="782"/>
                    </a:lnTo>
                    <a:lnTo>
                      <a:pt x="376" y="716"/>
                    </a:lnTo>
                    <a:lnTo>
                      <a:pt x="406" y="772"/>
                    </a:lnTo>
                    <a:lnTo>
                      <a:pt x="463" y="742"/>
                    </a:lnTo>
                    <a:lnTo>
                      <a:pt x="437" y="805"/>
                    </a:lnTo>
                    <a:lnTo>
                      <a:pt x="506" y="820"/>
                    </a:lnTo>
                    <a:lnTo>
                      <a:pt x="449" y="850"/>
                    </a:lnTo>
                    <a:lnTo>
                      <a:pt x="477" y="907"/>
                    </a:lnTo>
                    <a:lnTo>
                      <a:pt x="477" y="907"/>
                    </a:lnTo>
                    <a:close/>
                    <a:moveTo>
                      <a:pt x="536" y="548"/>
                    </a:moveTo>
                    <a:lnTo>
                      <a:pt x="506" y="531"/>
                    </a:lnTo>
                    <a:lnTo>
                      <a:pt x="475" y="548"/>
                    </a:lnTo>
                    <a:lnTo>
                      <a:pt x="480" y="512"/>
                    </a:lnTo>
                    <a:lnTo>
                      <a:pt x="456" y="489"/>
                    </a:lnTo>
                    <a:lnTo>
                      <a:pt x="491" y="482"/>
                    </a:lnTo>
                    <a:lnTo>
                      <a:pt x="506" y="451"/>
                    </a:lnTo>
                    <a:lnTo>
                      <a:pt x="520" y="482"/>
                    </a:lnTo>
                    <a:lnTo>
                      <a:pt x="555" y="489"/>
                    </a:lnTo>
                    <a:lnTo>
                      <a:pt x="532" y="512"/>
                    </a:lnTo>
                    <a:lnTo>
                      <a:pt x="536" y="548"/>
                    </a:lnTo>
                    <a:lnTo>
                      <a:pt x="536" y="548"/>
                    </a:lnTo>
                    <a:close/>
                    <a:moveTo>
                      <a:pt x="692" y="425"/>
                    </a:moveTo>
                    <a:lnTo>
                      <a:pt x="673" y="380"/>
                    </a:lnTo>
                    <a:lnTo>
                      <a:pt x="619" y="387"/>
                    </a:lnTo>
                    <a:lnTo>
                      <a:pt x="647" y="342"/>
                    </a:lnTo>
                    <a:lnTo>
                      <a:pt x="619" y="297"/>
                    </a:lnTo>
                    <a:lnTo>
                      <a:pt x="673" y="305"/>
                    </a:lnTo>
                    <a:lnTo>
                      <a:pt x="692" y="260"/>
                    </a:lnTo>
                    <a:lnTo>
                      <a:pt x="714" y="305"/>
                    </a:lnTo>
                    <a:lnTo>
                      <a:pt x="765" y="297"/>
                    </a:lnTo>
                    <a:lnTo>
                      <a:pt x="739" y="342"/>
                    </a:lnTo>
                    <a:lnTo>
                      <a:pt x="768" y="387"/>
                    </a:lnTo>
                    <a:lnTo>
                      <a:pt x="714" y="380"/>
                    </a:lnTo>
                    <a:lnTo>
                      <a:pt x="692" y="425"/>
                    </a:lnTo>
                    <a:lnTo>
                      <a:pt x="692" y="425"/>
                    </a:lnTo>
                    <a:close/>
                  </a:path>
                </a:pathLst>
              </a:custGeom>
              <a:solidFill>
                <a:srgbClr val="003F7C"/>
              </a:solid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14" name="Freeform 4"/>
              <p:cNvSpPr>
                <a:spLocks noEditPoints="1"/>
              </p:cNvSpPr>
              <p:nvPr/>
            </p:nvSpPr>
            <p:spPr bwMode="gray">
              <a:xfrm>
                <a:off x="896" y="1027"/>
                <a:ext cx="3964" cy="2265"/>
              </a:xfrm>
              <a:custGeom>
                <a:avLst/>
                <a:gdLst/>
                <a:ahLst/>
                <a:cxnLst>
                  <a:cxn ang="0">
                    <a:pos x="1513" y="877"/>
                  </a:cxn>
                  <a:cxn ang="0">
                    <a:pos x="337" y="465"/>
                  </a:cxn>
                  <a:cxn ang="0">
                    <a:pos x="1678" y="0"/>
                  </a:cxn>
                  <a:cxn ang="0">
                    <a:pos x="1197" y="454"/>
                  </a:cxn>
                  <a:cxn ang="0">
                    <a:pos x="1197" y="512"/>
                  </a:cxn>
                  <a:cxn ang="0">
                    <a:pos x="1174" y="467"/>
                  </a:cxn>
                  <a:cxn ang="0">
                    <a:pos x="1026" y="491"/>
                  </a:cxn>
                  <a:cxn ang="0">
                    <a:pos x="1051" y="526"/>
                  </a:cxn>
                  <a:cxn ang="0">
                    <a:pos x="946" y="462"/>
                  </a:cxn>
                  <a:cxn ang="0">
                    <a:pos x="975" y="524"/>
                  </a:cxn>
                  <a:cxn ang="0">
                    <a:pos x="956" y="524"/>
                  </a:cxn>
                  <a:cxn ang="0">
                    <a:pos x="905" y="513"/>
                  </a:cxn>
                  <a:cxn ang="0">
                    <a:pos x="823" y="451"/>
                  </a:cxn>
                  <a:cxn ang="0">
                    <a:pos x="848" y="524"/>
                  </a:cxn>
                  <a:cxn ang="0">
                    <a:pos x="828" y="524"/>
                  </a:cxn>
                  <a:cxn ang="0">
                    <a:pos x="771" y="459"/>
                  </a:cxn>
                  <a:cxn ang="0">
                    <a:pos x="776" y="524"/>
                  </a:cxn>
                  <a:cxn ang="0">
                    <a:pos x="742" y="491"/>
                  </a:cxn>
                  <a:cxn ang="0">
                    <a:pos x="731" y="524"/>
                  </a:cxn>
                  <a:cxn ang="0">
                    <a:pos x="633" y="494"/>
                  </a:cxn>
                  <a:cxn ang="0">
                    <a:pos x="631" y="526"/>
                  </a:cxn>
                  <a:cxn ang="0">
                    <a:pos x="595" y="488"/>
                  </a:cxn>
                  <a:cxn ang="0">
                    <a:pos x="380" y="628"/>
                  </a:cxn>
                  <a:cxn ang="0">
                    <a:pos x="342" y="513"/>
                  </a:cxn>
                  <a:cxn ang="0">
                    <a:pos x="338" y="452"/>
                  </a:cxn>
                  <a:cxn ang="0">
                    <a:pos x="284" y="454"/>
                  </a:cxn>
                  <a:cxn ang="0">
                    <a:pos x="297" y="509"/>
                  </a:cxn>
                  <a:cxn ang="0">
                    <a:pos x="257" y="467"/>
                  </a:cxn>
                  <a:cxn ang="0">
                    <a:pos x="181" y="454"/>
                  </a:cxn>
                  <a:cxn ang="0">
                    <a:pos x="239" y="517"/>
                  </a:cxn>
                  <a:cxn ang="0">
                    <a:pos x="221" y="478"/>
                  </a:cxn>
                  <a:cxn ang="0">
                    <a:pos x="150" y="454"/>
                  </a:cxn>
                  <a:cxn ang="0">
                    <a:pos x="150" y="512"/>
                  </a:cxn>
                  <a:cxn ang="0">
                    <a:pos x="126" y="467"/>
                  </a:cxn>
                  <a:cxn ang="0">
                    <a:pos x="55" y="471"/>
                  </a:cxn>
                  <a:cxn ang="0">
                    <a:pos x="80" y="438"/>
                  </a:cxn>
                  <a:cxn ang="0">
                    <a:pos x="44" y="522"/>
                  </a:cxn>
                  <a:cxn ang="0">
                    <a:pos x="338" y="619"/>
                  </a:cxn>
                  <a:cxn ang="0">
                    <a:pos x="120" y="582"/>
                  </a:cxn>
                  <a:cxn ang="0">
                    <a:pos x="343" y="608"/>
                  </a:cxn>
                  <a:cxn ang="0">
                    <a:pos x="455" y="915"/>
                  </a:cxn>
                  <a:cxn ang="0">
                    <a:pos x="501" y="451"/>
                  </a:cxn>
                  <a:cxn ang="0">
                    <a:pos x="511" y="473"/>
                  </a:cxn>
                  <a:cxn ang="0">
                    <a:pos x="666" y="914"/>
                  </a:cxn>
                  <a:cxn ang="0">
                    <a:pos x="675" y="729"/>
                  </a:cxn>
                  <a:cxn ang="0">
                    <a:pos x="848" y="917"/>
                  </a:cxn>
                  <a:cxn ang="0">
                    <a:pos x="693" y="719"/>
                  </a:cxn>
                  <a:cxn ang="0">
                    <a:pos x="821" y="664"/>
                  </a:cxn>
                  <a:cxn ang="0">
                    <a:pos x="863" y="860"/>
                  </a:cxn>
                  <a:cxn ang="0">
                    <a:pos x="1137" y="469"/>
                  </a:cxn>
                  <a:cxn ang="0">
                    <a:pos x="1093" y="468"/>
                  </a:cxn>
                  <a:cxn ang="0">
                    <a:pos x="1158" y="513"/>
                  </a:cxn>
                  <a:cxn ang="0">
                    <a:pos x="1257" y="715"/>
                  </a:cxn>
                  <a:cxn ang="0">
                    <a:pos x="1144" y="679"/>
                  </a:cxn>
                  <a:cxn ang="0">
                    <a:pos x="1325" y="875"/>
                  </a:cxn>
                  <a:cxn ang="0">
                    <a:pos x="1581" y="915"/>
                  </a:cxn>
                  <a:cxn ang="0">
                    <a:pos x="1521" y="705"/>
                  </a:cxn>
                  <a:cxn ang="0">
                    <a:pos x="1612" y="688"/>
                  </a:cxn>
                  <a:cxn ang="0">
                    <a:pos x="576" y="489"/>
                  </a:cxn>
                  <a:cxn ang="0">
                    <a:pos x="706" y="465"/>
                  </a:cxn>
                  <a:cxn ang="0">
                    <a:pos x="203" y="514"/>
                  </a:cxn>
                </a:cxnLst>
                <a:rect l="0" t="0" r="r" b="b"/>
                <a:pathLst>
                  <a:path w="1678" h="959">
                    <a:moveTo>
                      <a:pt x="1045" y="465"/>
                    </a:moveTo>
                    <a:cubicBezTo>
                      <a:pt x="1037" y="465"/>
                      <a:pt x="1030" y="470"/>
                      <a:pt x="1028" y="477"/>
                    </a:cubicBezTo>
                    <a:cubicBezTo>
                      <a:pt x="1062" y="477"/>
                      <a:pt x="1062" y="477"/>
                      <a:pt x="1062" y="477"/>
                    </a:cubicBezTo>
                    <a:cubicBezTo>
                      <a:pt x="1058" y="469"/>
                      <a:pt x="1053" y="465"/>
                      <a:pt x="1045" y="465"/>
                    </a:cubicBezTo>
                    <a:close/>
                    <a:moveTo>
                      <a:pt x="1539" y="790"/>
                    </a:moveTo>
                    <a:cubicBezTo>
                      <a:pt x="1493" y="790"/>
                      <a:pt x="1468" y="806"/>
                      <a:pt x="1468" y="836"/>
                    </a:cubicBezTo>
                    <a:cubicBezTo>
                      <a:pt x="1468" y="861"/>
                      <a:pt x="1486" y="877"/>
                      <a:pt x="1513" y="877"/>
                    </a:cubicBezTo>
                    <a:cubicBezTo>
                      <a:pt x="1551" y="877"/>
                      <a:pt x="1571" y="852"/>
                      <a:pt x="1571" y="807"/>
                    </a:cubicBezTo>
                    <a:cubicBezTo>
                      <a:pt x="1571" y="803"/>
                      <a:pt x="1571" y="797"/>
                      <a:pt x="1570" y="792"/>
                    </a:cubicBezTo>
                    <a:cubicBezTo>
                      <a:pt x="1555" y="791"/>
                      <a:pt x="1548" y="790"/>
                      <a:pt x="1539" y="790"/>
                    </a:cubicBezTo>
                    <a:close/>
                    <a:moveTo>
                      <a:pt x="337" y="465"/>
                    </a:moveTo>
                    <a:cubicBezTo>
                      <a:pt x="329" y="465"/>
                      <a:pt x="322" y="470"/>
                      <a:pt x="320" y="477"/>
                    </a:cubicBezTo>
                    <a:cubicBezTo>
                      <a:pt x="354" y="477"/>
                      <a:pt x="354" y="477"/>
                      <a:pt x="354" y="477"/>
                    </a:cubicBezTo>
                    <a:cubicBezTo>
                      <a:pt x="351" y="469"/>
                      <a:pt x="345" y="465"/>
                      <a:pt x="337" y="465"/>
                    </a:cubicBezTo>
                    <a:close/>
                    <a:moveTo>
                      <a:pt x="1650" y="0"/>
                    </a:moveTo>
                    <a:cubicBezTo>
                      <a:pt x="1345" y="618"/>
                      <a:pt x="1345" y="618"/>
                      <a:pt x="1345" y="618"/>
                    </a:cubicBezTo>
                    <a:cubicBezTo>
                      <a:pt x="1045" y="0"/>
                      <a:pt x="1045" y="0"/>
                      <a:pt x="1045" y="0"/>
                    </a:cubicBezTo>
                    <a:cubicBezTo>
                      <a:pt x="0" y="0"/>
                      <a:pt x="0" y="0"/>
                      <a:pt x="0" y="0"/>
                    </a:cubicBezTo>
                    <a:cubicBezTo>
                      <a:pt x="0" y="959"/>
                      <a:pt x="0" y="959"/>
                      <a:pt x="0" y="959"/>
                    </a:cubicBezTo>
                    <a:cubicBezTo>
                      <a:pt x="1678" y="959"/>
                      <a:pt x="1678" y="959"/>
                      <a:pt x="1678" y="959"/>
                    </a:cubicBezTo>
                    <a:cubicBezTo>
                      <a:pt x="1678" y="0"/>
                      <a:pt x="1678" y="0"/>
                      <a:pt x="1678" y="0"/>
                    </a:cubicBezTo>
                    <a:cubicBezTo>
                      <a:pt x="1650" y="0"/>
                      <a:pt x="1650" y="0"/>
                      <a:pt x="1650" y="0"/>
                    </a:cubicBezTo>
                    <a:close/>
                    <a:moveTo>
                      <a:pt x="1168" y="454"/>
                    </a:moveTo>
                    <a:cubicBezTo>
                      <a:pt x="1174" y="454"/>
                      <a:pt x="1174" y="454"/>
                      <a:pt x="1174" y="454"/>
                    </a:cubicBezTo>
                    <a:cubicBezTo>
                      <a:pt x="1174" y="437"/>
                      <a:pt x="1174" y="437"/>
                      <a:pt x="1174" y="437"/>
                    </a:cubicBezTo>
                    <a:cubicBezTo>
                      <a:pt x="1191" y="432"/>
                      <a:pt x="1191" y="432"/>
                      <a:pt x="1191" y="432"/>
                    </a:cubicBezTo>
                    <a:cubicBezTo>
                      <a:pt x="1191" y="454"/>
                      <a:pt x="1191" y="454"/>
                      <a:pt x="1191" y="454"/>
                    </a:cubicBezTo>
                    <a:cubicBezTo>
                      <a:pt x="1197" y="454"/>
                      <a:pt x="1197" y="454"/>
                      <a:pt x="1197" y="454"/>
                    </a:cubicBezTo>
                    <a:cubicBezTo>
                      <a:pt x="1198" y="454"/>
                      <a:pt x="1199" y="454"/>
                      <a:pt x="1201" y="454"/>
                    </a:cubicBezTo>
                    <a:cubicBezTo>
                      <a:pt x="1202" y="453"/>
                      <a:pt x="1204" y="453"/>
                      <a:pt x="1205" y="453"/>
                    </a:cubicBezTo>
                    <a:cubicBezTo>
                      <a:pt x="1207" y="453"/>
                      <a:pt x="1208" y="453"/>
                      <a:pt x="1211" y="452"/>
                    </a:cubicBezTo>
                    <a:cubicBezTo>
                      <a:pt x="1203" y="467"/>
                      <a:pt x="1203" y="467"/>
                      <a:pt x="1203" y="467"/>
                    </a:cubicBezTo>
                    <a:cubicBezTo>
                      <a:pt x="1191" y="467"/>
                      <a:pt x="1191" y="467"/>
                      <a:pt x="1191" y="467"/>
                    </a:cubicBezTo>
                    <a:cubicBezTo>
                      <a:pt x="1191" y="503"/>
                      <a:pt x="1191" y="503"/>
                      <a:pt x="1191" y="503"/>
                    </a:cubicBezTo>
                    <a:cubicBezTo>
                      <a:pt x="1191" y="510"/>
                      <a:pt x="1193" y="512"/>
                      <a:pt x="1197" y="512"/>
                    </a:cubicBezTo>
                    <a:cubicBezTo>
                      <a:pt x="1203" y="512"/>
                      <a:pt x="1207" y="511"/>
                      <a:pt x="1214" y="509"/>
                    </a:cubicBezTo>
                    <a:cubicBezTo>
                      <a:pt x="1209" y="525"/>
                      <a:pt x="1209" y="525"/>
                      <a:pt x="1209" y="525"/>
                    </a:cubicBezTo>
                    <a:cubicBezTo>
                      <a:pt x="1205" y="526"/>
                      <a:pt x="1205" y="526"/>
                      <a:pt x="1205" y="526"/>
                    </a:cubicBezTo>
                    <a:cubicBezTo>
                      <a:pt x="1199" y="526"/>
                      <a:pt x="1197" y="526"/>
                      <a:pt x="1194" y="526"/>
                    </a:cubicBezTo>
                    <a:cubicBezTo>
                      <a:pt x="1188" y="526"/>
                      <a:pt x="1183" y="525"/>
                      <a:pt x="1179" y="522"/>
                    </a:cubicBezTo>
                    <a:cubicBezTo>
                      <a:pt x="1175" y="519"/>
                      <a:pt x="1174" y="514"/>
                      <a:pt x="1174" y="503"/>
                    </a:cubicBezTo>
                    <a:cubicBezTo>
                      <a:pt x="1174" y="467"/>
                      <a:pt x="1174" y="467"/>
                      <a:pt x="1174" y="467"/>
                    </a:cubicBezTo>
                    <a:cubicBezTo>
                      <a:pt x="1173" y="467"/>
                      <a:pt x="1173" y="467"/>
                      <a:pt x="1173" y="467"/>
                    </a:cubicBezTo>
                    <a:cubicBezTo>
                      <a:pt x="1170" y="467"/>
                      <a:pt x="1165" y="468"/>
                      <a:pt x="1160" y="469"/>
                    </a:cubicBezTo>
                    <a:cubicBezTo>
                      <a:pt x="1168" y="454"/>
                      <a:pt x="1168" y="454"/>
                      <a:pt x="1168" y="454"/>
                    </a:cubicBezTo>
                    <a:close/>
                    <a:moveTo>
                      <a:pt x="1046" y="452"/>
                    </a:moveTo>
                    <a:cubicBezTo>
                      <a:pt x="1061" y="452"/>
                      <a:pt x="1072" y="459"/>
                      <a:pt x="1077" y="472"/>
                    </a:cubicBezTo>
                    <a:cubicBezTo>
                      <a:pt x="1080" y="477"/>
                      <a:pt x="1081" y="482"/>
                      <a:pt x="1081" y="491"/>
                    </a:cubicBezTo>
                    <a:cubicBezTo>
                      <a:pt x="1026" y="491"/>
                      <a:pt x="1026" y="491"/>
                      <a:pt x="1026" y="491"/>
                    </a:cubicBezTo>
                    <a:cubicBezTo>
                      <a:pt x="1026" y="495"/>
                      <a:pt x="1026" y="496"/>
                      <a:pt x="1027" y="500"/>
                    </a:cubicBezTo>
                    <a:cubicBezTo>
                      <a:pt x="1030" y="507"/>
                      <a:pt x="1039" y="513"/>
                      <a:pt x="1050" y="513"/>
                    </a:cubicBezTo>
                    <a:cubicBezTo>
                      <a:pt x="1056" y="513"/>
                      <a:pt x="1061" y="511"/>
                      <a:pt x="1067" y="509"/>
                    </a:cubicBezTo>
                    <a:cubicBezTo>
                      <a:pt x="1071" y="507"/>
                      <a:pt x="1073" y="506"/>
                      <a:pt x="1079" y="502"/>
                    </a:cubicBezTo>
                    <a:cubicBezTo>
                      <a:pt x="1075" y="523"/>
                      <a:pt x="1075" y="523"/>
                      <a:pt x="1075" y="523"/>
                    </a:cubicBezTo>
                    <a:cubicBezTo>
                      <a:pt x="1073" y="524"/>
                      <a:pt x="1071" y="524"/>
                      <a:pt x="1070" y="524"/>
                    </a:cubicBezTo>
                    <a:cubicBezTo>
                      <a:pt x="1063" y="526"/>
                      <a:pt x="1057" y="526"/>
                      <a:pt x="1051" y="526"/>
                    </a:cubicBezTo>
                    <a:cubicBezTo>
                      <a:pt x="1024" y="526"/>
                      <a:pt x="1007" y="512"/>
                      <a:pt x="1007" y="490"/>
                    </a:cubicBezTo>
                    <a:cubicBezTo>
                      <a:pt x="1007" y="468"/>
                      <a:pt x="1024" y="452"/>
                      <a:pt x="1046" y="452"/>
                    </a:cubicBezTo>
                    <a:close/>
                    <a:moveTo>
                      <a:pt x="883" y="458"/>
                    </a:moveTo>
                    <a:cubicBezTo>
                      <a:pt x="905" y="451"/>
                      <a:pt x="905" y="451"/>
                      <a:pt x="905" y="451"/>
                    </a:cubicBezTo>
                    <a:cubicBezTo>
                      <a:pt x="905" y="458"/>
                      <a:pt x="905" y="458"/>
                      <a:pt x="905" y="458"/>
                    </a:cubicBezTo>
                    <a:cubicBezTo>
                      <a:pt x="910" y="454"/>
                      <a:pt x="916" y="452"/>
                      <a:pt x="923" y="452"/>
                    </a:cubicBezTo>
                    <a:cubicBezTo>
                      <a:pt x="933" y="452"/>
                      <a:pt x="940" y="455"/>
                      <a:pt x="946" y="462"/>
                    </a:cubicBezTo>
                    <a:cubicBezTo>
                      <a:pt x="949" y="459"/>
                      <a:pt x="950" y="458"/>
                      <a:pt x="953" y="456"/>
                    </a:cubicBezTo>
                    <a:cubicBezTo>
                      <a:pt x="957" y="453"/>
                      <a:pt x="964" y="452"/>
                      <a:pt x="970" y="452"/>
                    </a:cubicBezTo>
                    <a:cubicBezTo>
                      <a:pt x="979" y="452"/>
                      <a:pt x="988" y="455"/>
                      <a:pt x="992" y="461"/>
                    </a:cubicBezTo>
                    <a:cubicBezTo>
                      <a:pt x="997" y="466"/>
                      <a:pt x="998" y="472"/>
                      <a:pt x="998" y="488"/>
                    </a:cubicBezTo>
                    <a:cubicBezTo>
                      <a:pt x="998" y="513"/>
                      <a:pt x="998" y="513"/>
                      <a:pt x="998" y="513"/>
                    </a:cubicBezTo>
                    <a:cubicBezTo>
                      <a:pt x="998" y="519"/>
                      <a:pt x="999" y="522"/>
                      <a:pt x="1003" y="524"/>
                    </a:cubicBezTo>
                    <a:cubicBezTo>
                      <a:pt x="975" y="524"/>
                      <a:pt x="975" y="524"/>
                      <a:pt x="975" y="524"/>
                    </a:cubicBezTo>
                    <a:cubicBezTo>
                      <a:pt x="979" y="522"/>
                      <a:pt x="980" y="519"/>
                      <a:pt x="980" y="513"/>
                    </a:cubicBezTo>
                    <a:cubicBezTo>
                      <a:pt x="980" y="480"/>
                      <a:pt x="980" y="480"/>
                      <a:pt x="980" y="480"/>
                    </a:cubicBezTo>
                    <a:cubicBezTo>
                      <a:pt x="980" y="474"/>
                      <a:pt x="980" y="472"/>
                      <a:pt x="978" y="469"/>
                    </a:cubicBezTo>
                    <a:cubicBezTo>
                      <a:pt x="975" y="466"/>
                      <a:pt x="972" y="465"/>
                      <a:pt x="967" y="465"/>
                    </a:cubicBezTo>
                    <a:cubicBezTo>
                      <a:pt x="958" y="465"/>
                      <a:pt x="951" y="471"/>
                      <a:pt x="951" y="480"/>
                    </a:cubicBezTo>
                    <a:cubicBezTo>
                      <a:pt x="951" y="513"/>
                      <a:pt x="951" y="513"/>
                      <a:pt x="951" y="513"/>
                    </a:cubicBezTo>
                    <a:cubicBezTo>
                      <a:pt x="951" y="519"/>
                      <a:pt x="953" y="522"/>
                      <a:pt x="956" y="524"/>
                    </a:cubicBezTo>
                    <a:cubicBezTo>
                      <a:pt x="929" y="524"/>
                      <a:pt x="929" y="524"/>
                      <a:pt x="929" y="524"/>
                    </a:cubicBezTo>
                    <a:cubicBezTo>
                      <a:pt x="933" y="522"/>
                      <a:pt x="934" y="519"/>
                      <a:pt x="934" y="513"/>
                    </a:cubicBezTo>
                    <a:cubicBezTo>
                      <a:pt x="934" y="480"/>
                      <a:pt x="934" y="480"/>
                      <a:pt x="934" y="480"/>
                    </a:cubicBezTo>
                    <a:cubicBezTo>
                      <a:pt x="934" y="474"/>
                      <a:pt x="933" y="472"/>
                      <a:pt x="931" y="469"/>
                    </a:cubicBezTo>
                    <a:cubicBezTo>
                      <a:pt x="929" y="466"/>
                      <a:pt x="925" y="465"/>
                      <a:pt x="921" y="465"/>
                    </a:cubicBezTo>
                    <a:cubicBezTo>
                      <a:pt x="911" y="465"/>
                      <a:pt x="905" y="471"/>
                      <a:pt x="905" y="480"/>
                    </a:cubicBezTo>
                    <a:cubicBezTo>
                      <a:pt x="905" y="513"/>
                      <a:pt x="905" y="513"/>
                      <a:pt x="905" y="513"/>
                    </a:cubicBezTo>
                    <a:cubicBezTo>
                      <a:pt x="905" y="519"/>
                      <a:pt x="906" y="522"/>
                      <a:pt x="910" y="524"/>
                    </a:cubicBezTo>
                    <a:cubicBezTo>
                      <a:pt x="882" y="524"/>
                      <a:pt x="882" y="524"/>
                      <a:pt x="882" y="524"/>
                    </a:cubicBezTo>
                    <a:cubicBezTo>
                      <a:pt x="886" y="522"/>
                      <a:pt x="887" y="519"/>
                      <a:pt x="887" y="513"/>
                    </a:cubicBezTo>
                    <a:cubicBezTo>
                      <a:pt x="887" y="468"/>
                      <a:pt x="887" y="468"/>
                      <a:pt x="887" y="468"/>
                    </a:cubicBezTo>
                    <a:cubicBezTo>
                      <a:pt x="887" y="462"/>
                      <a:pt x="886" y="460"/>
                      <a:pt x="883" y="458"/>
                    </a:cubicBezTo>
                    <a:close/>
                    <a:moveTo>
                      <a:pt x="801" y="458"/>
                    </a:moveTo>
                    <a:cubicBezTo>
                      <a:pt x="823" y="451"/>
                      <a:pt x="823" y="451"/>
                      <a:pt x="823" y="451"/>
                    </a:cubicBezTo>
                    <a:cubicBezTo>
                      <a:pt x="823" y="458"/>
                      <a:pt x="823" y="458"/>
                      <a:pt x="823" y="458"/>
                    </a:cubicBezTo>
                    <a:cubicBezTo>
                      <a:pt x="829" y="453"/>
                      <a:pt x="834" y="452"/>
                      <a:pt x="842" y="452"/>
                    </a:cubicBezTo>
                    <a:cubicBezTo>
                      <a:pt x="851" y="452"/>
                      <a:pt x="860" y="455"/>
                      <a:pt x="865" y="461"/>
                    </a:cubicBezTo>
                    <a:cubicBezTo>
                      <a:pt x="869" y="466"/>
                      <a:pt x="870" y="472"/>
                      <a:pt x="870" y="488"/>
                    </a:cubicBezTo>
                    <a:cubicBezTo>
                      <a:pt x="870" y="513"/>
                      <a:pt x="870" y="513"/>
                      <a:pt x="870" y="513"/>
                    </a:cubicBezTo>
                    <a:cubicBezTo>
                      <a:pt x="870" y="519"/>
                      <a:pt x="871" y="522"/>
                      <a:pt x="875" y="524"/>
                    </a:cubicBezTo>
                    <a:cubicBezTo>
                      <a:pt x="848" y="524"/>
                      <a:pt x="848" y="524"/>
                      <a:pt x="848" y="524"/>
                    </a:cubicBezTo>
                    <a:cubicBezTo>
                      <a:pt x="852" y="522"/>
                      <a:pt x="853" y="519"/>
                      <a:pt x="853" y="513"/>
                    </a:cubicBezTo>
                    <a:cubicBezTo>
                      <a:pt x="853" y="480"/>
                      <a:pt x="853" y="480"/>
                      <a:pt x="853" y="480"/>
                    </a:cubicBezTo>
                    <a:cubicBezTo>
                      <a:pt x="853" y="474"/>
                      <a:pt x="852" y="472"/>
                      <a:pt x="850" y="469"/>
                    </a:cubicBezTo>
                    <a:cubicBezTo>
                      <a:pt x="848" y="466"/>
                      <a:pt x="844" y="465"/>
                      <a:pt x="839" y="465"/>
                    </a:cubicBezTo>
                    <a:cubicBezTo>
                      <a:pt x="829" y="465"/>
                      <a:pt x="823" y="471"/>
                      <a:pt x="823" y="480"/>
                    </a:cubicBezTo>
                    <a:cubicBezTo>
                      <a:pt x="823" y="513"/>
                      <a:pt x="823" y="513"/>
                      <a:pt x="823" y="513"/>
                    </a:cubicBezTo>
                    <a:cubicBezTo>
                      <a:pt x="823" y="519"/>
                      <a:pt x="824" y="522"/>
                      <a:pt x="828" y="524"/>
                    </a:cubicBezTo>
                    <a:cubicBezTo>
                      <a:pt x="800" y="524"/>
                      <a:pt x="800" y="524"/>
                      <a:pt x="800" y="524"/>
                    </a:cubicBezTo>
                    <a:cubicBezTo>
                      <a:pt x="804" y="522"/>
                      <a:pt x="805" y="519"/>
                      <a:pt x="805" y="513"/>
                    </a:cubicBezTo>
                    <a:cubicBezTo>
                      <a:pt x="805" y="468"/>
                      <a:pt x="805" y="468"/>
                      <a:pt x="805" y="468"/>
                    </a:cubicBezTo>
                    <a:cubicBezTo>
                      <a:pt x="805" y="462"/>
                      <a:pt x="805" y="460"/>
                      <a:pt x="801" y="458"/>
                    </a:cubicBezTo>
                    <a:close/>
                    <a:moveTo>
                      <a:pt x="750" y="458"/>
                    </a:moveTo>
                    <a:cubicBezTo>
                      <a:pt x="771" y="451"/>
                      <a:pt x="771" y="451"/>
                      <a:pt x="771" y="451"/>
                    </a:cubicBezTo>
                    <a:cubicBezTo>
                      <a:pt x="771" y="459"/>
                      <a:pt x="771" y="459"/>
                      <a:pt x="771" y="459"/>
                    </a:cubicBezTo>
                    <a:cubicBezTo>
                      <a:pt x="776" y="454"/>
                      <a:pt x="781" y="453"/>
                      <a:pt x="789" y="453"/>
                    </a:cubicBezTo>
                    <a:cubicBezTo>
                      <a:pt x="792" y="453"/>
                      <a:pt x="793" y="453"/>
                      <a:pt x="796" y="453"/>
                    </a:cubicBezTo>
                    <a:cubicBezTo>
                      <a:pt x="796" y="471"/>
                      <a:pt x="796" y="471"/>
                      <a:pt x="796" y="471"/>
                    </a:cubicBezTo>
                    <a:cubicBezTo>
                      <a:pt x="791" y="469"/>
                      <a:pt x="789" y="468"/>
                      <a:pt x="786" y="468"/>
                    </a:cubicBezTo>
                    <a:cubicBezTo>
                      <a:pt x="777" y="468"/>
                      <a:pt x="771" y="475"/>
                      <a:pt x="771" y="486"/>
                    </a:cubicBezTo>
                    <a:cubicBezTo>
                      <a:pt x="771" y="513"/>
                      <a:pt x="771" y="513"/>
                      <a:pt x="771" y="513"/>
                    </a:cubicBezTo>
                    <a:cubicBezTo>
                      <a:pt x="771" y="519"/>
                      <a:pt x="772" y="522"/>
                      <a:pt x="776" y="524"/>
                    </a:cubicBezTo>
                    <a:cubicBezTo>
                      <a:pt x="749" y="524"/>
                      <a:pt x="749" y="524"/>
                      <a:pt x="749" y="524"/>
                    </a:cubicBezTo>
                    <a:cubicBezTo>
                      <a:pt x="753" y="522"/>
                      <a:pt x="754" y="519"/>
                      <a:pt x="754" y="513"/>
                    </a:cubicBezTo>
                    <a:cubicBezTo>
                      <a:pt x="754" y="468"/>
                      <a:pt x="754" y="468"/>
                      <a:pt x="754" y="468"/>
                    </a:cubicBezTo>
                    <a:cubicBezTo>
                      <a:pt x="754" y="462"/>
                      <a:pt x="753" y="460"/>
                      <a:pt x="750" y="458"/>
                    </a:cubicBezTo>
                    <a:close/>
                    <a:moveTo>
                      <a:pt x="707" y="452"/>
                    </a:moveTo>
                    <a:cubicBezTo>
                      <a:pt x="722" y="452"/>
                      <a:pt x="733" y="459"/>
                      <a:pt x="738" y="472"/>
                    </a:cubicBezTo>
                    <a:cubicBezTo>
                      <a:pt x="741" y="477"/>
                      <a:pt x="742" y="482"/>
                      <a:pt x="742" y="491"/>
                    </a:cubicBezTo>
                    <a:cubicBezTo>
                      <a:pt x="687" y="491"/>
                      <a:pt x="687" y="491"/>
                      <a:pt x="687" y="491"/>
                    </a:cubicBezTo>
                    <a:cubicBezTo>
                      <a:pt x="687" y="495"/>
                      <a:pt x="687" y="496"/>
                      <a:pt x="688" y="500"/>
                    </a:cubicBezTo>
                    <a:cubicBezTo>
                      <a:pt x="691" y="507"/>
                      <a:pt x="700" y="513"/>
                      <a:pt x="711" y="513"/>
                    </a:cubicBezTo>
                    <a:cubicBezTo>
                      <a:pt x="717" y="513"/>
                      <a:pt x="722" y="511"/>
                      <a:pt x="728" y="509"/>
                    </a:cubicBezTo>
                    <a:cubicBezTo>
                      <a:pt x="732" y="507"/>
                      <a:pt x="734" y="506"/>
                      <a:pt x="740" y="502"/>
                    </a:cubicBezTo>
                    <a:cubicBezTo>
                      <a:pt x="736" y="523"/>
                      <a:pt x="736" y="523"/>
                      <a:pt x="736" y="523"/>
                    </a:cubicBezTo>
                    <a:cubicBezTo>
                      <a:pt x="734" y="524"/>
                      <a:pt x="732" y="524"/>
                      <a:pt x="731" y="524"/>
                    </a:cubicBezTo>
                    <a:cubicBezTo>
                      <a:pt x="724" y="526"/>
                      <a:pt x="718" y="526"/>
                      <a:pt x="712" y="526"/>
                    </a:cubicBezTo>
                    <a:cubicBezTo>
                      <a:pt x="685" y="526"/>
                      <a:pt x="668" y="512"/>
                      <a:pt x="668" y="490"/>
                    </a:cubicBezTo>
                    <a:cubicBezTo>
                      <a:pt x="668" y="468"/>
                      <a:pt x="685" y="452"/>
                      <a:pt x="707" y="452"/>
                    </a:cubicBezTo>
                    <a:close/>
                    <a:moveTo>
                      <a:pt x="618" y="454"/>
                    </a:moveTo>
                    <a:cubicBezTo>
                      <a:pt x="616" y="455"/>
                      <a:pt x="616" y="456"/>
                      <a:pt x="616" y="459"/>
                    </a:cubicBezTo>
                    <a:cubicBezTo>
                      <a:pt x="616" y="460"/>
                      <a:pt x="616" y="463"/>
                      <a:pt x="617" y="464"/>
                    </a:cubicBezTo>
                    <a:cubicBezTo>
                      <a:pt x="633" y="494"/>
                      <a:pt x="633" y="494"/>
                      <a:pt x="633" y="494"/>
                    </a:cubicBezTo>
                    <a:cubicBezTo>
                      <a:pt x="647" y="465"/>
                      <a:pt x="647" y="465"/>
                      <a:pt x="647" y="465"/>
                    </a:cubicBezTo>
                    <a:cubicBezTo>
                      <a:pt x="649" y="463"/>
                      <a:pt x="650" y="460"/>
                      <a:pt x="650" y="458"/>
                    </a:cubicBezTo>
                    <a:cubicBezTo>
                      <a:pt x="650" y="457"/>
                      <a:pt x="649" y="455"/>
                      <a:pt x="647" y="454"/>
                    </a:cubicBezTo>
                    <a:cubicBezTo>
                      <a:pt x="672" y="454"/>
                      <a:pt x="672" y="454"/>
                      <a:pt x="672" y="454"/>
                    </a:cubicBezTo>
                    <a:cubicBezTo>
                      <a:pt x="671" y="456"/>
                      <a:pt x="670" y="456"/>
                      <a:pt x="669" y="458"/>
                    </a:cubicBezTo>
                    <a:cubicBezTo>
                      <a:pt x="667" y="461"/>
                      <a:pt x="664" y="466"/>
                      <a:pt x="662" y="469"/>
                    </a:cubicBezTo>
                    <a:cubicBezTo>
                      <a:pt x="631" y="526"/>
                      <a:pt x="631" y="526"/>
                      <a:pt x="631" y="526"/>
                    </a:cubicBezTo>
                    <a:cubicBezTo>
                      <a:pt x="598" y="464"/>
                      <a:pt x="598" y="464"/>
                      <a:pt x="598" y="464"/>
                    </a:cubicBezTo>
                    <a:cubicBezTo>
                      <a:pt x="598" y="464"/>
                      <a:pt x="597" y="463"/>
                      <a:pt x="596" y="462"/>
                    </a:cubicBezTo>
                    <a:cubicBezTo>
                      <a:pt x="596" y="461"/>
                      <a:pt x="595" y="460"/>
                      <a:pt x="595" y="459"/>
                    </a:cubicBezTo>
                    <a:cubicBezTo>
                      <a:pt x="593" y="457"/>
                      <a:pt x="592" y="456"/>
                      <a:pt x="590" y="454"/>
                    </a:cubicBezTo>
                    <a:cubicBezTo>
                      <a:pt x="618" y="454"/>
                      <a:pt x="618" y="454"/>
                      <a:pt x="618" y="454"/>
                    </a:cubicBezTo>
                    <a:close/>
                    <a:moveTo>
                      <a:pt x="555" y="452"/>
                    </a:moveTo>
                    <a:cubicBezTo>
                      <a:pt x="579" y="452"/>
                      <a:pt x="595" y="466"/>
                      <a:pt x="595" y="488"/>
                    </a:cubicBezTo>
                    <a:cubicBezTo>
                      <a:pt x="595" y="510"/>
                      <a:pt x="578" y="526"/>
                      <a:pt x="555" y="526"/>
                    </a:cubicBezTo>
                    <a:cubicBezTo>
                      <a:pt x="531" y="526"/>
                      <a:pt x="515" y="511"/>
                      <a:pt x="515" y="490"/>
                    </a:cubicBezTo>
                    <a:cubicBezTo>
                      <a:pt x="515" y="468"/>
                      <a:pt x="532" y="452"/>
                      <a:pt x="555" y="452"/>
                    </a:cubicBezTo>
                    <a:close/>
                    <a:moveTo>
                      <a:pt x="380" y="565"/>
                    </a:moveTo>
                    <a:cubicBezTo>
                      <a:pt x="439" y="565"/>
                      <a:pt x="439" y="565"/>
                      <a:pt x="439" y="565"/>
                    </a:cubicBezTo>
                    <a:cubicBezTo>
                      <a:pt x="439" y="628"/>
                      <a:pt x="439" y="628"/>
                      <a:pt x="439" y="628"/>
                    </a:cubicBezTo>
                    <a:cubicBezTo>
                      <a:pt x="380" y="628"/>
                      <a:pt x="380" y="628"/>
                      <a:pt x="380" y="628"/>
                    </a:cubicBezTo>
                    <a:cubicBezTo>
                      <a:pt x="380" y="565"/>
                      <a:pt x="380" y="565"/>
                      <a:pt x="380" y="565"/>
                    </a:cubicBezTo>
                    <a:close/>
                    <a:moveTo>
                      <a:pt x="338" y="452"/>
                    </a:moveTo>
                    <a:cubicBezTo>
                      <a:pt x="353" y="452"/>
                      <a:pt x="364" y="459"/>
                      <a:pt x="369" y="472"/>
                    </a:cubicBezTo>
                    <a:cubicBezTo>
                      <a:pt x="372" y="477"/>
                      <a:pt x="373" y="482"/>
                      <a:pt x="373" y="491"/>
                    </a:cubicBezTo>
                    <a:cubicBezTo>
                      <a:pt x="318" y="491"/>
                      <a:pt x="318" y="491"/>
                      <a:pt x="318" y="491"/>
                    </a:cubicBezTo>
                    <a:cubicBezTo>
                      <a:pt x="318" y="495"/>
                      <a:pt x="318" y="496"/>
                      <a:pt x="319" y="500"/>
                    </a:cubicBezTo>
                    <a:cubicBezTo>
                      <a:pt x="322" y="507"/>
                      <a:pt x="331" y="513"/>
                      <a:pt x="342" y="513"/>
                    </a:cubicBezTo>
                    <a:cubicBezTo>
                      <a:pt x="348" y="513"/>
                      <a:pt x="353" y="511"/>
                      <a:pt x="359" y="509"/>
                    </a:cubicBezTo>
                    <a:cubicBezTo>
                      <a:pt x="363" y="507"/>
                      <a:pt x="365" y="506"/>
                      <a:pt x="371" y="502"/>
                    </a:cubicBezTo>
                    <a:cubicBezTo>
                      <a:pt x="367" y="523"/>
                      <a:pt x="367" y="523"/>
                      <a:pt x="367" y="523"/>
                    </a:cubicBezTo>
                    <a:cubicBezTo>
                      <a:pt x="365" y="524"/>
                      <a:pt x="363" y="524"/>
                      <a:pt x="362" y="524"/>
                    </a:cubicBezTo>
                    <a:cubicBezTo>
                      <a:pt x="355" y="526"/>
                      <a:pt x="349" y="526"/>
                      <a:pt x="343" y="526"/>
                    </a:cubicBezTo>
                    <a:cubicBezTo>
                      <a:pt x="316" y="526"/>
                      <a:pt x="299" y="512"/>
                      <a:pt x="299" y="490"/>
                    </a:cubicBezTo>
                    <a:cubicBezTo>
                      <a:pt x="299" y="468"/>
                      <a:pt x="316" y="452"/>
                      <a:pt x="338" y="452"/>
                    </a:cubicBezTo>
                    <a:close/>
                    <a:moveTo>
                      <a:pt x="252" y="454"/>
                    </a:moveTo>
                    <a:cubicBezTo>
                      <a:pt x="257" y="454"/>
                      <a:pt x="257" y="454"/>
                      <a:pt x="257" y="454"/>
                    </a:cubicBezTo>
                    <a:cubicBezTo>
                      <a:pt x="257" y="437"/>
                      <a:pt x="257" y="437"/>
                      <a:pt x="257" y="437"/>
                    </a:cubicBezTo>
                    <a:cubicBezTo>
                      <a:pt x="275" y="432"/>
                      <a:pt x="275" y="432"/>
                      <a:pt x="275" y="432"/>
                    </a:cubicBezTo>
                    <a:cubicBezTo>
                      <a:pt x="275" y="454"/>
                      <a:pt x="275" y="454"/>
                      <a:pt x="275" y="454"/>
                    </a:cubicBezTo>
                    <a:cubicBezTo>
                      <a:pt x="281" y="454"/>
                      <a:pt x="281" y="454"/>
                      <a:pt x="281" y="454"/>
                    </a:cubicBezTo>
                    <a:cubicBezTo>
                      <a:pt x="282" y="454"/>
                      <a:pt x="283" y="454"/>
                      <a:pt x="284" y="454"/>
                    </a:cubicBezTo>
                    <a:cubicBezTo>
                      <a:pt x="286" y="453"/>
                      <a:pt x="287" y="453"/>
                      <a:pt x="288" y="453"/>
                    </a:cubicBezTo>
                    <a:cubicBezTo>
                      <a:pt x="290" y="453"/>
                      <a:pt x="291" y="453"/>
                      <a:pt x="294" y="452"/>
                    </a:cubicBezTo>
                    <a:cubicBezTo>
                      <a:pt x="286" y="467"/>
                      <a:pt x="286" y="467"/>
                      <a:pt x="286" y="467"/>
                    </a:cubicBezTo>
                    <a:cubicBezTo>
                      <a:pt x="275" y="467"/>
                      <a:pt x="275" y="467"/>
                      <a:pt x="275" y="467"/>
                    </a:cubicBezTo>
                    <a:cubicBezTo>
                      <a:pt x="275" y="503"/>
                      <a:pt x="275" y="503"/>
                      <a:pt x="275" y="503"/>
                    </a:cubicBezTo>
                    <a:cubicBezTo>
                      <a:pt x="275" y="510"/>
                      <a:pt x="276" y="512"/>
                      <a:pt x="281" y="512"/>
                    </a:cubicBezTo>
                    <a:cubicBezTo>
                      <a:pt x="286" y="512"/>
                      <a:pt x="290" y="511"/>
                      <a:pt x="297" y="509"/>
                    </a:cubicBezTo>
                    <a:cubicBezTo>
                      <a:pt x="293" y="525"/>
                      <a:pt x="293" y="525"/>
                      <a:pt x="293" y="525"/>
                    </a:cubicBezTo>
                    <a:cubicBezTo>
                      <a:pt x="288" y="526"/>
                      <a:pt x="288" y="526"/>
                      <a:pt x="288" y="526"/>
                    </a:cubicBezTo>
                    <a:cubicBezTo>
                      <a:pt x="282" y="526"/>
                      <a:pt x="280" y="526"/>
                      <a:pt x="277" y="526"/>
                    </a:cubicBezTo>
                    <a:cubicBezTo>
                      <a:pt x="271" y="526"/>
                      <a:pt x="266" y="525"/>
                      <a:pt x="263" y="522"/>
                    </a:cubicBezTo>
                    <a:cubicBezTo>
                      <a:pt x="259" y="519"/>
                      <a:pt x="257" y="514"/>
                      <a:pt x="257" y="503"/>
                    </a:cubicBezTo>
                    <a:cubicBezTo>
                      <a:pt x="257" y="467"/>
                      <a:pt x="257" y="467"/>
                      <a:pt x="257" y="467"/>
                    </a:cubicBezTo>
                    <a:cubicBezTo>
                      <a:pt x="257" y="467"/>
                      <a:pt x="257" y="467"/>
                      <a:pt x="257" y="467"/>
                    </a:cubicBezTo>
                    <a:cubicBezTo>
                      <a:pt x="253" y="467"/>
                      <a:pt x="249" y="468"/>
                      <a:pt x="244" y="469"/>
                    </a:cubicBezTo>
                    <a:cubicBezTo>
                      <a:pt x="252" y="454"/>
                      <a:pt x="252" y="454"/>
                      <a:pt x="252" y="454"/>
                    </a:cubicBezTo>
                    <a:close/>
                    <a:moveTo>
                      <a:pt x="220" y="471"/>
                    </a:moveTo>
                    <a:cubicBezTo>
                      <a:pt x="218" y="467"/>
                      <a:pt x="213" y="465"/>
                      <a:pt x="205" y="465"/>
                    </a:cubicBezTo>
                    <a:cubicBezTo>
                      <a:pt x="200" y="465"/>
                      <a:pt x="195" y="466"/>
                      <a:pt x="191" y="467"/>
                    </a:cubicBezTo>
                    <a:cubicBezTo>
                      <a:pt x="186" y="468"/>
                      <a:pt x="183" y="469"/>
                      <a:pt x="176" y="473"/>
                    </a:cubicBezTo>
                    <a:cubicBezTo>
                      <a:pt x="181" y="454"/>
                      <a:pt x="181" y="454"/>
                      <a:pt x="181" y="454"/>
                    </a:cubicBezTo>
                    <a:cubicBezTo>
                      <a:pt x="184" y="453"/>
                      <a:pt x="185" y="453"/>
                      <a:pt x="187" y="453"/>
                    </a:cubicBezTo>
                    <a:cubicBezTo>
                      <a:pt x="193" y="452"/>
                      <a:pt x="198" y="452"/>
                      <a:pt x="203" y="452"/>
                    </a:cubicBezTo>
                    <a:cubicBezTo>
                      <a:pt x="213" y="452"/>
                      <a:pt x="219" y="453"/>
                      <a:pt x="225" y="455"/>
                    </a:cubicBezTo>
                    <a:cubicBezTo>
                      <a:pt x="229" y="456"/>
                      <a:pt x="232" y="458"/>
                      <a:pt x="234" y="460"/>
                    </a:cubicBezTo>
                    <a:cubicBezTo>
                      <a:pt x="237" y="464"/>
                      <a:pt x="238" y="468"/>
                      <a:pt x="238" y="480"/>
                    </a:cubicBezTo>
                    <a:cubicBezTo>
                      <a:pt x="238" y="505"/>
                      <a:pt x="238" y="505"/>
                      <a:pt x="238" y="505"/>
                    </a:cubicBezTo>
                    <a:cubicBezTo>
                      <a:pt x="238" y="510"/>
                      <a:pt x="238" y="513"/>
                      <a:pt x="239" y="517"/>
                    </a:cubicBezTo>
                    <a:cubicBezTo>
                      <a:pt x="239" y="520"/>
                      <a:pt x="240" y="521"/>
                      <a:pt x="241" y="524"/>
                    </a:cubicBezTo>
                    <a:cubicBezTo>
                      <a:pt x="224" y="524"/>
                      <a:pt x="224" y="524"/>
                      <a:pt x="224" y="524"/>
                    </a:cubicBezTo>
                    <a:cubicBezTo>
                      <a:pt x="224" y="523"/>
                      <a:pt x="223" y="521"/>
                      <a:pt x="223" y="518"/>
                    </a:cubicBezTo>
                    <a:cubicBezTo>
                      <a:pt x="218" y="524"/>
                      <a:pt x="210" y="526"/>
                      <a:pt x="200" y="526"/>
                    </a:cubicBezTo>
                    <a:cubicBezTo>
                      <a:pt x="181" y="526"/>
                      <a:pt x="171" y="518"/>
                      <a:pt x="171" y="503"/>
                    </a:cubicBezTo>
                    <a:cubicBezTo>
                      <a:pt x="171" y="486"/>
                      <a:pt x="185" y="477"/>
                      <a:pt x="211" y="477"/>
                    </a:cubicBezTo>
                    <a:cubicBezTo>
                      <a:pt x="214" y="477"/>
                      <a:pt x="216" y="477"/>
                      <a:pt x="221" y="478"/>
                    </a:cubicBezTo>
                    <a:cubicBezTo>
                      <a:pt x="221" y="473"/>
                      <a:pt x="221" y="472"/>
                      <a:pt x="220" y="471"/>
                    </a:cubicBezTo>
                    <a:close/>
                    <a:moveTo>
                      <a:pt x="121" y="454"/>
                    </a:moveTo>
                    <a:cubicBezTo>
                      <a:pt x="126" y="454"/>
                      <a:pt x="126" y="454"/>
                      <a:pt x="126" y="454"/>
                    </a:cubicBezTo>
                    <a:cubicBezTo>
                      <a:pt x="126" y="437"/>
                      <a:pt x="126" y="437"/>
                      <a:pt x="126" y="437"/>
                    </a:cubicBezTo>
                    <a:cubicBezTo>
                      <a:pt x="144" y="432"/>
                      <a:pt x="144" y="432"/>
                      <a:pt x="144" y="432"/>
                    </a:cubicBezTo>
                    <a:cubicBezTo>
                      <a:pt x="144" y="454"/>
                      <a:pt x="144" y="454"/>
                      <a:pt x="144" y="454"/>
                    </a:cubicBezTo>
                    <a:cubicBezTo>
                      <a:pt x="150" y="454"/>
                      <a:pt x="150" y="454"/>
                      <a:pt x="150" y="454"/>
                    </a:cubicBezTo>
                    <a:cubicBezTo>
                      <a:pt x="151" y="454"/>
                      <a:pt x="152" y="454"/>
                      <a:pt x="153" y="454"/>
                    </a:cubicBezTo>
                    <a:cubicBezTo>
                      <a:pt x="155" y="453"/>
                      <a:pt x="156" y="453"/>
                      <a:pt x="157" y="453"/>
                    </a:cubicBezTo>
                    <a:cubicBezTo>
                      <a:pt x="159" y="453"/>
                      <a:pt x="160" y="453"/>
                      <a:pt x="163" y="452"/>
                    </a:cubicBezTo>
                    <a:cubicBezTo>
                      <a:pt x="155" y="467"/>
                      <a:pt x="155" y="467"/>
                      <a:pt x="155" y="467"/>
                    </a:cubicBezTo>
                    <a:cubicBezTo>
                      <a:pt x="144" y="467"/>
                      <a:pt x="144" y="467"/>
                      <a:pt x="144" y="467"/>
                    </a:cubicBezTo>
                    <a:cubicBezTo>
                      <a:pt x="144" y="503"/>
                      <a:pt x="144" y="503"/>
                      <a:pt x="144" y="503"/>
                    </a:cubicBezTo>
                    <a:cubicBezTo>
                      <a:pt x="144" y="510"/>
                      <a:pt x="145" y="512"/>
                      <a:pt x="150" y="512"/>
                    </a:cubicBezTo>
                    <a:cubicBezTo>
                      <a:pt x="155" y="512"/>
                      <a:pt x="159" y="511"/>
                      <a:pt x="166" y="509"/>
                    </a:cubicBezTo>
                    <a:cubicBezTo>
                      <a:pt x="162" y="525"/>
                      <a:pt x="162" y="525"/>
                      <a:pt x="162" y="525"/>
                    </a:cubicBezTo>
                    <a:cubicBezTo>
                      <a:pt x="157" y="526"/>
                      <a:pt x="157" y="526"/>
                      <a:pt x="157" y="526"/>
                    </a:cubicBezTo>
                    <a:cubicBezTo>
                      <a:pt x="151" y="526"/>
                      <a:pt x="149" y="526"/>
                      <a:pt x="146" y="526"/>
                    </a:cubicBezTo>
                    <a:cubicBezTo>
                      <a:pt x="140" y="526"/>
                      <a:pt x="135" y="525"/>
                      <a:pt x="132" y="522"/>
                    </a:cubicBezTo>
                    <a:cubicBezTo>
                      <a:pt x="128" y="519"/>
                      <a:pt x="126" y="514"/>
                      <a:pt x="126" y="503"/>
                    </a:cubicBezTo>
                    <a:cubicBezTo>
                      <a:pt x="126" y="467"/>
                      <a:pt x="126" y="467"/>
                      <a:pt x="126" y="467"/>
                    </a:cubicBezTo>
                    <a:cubicBezTo>
                      <a:pt x="126" y="467"/>
                      <a:pt x="126" y="467"/>
                      <a:pt x="126" y="467"/>
                    </a:cubicBezTo>
                    <a:cubicBezTo>
                      <a:pt x="122" y="467"/>
                      <a:pt x="118" y="468"/>
                      <a:pt x="113" y="469"/>
                    </a:cubicBezTo>
                    <a:cubicBezTo>
                      <a:pt x="121" y="454"/>
                      <a:pt x="121" y="454"/>
                      <a:pt x="121" y="454"/>
                    </a:cubicBezTo>
                    <a:close/>
                    <a:moveTo>
                      <a:pt x="94" y="490"/>
                    </a:moveTo>
                    <a:cubicBezTo>
                      <a:pt x="92" y="486"/>
                      <a:pt x="89" y="485"/>
                      <a:pt x="81" y="482"/>
                    </a:cubicBezTo>
                    <a:cubicBezTo>
                      <a:pt x="80" y="481"/>
                      <a:pt x="77" y="481"/>
                      <a:pt x="74" y="479"/>
                    </a:cubicBezTo>
                    <a:cubicBezTo>
                      <a:pt x="63" y="476"/>
                      <a:pt x="60" y="474"/>
                      <a:pt x="55" y="471"/>
                    </a:cubicBezTo>
                    <a:cubicBezTo>
                      <a:pt x="47" y="466"/>
                      <a:pt x="44" y="460"/>
                      <a:pt x="44" y="452"/>
                    </a:cubicBezTo>
                    <a:cubicBezTo>
                      <a:pt x="44" y="434"/>
                      <a:pt x="58" y="424"/>
                      <a:pt x="83" y="424"/>
                    </a:cubicBezTo>
                    <a:cubicBezTo>
                      <a:pt x="88" y="424"/>
                      <a:pt x="91" y="424"/>
                      <a:pt x="102" y="426"/>
                    </a:cubicBezTo>
                    <a:cubicBezTo>
                      <a:pt x="104" y="426"/>
                      <a:pt x="104" y="426"/>
                      <a:pt x="104" y="426"/>
                    </a:cubicBezTo>
                    <a:cubicBezTo>
                      <a:pt x="107" y="447"/>
                      <a:pt x="107" y="447"/>
                      <a:pt x="107" y="447"/>
                    </a:cubicBezTo>
                    <a:cubicBezTo>
                      <a:pt x="101" y="444"/>
                      <a:pt x="99" y="443"/>
                      <a:pt x="97" y="441"/>
                    </a:cubicBezTo>
                    <a:cubicBezTo>
                      <a:pt x="91" y="439"/>
                      <a:pt x="85" y="438"/>
                      <a:pt x="80" y="438"/>
                    </a:cubicBezTo>
                    <a:cubicBezTo>
                      <a:pt x="69" y="438"/>
                      <a:pt x="62" y="442"/>
                      <a:pt x="62" y="449"/>
                    </a:cubicBezTo>
                    <a:cubicBezTo>
                      <a:pt x="62" y="452"/>
                      <a:pt x="63" y="454"/>
                      <a:pt x="64" y="456"/>
                    </a:cubicBezTo>
                    <a:cubicBezTo>
                      <a:pt x="67" y="459"/>
                      <a:pt x="72" y="461"/>
                      <a:pt x="84" y="465"/>
                    </a:cubicBezTo>
                    <a:cubicBezTo>
                      <a:pt x="98" y="470"/>
                      <a:pt x="102" y="471"/>
                      <a:pt x="106" y="475"/>
                    </a:cubicBezTo>
                    <a:cubicBezTo>
                      <a:pt x="111" y="480"/>
                      <a:pt x="114" y="487"/>
                      <a:pt x="114" y="495"/>
                    </a:cubicBezTo>
                    <a:cubicBezTo>
                      <a:pt x="114" y="514"/>
                      <a:pt x="98" y="526"/>
                      <a:pt x="72" y="526"/>
                    </a:cubicBezTo>
                    <a:cubicBezTo>
                      <a:pt x="63" y="526"/>
                      <a:pt x="54" y="525"/>
                      <a:pt x="44" y="522"/>
                    </a:cubicBezTo>
                    <a:cubicBezTo>
                      <a:pt x="41" y="501"/>
                      <a:pt x="41" y="501"/>
                      <a:pt x="41" y="501"/>
                    </a:cubicBezTo>
                    <a:cubicBezTo>
                      <a:pt x="45" y="503"/>
                      <a:pt x="46" y="504"/>
                      <a:pt x="48" y="506"/>
                    </a:cubicBezTo>
                    <a:cubicBezTo>
                      <a:pt x="57" y="510"/>
                      <a:pt x="65" y="512"/>
                      <a:pt x="73" y="512"/>
                    </a:cubicBezTo>
                    <a:cubicBezTo>
                      <a:pt x="87" y="512"/>
                      <a:pt x="96" y="506"/>
                      <a:pt x="96" y="497"/>
                    </a:cubicBezTo>
                    <a:cubicBezTo>
                      <a:pt x="96" y="494"/>
                      <a:pt x="95" y="492"/>
                      <a:pt x="94" y="490"/>
                    </a:cubicBezTo>
                    <a:close/>
                    <a:moveTo>
                      <a:pt x="343" y="608"/>
                    </a:moveTo>
                    <a:cubicBezTo>
                      <a:pt x="338" y="619"/>
                      <a:pt x="338" y="619"/>
                      <a:pt x="338" y="619"/>
                    </a:cubicBezTo>
                    <a:cubicBezTo>
                      <a:pt x="203" y="921"/>
                      <a:pt x="203" y="921"/>
                      <a:pt x="203" y="921"/>
                    </a:cubicBezTo>
                    <a:cubicBezTo>
                      <a:pt x="71" y="621"/>
                      <a:pt x="71" y="621"/>
                      <a:pt x="71" y="621"/>
                    </a:cubicBezTo>
                    <a:cubicBezTo>
                      <a:pt x="69" y="619"/>
                      <a:pt x="67" y="614"/>
                      <a:pt x="64" y="608"/>
                    </a:cubicBezTo>
                    <a:cubicBezTo>
                      <a:pt x="61" y="602"/>
                      <a:pt x="59" y="597"/>
                      <a:pt x="56" y="592"/>
                    </a:cubicBezTo>
                    <a:cubicBezTo>
                      <a:pt x="51" y="581"/>
                      <a:pt x="45" y="574"/>
                      <a:pt x="35" y="565"/>
                    </a:cubicBezTo>
                    <a:cubicBezTo>
                      <a:pt x="128" y="565"/>
                      <a:pt x="128" y="565"/>
                      <a:pt x="128" y="565"/>
                    </a:cubicBezTo>
                    <a:cubicBezTo>
                      <a:pt x="121" y="572"/>
                      <a:pt x="120" y="575"/>
                      <a:pt x="120" y="582"/>
                    </a:cubicBezTo>
                    <a:cubicBezTo>
                      <a:pt x="120" y="588"/>
                      <a:pt x="124" y="603"/>
                      <a:pt x="128" y="612"/>
                    </a:cubicBezTo>
                    <a:cubicBezTo>
                      <a:pt x="208" y="796"/>
                      <a:pt x="208" y="796"/>
                      <a:pt x="208" y="796"/>
                    </a:cubicBezTo>
                    <a:cubicBezTo>
                      <a:pt x="291" y="607"/>
                      <a:pt x="291" y="607"/>
                      <a:pt x="291" y="607"/>
                    </a:cubicBezTo>
                    <a:cubicBezTo>
                      <a:pt x="295" y="598"/>
                      <a:pt x="298" y="586"/>
                      <a:pt x="298" y="581"/>
                    </a:cubicBezTo>
                    <a:cubicBezTo>
                      <a:pt x="298" y="575"/>
                      <a:pt x="297" y="571"/>
                      <a:pt x="291" y="565"/>
                    </a:cubicBezTo>
                    <a:cubicBezTo>
                      <a:pt x="372" y="565"/>
                      <a:pt x="372" y="565"/>
                      <a:pt x="372" y="565"/>
                    </a:cubicBezTo>
                    <a:cubicBezTo>
                      <a:pt x="356" y="579"/>
                      <a:pt x="353" y="583"/>
                      <a:pt x="343" y="608"/>
                    </a:cubicBezTo>
                    <a:close/>
                    <a:moveTo>
                      <a:pt x="368" y="915"/>
                    </a:moveTo>
                    <a:cubicBezTo>
                      <a:pt x="381" y="906"/>
                      <a:pt x="384" y="896"/>
                      <a:pt x="384" y="875"/>
                    </a:cubicBezTo>
                    <a:cubicBezTo>
                      <a:pt x="384" y="707"/>
                      <a:pt x="384" y="707"/>
                      <a:pt x="384" y="707"/>
                    </a:cubicBezTo>
                    <a:cubicBezTo>
                      <a:pt x="384" y="687"/>
                      <a:pt x="382" y="681"/>
                      <a:pt x="372" y="672"/>
                    </a:cubicBezTo>
                    <a:cubicBezTo>
                      <a:pt x="439" y="649"/>
                      <a:pt x="439" y="649"/>
                      <a:pt x="439" y="649"/>
                    </a:cubicBezTo>
                    <a:cubicBezTo>
                      <a:pt x="439" y="875"/>
                      <a:pt x="439" y="875"/>
                      <a:pt x="439" y="875"/>
                    </a:cubicBezTo>
                    <a:cubicBezTo>
                      <a:pt x="439" y="896"/>
                      <a:pt x="443" y="906"/>
                      <a:pt x="455" y="915"/>
                    </a:cubicBezTo>
                    <a:cubicBezTo>
                      <a:pt x="368" y="915"/>
                      <a:pt x="368" y="915"/>
                      <a:pt x="368" y="915"/>
                    </a:cubicBezTo>
                    <a:close/>
                    <a:moveTo>
                      <a:pt x="430" y="514"/>
                    </a:moveTo>
                    <a:cubicBezTo>
                      <a:pt x="418" y="505"/>
                      <a:pt x="411" y="491"/>
                      <a:pt x="411" y="475"/>
                    </a:cubicBezTo>
                    <a:cubicBezTo>
                      <a:pt x="411" y="445"/>
                      <a:pt x="435" y="424"/>
                      <a:pt x="469" y="424"/>
                    </a:cubicBezTo>
                    <a:cubicBezTo>
                      <a:pt x="472" y="424"/>
                      <a:pt x="476" y="424"/>
                      <a:pt x="480" y="424"/>
                    </a:cubicBezTo>
                    <a:cubicBezTo>
                      <a:pt x="485" y="425"/>
                      <a:pt x="489" y="426"/>
                      <a:pt x="499" y="428"/>
                    </a:cubicBezTo>
                    <a:cubicBezTo>
                      <a:pt x="501" y="451"/>
                      <a:pt x="501" y="451"/>
                      <a:pt x="501" y="451"/>
                    </a:cubicBezTo>
                    <a:cubicBezTo>
                      <a:pt x="489" y="441"/>
                      <a:pt x="479" y="438"/>
                      <a:pt x="468" y="438"/>
                    </a:cubicBezTo>
                    <a:cubicBezTo>
                      <a:pt x="445" y="438"/>
                      <a:pt x="431" y="452"/>
                      <a:pt x="431" y="475"/>
                    </a:cubicBezTo>
                    <a:cubicBezTo>
                      <a:pt x="431" y="498"/>
                      <a:pt x="446" y="512"/>
                      <a:pt x="470" y="512"/>
                    </a:cubicBezTo>
                    <a:cubicBezTo>
                      <a:pt x="476" y="512"/>
                      <a:pt x="482" y="511"/>
                      <a:pt x="488" y="509"/>
                    </a:cubicBezTo>
                    <a:cubicBezTo>
                      <a:pt x="488" y="484"/>
                      <a:pt x="488" y="484"/>
                      <a:pt x="488" y="484"/>
                    </a:cubicBezTo>
                    <a:cubicBezTo>
                      <a:pt x="488" y="478"/>
                      <a:pt x="486" y="475"/>
                      <a:pt x="482" y="473"/>
                    </a:cubicBezTo>
                    <a:cubicBezTo>
                      <a:pt x="511" y="473"/>
                      <a:pt x="511" y="473"/>
                      <a:pt x="511" y="473"/>
                    </a:cubicBezTo>
                    <a:cubicBezTo>
                      <a:pt x="507" y="475"/>
                      <a:pt x="505" y="478"/>
                      <a:pt x="505" y="484"/>
                    </a:cubicBezTo>
                    <a:cubicBezTo>
                      <a:pt x="505" y="513"/>
                      <a:pt x="505" y="513"/>
                      <a:pt x="505" y="513"/>
                    </a:cubicBezTo>
                    <a:cubicBezTo>
                      <a:pt x="505" y="517"/>
                      <a:pt x="506" y="518"/>
                      <a:pt x="507" y="520"/>
                    </a:cubicBezTo>
                    <a:cubicBezTo>
                      <a:pt x="495" y="524"/>
                      <a:pt x="480" y="526"/>
                      <a:pt x="467" y="526"/>
                    </a:cubicBezTo>
                    <a:cubicBezTo>
                      <a:pt x="452" y="526"/>
                      <a:pt x="440" y="522"/>
                      <a:pt x="430" y="514"/>
                    </a:cubicBezTo>
                    <a:close/>
                    <a:moveTo>
                      <a:pt x="674" y="913"/>
                    </a:moveTo>
                    <a:cubicBezTo>
                      <a:pt x="666" y="914"/>
                      <a:pt x="666" y="914"/>
                      <a:pt x="666" y="914"/>
                    </a:cubicBezTo>
                    <a:cubicBezTo>
                      <a:pt x="636" y="921"/>
                      <a:pt x="629" y="922"/>
                      <a:pt x="606" y="922"/>
                    </a:cubicBezTo>
                    <a:cubicBezTo>
                      <a:pt x="563" y="922"/>
                      <a:pt x="535" y="912"/>
                      <a:pt x="510" y="890"/>
                    </a:cubicBezTo>
                    <a:cubicBezTo>
                      <a:pt x="484" y="866"/>
                      <a:pt x="469" y="831"/>
                      <a:pt x="469" y="791"/>
                    </a:cubicBezTo>
                    <a:cubicBezTo>
                      <a:pt x="469" y="712"/>
                      <a:pt x="523" y="658"/>
                      <a:pt x="602" y="658"/>
                    </a:cubicBezTo>
                    <a:cubicBezTo>
                      <a:pt x="618" y="658"/>
                      <a:pt x="638" y="660"/>
                      <a:pt x="662" y="664"/>
                    </a:cubicBezTo>
                    <a:cubicBezTo>
                      <a:pt x="666" y="664"/>
                      <a:pt x="666" y="664"/>
                      <a:pt x="666" y="664"/>
                    </a:cubicBezTo>
                    <a:cubicBezTo>
                      <a:pt x="675" y="729"/>
                      <a:pt x="675" y="729"/>
                      <a:pt x="675" y="729"/>
                    </a:cubicBezTo>
                    <a:cubicBezTo>
                      <a:pt x="651" y="714"/>
                      <a:pt x="627" y="707"/>
                      <a:pt x="602" y="707"/>
                    </a:cubicBezTo>
                    <a:cubicBezTo>
                      <a:pt x="557" y="707"/>
                      <a:pt x="528" y="739"/>
                      <a:pt x="528" y="790"/>
                    </a:cubicBezTo>
                    <a:cubicBezTo>
                      <a:pt x="528" y="841"/>
                      <a:pt x="557" y="874"/>
                      <a:pt x="602" y="874"/>
                    </a:cubicBezTo>
                    <a:cubicBezTo>
                      <a:pt x="616" y="874"/>
                      <a:pt x="631" y="871"/>
                      <a:pt x="648" y="864"/>
                    </a:cubicBezTo>
                    <a:cubicBezTo>
                      <a:pt x="662" y="859"/>
                      <a:pt x="669" y="856"/>
                      <a:pt x="686" y="844"/>
                    </a:cubicBezTo>
                    <a:cubicBezTo>
                      <a:pt x="674" y="913"/>
                      <a:pt x="674" y="913"/>
                      <a:pt x="674" y="913"/>
                    </a:cubicBezTo>
                    <a:close/>
                    <a:moveTo>
                      <a:pt x="848" y="917"/>
                    </a:moveTo>
                    <a:cubicBezTo>
                      <a:pt x="834" y="919"/>
                      <a:pt x="834" y="919"/>
                      <a:pt x="834" y="919"/>
                    </a:cubicBezTo>
                    <a:cubicBezTo>
                      <a:pt x="815" y="922"/>
                      <a:pt x="808" y="922"/>
                      <a:pt x="799" y="922"/>
                    </a:cubicBezTo>
                    <a:cubicBezTo>
                      <a:pt x="780" y="922"/>
                      <a:pt x="764" y="917"/>
                      <a:pt x="754" y="907"/>
                    </a:cubicBezTo>
                    <a:cubicBezTo>
                      <a:pt x="741" y="896"/>
                      <a:pt x="736" y="877"/>
                      <a:pt x="736" y="840"/>
                    </a:cubicBezTo>
                    <a:cubicBezTo>
                      <a:pt x="736" y="713"/>
                      <a:pt x="736" y="713"/>
                      <a:pt x="736" y="713"/>
                    </a:cubicBezTo>
                    <a:cubicBezTo>
                      <a:pt x="734" y="713"/>
                      <a:pt x="734" y="713"/>
                      <a:pt x="734" y="713"/>
                    </a:cubicBezTo>
                    <a:cubicBezTo>
                      <a:pt x="723" y="713"/>
                      <a:pt x="709" y="715"/>
                      <a:pt x="693" y="719"/>
                    </a:cubicBezTo>
                    <a:cubicBezTo>
                      <a:pt x="719" y="665"/>
                      <a:pt x="719" y="665"/>
                      <a:pt x="719" y="665"/>
                    </a:cubicBezTo>
                    <a:cubicBezTo>
                      <a:pt x="736" y="665"/>
                      <a:pt x="736" y="665"/>
                      <a:pt x="736" y="665"/>
                    </a:cubicBezTo>
                    <a:cubicBezTo>
                      <a:pt x="736" y="607"/>
                      <a:pt x="736" y="607"/>
                      <a:pt x="736" y="607"/>
                    </a:cubicBezTo>
                    <a:cubicBezTo>
                      <a:pt x="791" y="589"/>
                      <a:pt x="791" y="589"/>
                      <a:pt x="791" y="589"/>
                    </a:cubicBezTo>
                    <a:cubicBezTo>
                      <a:pt x="791" y="665"/>
                      <a:pt x="791" y="665"/>
                      <a:pt x="791" y="665"/>
                    </a:cubicBezTo>
                    <a:cubicBezTo>
                      <a:pt x="811" y="665"/>
                      <a:pt x="811" y="665"/>
                      <a:pt x="811" y="665"/>
                    </a:cubicBezTo>
                    <a:cubicBezTo>
                      <a:pt x="813" y="665"/>
                      <a:pt x="816" y="665"/>
                      <a:pt x="821" y="664"/>
                    </a:cubicBezTo>
                    <a:cubicBezTo>
                      <a:pt x="827" y="664"/>
                      <a:pt x="831" y="663"/>
                      <a:pt x="834" y="663"/>
                    </a:cubicBezTo>
                    <a:cubicBezTo>
                      <a:pt x="840" y="662"/>
                      <a:pt x="844" y="661"/>
                      <a:pt x="852" y="659"/>
                    </a:cubicBezTo>
                    <a:cubicBezTo>
                      <a:pt x="827" y="713"/>
                      <a:pt x="827" y="713"/>
                      <a:pt x="827" y="713"/>
                    </a:cubicBezTo>
                    <a:cubicBezTo>
                      <a:pt x="791" y="713"/>
                      <a:pt x="791" y="713"/>
                      <a:pt x="791" y="713"/>
                    </a:cubicBezTo>
                    <a:cubicBezTo>
                      <a:pt x="791" y="839"/>
                      <a:pt x="791" y="839"/>
                      <a:pt x="791" y="839"/>
                    </a:cubicBezTo>
                    <a:cubicBezTo>
                      <a:pt x="791" y="864"/>
                      <a:pt x="796" y="872"/>
                      <a:pt x="811" y="872"/>
                    </a:cubicBezTo>
                    <a:cubicBezTo>
                      <a:pt x="827" y="872"/>
                      <a:pt x="839" y="869"/>
                      <a:pt x="863" y="860"/>
                    </a:cubicBezTo>
                    <a:cubicBezTo>
                      <a:pt x="848" y="917"/>
                      <a:pt x="848" y="917"/>
                      <a:pt x="848" y="917"/>
                    </a:cubicBezTo>
                    <a:close/>
                    <a:moveTo>
                      <a:pt x="1001" y="922"/>
                    </a:moveTo>
                    <a:cubicBezTo>
                      <a:pt x="926" y="922"/>
                      <a:pt x="875" y="869"/>
                      <a:pt x="875" y="792"/>
                    </a:cubicBezTo>
                    <a:cubicBezTo>
                      <a:pt x="875" y="714"/>
                      <a:pt x="928" y="658"/>
                      <a:pt x="1002" y="658"/>
                    </a:cubicBezTo>
                    <a:cubicBezTo>
                      <a:pt x="1077" y="658"/>
                      <a:pt x="1126" y="709"/>
                      <a:pt x="1126" y="785"/>
                    </a:cubicBezTo>
                    <a:cubicBezTo>
                      <a:pt x="1126" y="865"/>
                      <a:pt x="1075" y="922"/>
                      <a:pt x="1001" y="922"/>
                    </a:cubicBezTo>
                    <a:close/>
                    <a:moveTo>
                      <a:pt x="1137" y="469"/>
                    </a:moveTo>
                    <a:cubicBezTo>
                      <a:pt x="1135" y="466"/>
                      <a:pt x="1131" y="465"/>
                      <a:pt x="1127" y="465"/>
                    </a:cubicBezTo>
                    <a:cubicBezTo>
                      <a:pt x="1117" y="465"/>
                      <a:pt x="1110" y="471"/>
                      <a:pt x="1110" y="480"/>
                    </a:cubicBezTo>
                    <a:cubicBezTo>
                      <a:pt x="1110" y="513"/>
                      <a:pt x="1110" y="513"/>
                      <a:pt x="1110" y="513"/>
                    </a:cubicBezTo>
                    <a:cubicBezTo>
                      <a:pt x="1110" y="519"/>
                      <a:pt x="1111" y="522"/>
                      <a:pt x="1115" y="524"/>
                    </a:cubicBezTo>
                    <a:cubicBezTo>
                      <a:pt x="1088" y="524"/>
                      <a:pt x="1088" y="524"/>
                      <a:pt x="1088" y="524"/>
                    </a:cubicBezTo>
                    <a:cubicBezTo>
                      <a:pt x="1092" y="522"/>
                      <a:pt x="1093" y="519"/>
                      <a:pt x="1093" y="513"/>
                    </a:cubicBezTo>
                    <a:cubicBezTo>
                      <a:pt x="1093" y="468"/>
                      <a:pt x="1093" y="468"/>
                      <a:pt x="1093" y="468"/>
                    </a:cubicBezTo>
                    <a:cubicBezTo>
                      <a:pt x="1093" y="462"/>
                      <a:pt x="1092" y="460"/>
                      <a:pt x="1089" y="458"/>
                    </a:cubicBezTo>
                    <a:cubicBezTo>
                      <a:pt x="1110" y="451"/>
                      <a:pt x="1110" y="451"/>
                      <a:pt x="1110" y="451"/>
                    </a:cubicBezTo>
                    <a:cubicBezTo>
                      <a:pt x="1110" y="458"/>
                      <a:pt x="1110" y="458"/>
                      <a:pt x="1110" y="458"/>
                    </a:cubicBezTo>
                    <a:cubicBezTo>
                      <a:pt x="1117" y="453"/>
                      <a:pt x="1122" y="452"/>
                      <a:pt x="1129" y="452"/>
                    </a:cubicBezTo>
                    <a:cubicBezTo>
                      <a:pt x="1139" y="452"/>
                      <a:pt x="1147" y="455"/>
                      <a:pt x="1152" y="461"/>
                    </a:cubicBezTo>
                    <a:cubicBezTo>
                      <a:pt x="1156" y="466"/>
                      <a:pt x="1158" y="472"/>
                      <a:pt x="1158" y="488"/>
                    </a:cubicBezTo>
                    <a:cubicBezTo>
                      <a:pt x="1158" y="513"/>
                      <a:pt x="1158" y="513"/>
                      <a:pt x="1158" y="513"/>
                    </a:cubicBezTo>
                    <a:cubicBezTo>
                      <a:pt x="1158" y="519"/>
                      <a:pt x="1159" y="522"/>
                      <a:pt x="1163" y="524"/>
                    </a:cubicBezTo>
                    <a:cubicBezTo>
                      <a:pt x="1135" y="524"/>
                      <a:pt x="1135" y="524"/>
                      <a:pt x="1135" y="524"/>
                    </a:cubicBezTo>
                    <a:cubicBezTo>
                      <a:pt x="1139" y="522"/>
                      <a:pt x="1140" y="519"/>
                      <a:pt x="1140" y="513"/>
                    </a:cubicBezTo>
                    <a:cubicBezTo>
                      <a:pt x="1140" y="480"/>
                      <a:pt x="1140" y="480"/>
                      <a:pt x="1140" y="480"/>
                    </a:cubicBezTo>
                    <a:cubicBezTo>
                      <a:pt x="1140" y="474"/>
                      <a:pt x="1140" y="472"/>
                      <a:pt x="1137" y="469"/>
                    </a:cubicBezTo>
                    <a:close/>
                    <a:moveTo>
                      <a:pt x="1289" y="726"/>
                    </a:moveTo>
                    <a:cubicBezTo>
                      <a:pt x="1275" y="717"/>
                      <a:pt x="1268" y="715"/>
                      <a:pt x="1257" y="715"/>
                    </a:cubicBezTo>
                    <a:cubicBezTo>
                      <a:pt x="1228" y="715"/>
                      <a:pt x="1210" y="740"/>
                      <a:pt x="1210" y="779"/>
                    </a:cubicBezTo>
                    <a:cubicBezTo>
                      <a:pt x="1210" y="875"/>
                      <a:pt x="1210" y="875"/>
                      <a:pt x="1210" y="875"/>
                    </a:cubicBezTo>
                    <a:cubicBezTo>
                      <a:pt x="1210" y="896"/>
                      <a:pt x="1215" y="906"/>
                      <a:pt x="1227" y="915"/>
                    </a:cubicBezTo>
                    <a:cubicBezTo>
                      <a:pt x="1140" y="915"/>
                      <a:pt x="1140" y="915"/>
                      <a:pt x="1140" y="915"/>
                    </a:cubicBezTo>
                    <a:cubicBezTo>
                      <a:pt x="1152" y="906"/>
                      <a:pt x="1156" y="896"/>
                      <a:pt x="1156" y="875"/>
                    </a:cubicBezTo>
                    <a:cubicBezTo>
                      <a:pt x="1156" y="714"/>
                      <a:pt x="1156" y="714"/>
                      <a:pt x="1156" y="714"/>
                    </a:cubicBezTo>
                    <a:cubicBezTo>
                      <a:pt x="1156" y="694"/>
                      <a:pt x="1154" y="689"/>
                      <a:pt x="1144" y="679"/>
                    </a:cubicBezTo>
                    <a:cubicBezTo>
                      <a:pt x="1210" y="657"/>
                      <a:pt x="1210" y="657"/>
                      <a:pt x="1210" y="657"/>
                    </a:cubicBezTo>
                    <a:cubicBezTo>
                      <a:pt x="1210" y="683"/>
                      <a:pt x="1210" y="683"/>
                      <a:pt x="1210" y="683"/>
                    </a:cubicBezTo>
                    <a:cubicBezTo>
                      <a:pt x="1227" y="667"/>
                      <a:pt x="1243" y="661"/>
                      <a:pt x="1267" y="661"/>
                    </a:cubicBezTo>
                    <a:cubicBezTo>
                      <a:pt x="1276" y="661"/>
                      <a:pt x="1280" y="661"/>
                      <a:pt x="1289" y="663"/>
                    </a:cubicBezTo>
                    <a:cubicBezTo>
                      <a:pt x="1289" y="726"/>
                      <a:pt x="1289" y="726"/>
                      <a:pt x="1289" y="726"/>
                    </a:cubicBezTo>
                    <a:close/>
                    <a:moveTo>
                      <a:pt x="1309" y="915"/>
                    </a:moveTo>
                    <a:cubicBezTo>
                      <a:pt x="1321" y="906"/>
                      <a:pt x="1325" y="896"/>
                      <a:pt x="1325" y="875"/>
                    </a:cubicBezTo>
                    <a:cubicBezTo>
                      <a:pt x="1325" y="707"/>
                      <a:pt x="1325" y="707"/>
                      <a:pt x="1325" y="707"/>
                    </a:cubicBezTo>
                    <a:cubicBezTo>
                      <a:pt x="1325" y="687"/>
                      <a:pt x="1323" y="681"/>
                      <a:pt x="1313" y="672"/>
                    </a:cubicBezTo>
                    <a:cubicBezTo>
                      <a:pt x="1380" y="649"/>
                      <a:pt x="1380" y="649"/>
                      <a:pt x="1380" y="649"/>
                    </a:cubicBezTo>
                    <a:cubicBezTo>
                      <a:pt x="1380" y="875"/>
                      <a:pt x="1380" y="875"/>
                      <a:pt x="1380" y="875"/>
                    </a:cubicBezTo>
                    <a:cubicBezTo>
                      <a:pt x="1380" y="896"/>
                      <a:pt x="1384" y="906"/>
                      <a:pt x="1396" y="915"/>
                    </a:cubicBezTo>
                    <a:cubicBezTo>
                      <a:pt x="1309" y="915"/>
                      <a:pt x="1309" y="915"/>
                      <a:pt x="1309" y="915"/>
                    </a:cubicBezTo>
                    <a:close/>
                    <a:moveTo>
                      <a:pt x="1581" y="915"/>
                    </a:moveTo>
                    <a:cubicBezTo>
                      <a:pt x="1580" y="909"/>
                      <a:pt x="1579" y="904"/>
                      <a:pt x="1579" y="892"/>
                    </a:cubicBezTo>
                    <a:cubicBezTo>
                      <a:pt x="1562" y="912"/>
                      <a:pt x="1537" y="922"/>
                      <a:pt x="1504" y="922"/>
                    </a:cubicBezTo>
                    <a:cubicBezTo>
                      <a:pt x="1447" y="922"/>
                      <a:pt x="1413" y="892"/>
                      <a:pt x="1413" y="841"/>
                    </a:cubicBezTo>
                    <a:cubicBezTo>
                      <a:pt x="1413" y="781"/>
                      <a:pt x="1458" y="748"/>
                      <a:pt x="1540" y="748"/>
                    </a:cubicBezTo>
                    <a:cubicBezTo>
                      <a:pt x="1549" y="748"/>
                      <a:pt x="1556" y="748"/>
                      <a:pt x="1570" y="750"/>
                    </a:cubicBezTo>
                    <a:cubicBezTo>
                      <a:pt x="1570" y="735"/>
                      <a:pt x="1570" y="731"/>
                      <a:pt x="1568" y="725"/>
                    </a:cubicBezTo>
                    <a:cubicBezTo>
                      <a:pt x="1562" y="712"/>
                      <a:pt x="1547" y="705"/>
                      <a:pt x="1521" y="705"/>
                    </a:cubicBezTo>
                    <a:cubicBezTo>
                      <a:pt x="1504" y="705"/>
                      <a:pt x="1489" y="707"/>
                      <a:pt x="1475" y="711"/>
                    </a:cubicBezTo>
                    <a:cubicBezTo>
                      <a:pt x="1460" y="715"/>
                      <a:pt x="1451" y="719"/>
                      <a:pt x="1428" y="732"/>
                    </a:cubicBezTo>
                    <a:cubicBezTo>
                      <a:pt x="1445" y="665"/>
                      <a:pt x="1445" y="665"/>
                      <a:pt x="1445" y="665"/>
                    </a:cubicBezTo>
                    <a:cubicBezTo>
                      <a:pt x="1453" y="664"/>
                      <a:pt x="1459" y="663"/>
                      <a:pt x="1463" y="662"/>
                    </a:cubicBezTo>
                    <a:cubicBezTo>
                      <a:pt x="1484" y="659"/>
                      <a:pt x="1497" y="658"/>
                      <a:pt x="1515" y="658"/>
                    </a:cubicBezTo>
                    <a:cubicBezTo>
                      <a:pt x="1545" y="658"/>
                      <a:pt x="1565" y="661"/>
                      <a:pt x="1585" y="669"/>
                    </a:cubicBezTo>
                    <a:cubicBezTo>
                      <a:pt x="1597" y="673"/>
                      <a:pt x="1606" y="680"/>
                      <a:pt x="1612" y="688"/>
                    </a:cubicBezTo>
                    <a:cubicBezTo>
                      <a:pt x="1622" y="701"/>
                      <a:pt x="1624" y="715"/>
                      <a:pt x="1624" y="757"/>
                    </a:cubicBezTo>
                    <a:cubicBezTo>
                      <a:pt x="1624" y="845"/>
                      <a:pt x="1624" y="845"/>
                      <a:pt x="1624" y="845"/>
                    </a:cubicBezTo>
                    <a:cubicBezTo>
                      <a:pt x="1624" y="862"/>
                      <a:pt x="1625" y="875"/>
                      <a:pt x="1628" y="889"/>
                    </a:cubicBezTo>
                    <a:cubicBezTo>
                      <a:pt x="1630" y="900"/>
                      <a:pt x="1631" y="904"/>
                      <a:pt x="1636" y="915"/>
                    </a:cubicBezTo>
                    <a:cubicBezTo>
                      <a:pt x="1581" y="915"/>
                      <a:pt x="1581" y="915"/>
                      <a:pt x="1581" y="915"/>
                    </a:cubicBezTo>
                    <a:close/>
                    <a:moveTo>
                      <a:pt x="555" y="513"/>
                    </a:moveTo>
                    <a:cubicBezTo>
                      <a:pt x="568" y="513"/>
                      <a:pt x="576" y="504"/>
                      <a:pt x="576" y="489"/>
                    </a:cubicBezTo>
                    <a:cubicBezTo>
                      <a:pt x="576" y="474"/>
                      <a:pt x="568" y="465"/>
                      <a:pt x="555" y="465"/>
                    </a:cubicBezTo>
                    <a:cubicBezTo>
                      <a:pt x="542" y="465"/>
                      <a:pt x="533" y="475"/>
                      <a:pt x="533" y="489"/>
                    </a:cubicBezTo>
                    <a:cubicBezTo>
                      <a:pt x="533" y="504"/>
                      <a:pt x="542" y="513"/>
                      <a:pt x="555" y="513"/>
                    </a:cubicBezTo>
                    <a:close/>
                    <a:moveTo>
                      <a:pt x="706" y="465"/>
                    </a:moveTo>
                    <a:cubicBezTo>
                      <a:pt x="698" y="465"/>
                      <a:pt x="691" y="470"/>
                      <a:pt x="689" y="477"/>
                    </a:cubicBezTo>
                    <a:cubicBezTo>
                      <a:pt x="723" y="477"/>
                      <a:pt x="723" y="477"/>
                      <a:pt x="723" y="477"/>
                    </a:cubicBezTo>
                    <a:cubicBezTo>
                      <a:pt x="719" y="469"/>
                      <a:pt x="714" y="465"/>
                      <a:pt x="706" y="465"/>
                    </a:cubicBezTo>
                    <a:close/>
                    <a:moveTo>
                      <a:pt x="1001" y="705"/>
                    </a:moveTo>
                    <a:cubicBezTo>
                      <a:pt x="959" y="705"/>
                      <a:pt x="933" y="739"/>
                      <a:pt x="933" y="791"/>
                    </a:cubicBezTo>
                    <a:cubicBezTo>
                      <a:pt x="933" y="841"/>
                      <a:pt x="960" y="875"/>
                      <a:pt x="1001" y="875"/>
                    </a:cubicBezTo>
                    <a:cubicBezTo>
                      <a:pt x="1042" y="875"/>
                      <a:pt x="1069" y="842"/>
                      <a:pt x="1069" y="790"/>
                    </a:cubicBezTo>
                    <a:cubicBezTo>
                      <a:pt x="1069" y="738"/>
                      <a:pt x="1042" y="705"/>
                      <a:pt x="1001" y="705"/>
                    </a:cubicBezTo>
                    <a:close/>
                    <a:moveTo>
                      <a:pt x="188" y="502"/>
                    </a:moveTo>
                    <a:cubicBezTo>
                      <a:pt x="188" y="509"/>
                      <a:pt x="194" y="514"/>
                      <a:pt x="203" y="514"/>
                    </a:cubicBezTo>
                    <a:cubicBezTo>
                      <a:pt x="214" y="514"/>
                      <a:pt x="221" y="507"/>
                      <a:pt x="221" y="494"/>
                    </a:cubicBezTo>
                    <a:cubicBezTo>
                      <a:pt x="221" y="493"/>
                      <a:pt x="221" y="491"/>
                      <a:pt x="221" y="490"/>
                    </a:cubicBezTo>
                    <a:cubicBezTo>
                      <a:pt x="216" y="489"/>
                      <a:pt x="214" y="489"/>
                      <a:pt x="211" y="489"/>
                    </a:cubicBezTo>
                    <a:cubicBezTo>
                      <a:pt x="196" y="489"/>
                      <a:pt x="188" y="494"/>
                      <a:pt x="188" y="502"/>
                    </a:cubicBezTo>
                    <a:close/>
                  </a:path>
                </a:pathLst>
              </a:custGeom>
              <a:solidFill>
                <a:srgbClr val="003F7C"/>
              </a:solidFill>
              <a:ln w="9525">
                <a:noFill/>
                <a:round/>
                <a:headEnd/>
                <a:tailEnd/>
              </a:ln>
            </p:spPr>
            <p:txBody>
              <a:bodyPr vert="horz" wrap="square" lIns="91440" tIns="45720" rIns="91440" bIns="45720" numCol="1" anchor="t" anchorCtr="0" compatLnSpc="1">
                <a:prstTxWarp prst="textNoShape">
                  <a:avLst/>
                </a:prstTxWarp>
              </a:bodyPr>
              <a:lstStyle/>
              <a:p>
                <a:endParaRPr lang="en-AU"/>
              </a:p>
            </p:txBody>
          </p:sp>
        </p:grpSp>
        <p:sp>
          <p:nvSpPr>
            <p:cNvPr id="12" name="text"/>
            <p:cNvSpPr>
              <a:spLocks noChangeAspect="1" noEditPoints="1"/>
            </p:cNvSpPr>
            <p:nvPr/>
          </p:nvSpPr>
          <p:spPr bwMode="gray">
            <a:xfrm>
              <a:off x="1368502" y="409888"/>
              <a:ext cx="1631873" cy="275912"/>
            </a:xfrm>
            <a:custGeom>
              <a:avLst/>
              <a:gdLst/>
              <a:ahLst/>
              <a:cxnLst>
                <a:cxn ang="0">
                  <a:pos x="108" y="597"/>
                </a:cxn>
                <a:cxn ang="0">
                  <a:pos x="738" y="203"/>
                </a:cxn>
                <a:cxn ang="0">
                  <a:pos x="1129" y="860"/>
                </a:cxn>
                <a:cxn ang="0">
                  <a:pos x="1316" y="451"/>
                </a:cxn>
                <a:cxn ang="0">
                  <a:pos x="1507" y="267"/>
                </a:cxn>
                <a:cxn ang="0">
                  <a:pos x="1737" y="463"/>
                </a:cxn>
                <a:cxn ang="0">
                  <a:pos x="2240" y="209"/>
                </a:cxn>
                <a:cxn ang="0">
                  <a:pos x="2476" y="624"/>
                </a:cxn>
                <a:cxn ang="0">
                  <a:pos x="2690" y="202"/>
                </a:cxn>
                <a:cxn ang="0">
                  <a:pos x="3107" y="360"/>
                </a:cxn>
                <a:cxn ang="0">
                  <a:pos x="3635" y="252"/>
                </a:cxn>
                <a:cxn ang="0">
                  <a:pos x="3874" y="202"/>
                </a:cxn>
                <a:cxn ang="0">
                  <a:pos x="4288" y="98"/>
                </a:cxn>
                <a:cxn ang="0">
                  <a:pos x="4470" y="285"/>
                </a:cxn>
                <a:cxn ang="0">
                  <a:pos x="4858" y="444"/>
                </a:cxn>
                <a:cxn ang="0">
                  <a:pos x="5491" y="214"/>
                </a:cxn>
                <a:cxn ang="0">
                  <a:pos x="5847" y="305"/>
                </a:cxn>
                <a:cxn ang="0">
                  <a:pos x="6471" y="249"/>
                </a:cxn>
                <a:cxn ang="0">
                  <a:pos x="6468" y="326"/>
                </a:cxn>
                <a:cxn ang="0">
                  <a:pos x="6842" y="699"/>
                </a:cxn>
                <a:cxn ang="0">
                  <a:pos x="7451" y="321"/>
                </a:cxn>
                <a:cxn ang="0">
                  <a:pos x="7760" y="286"/>
                </a:cxn>
                <a:cxn ang="0">
                  <a:pos x="7822" y="575"/>
                </a:cxn>
                <a:cxn ang="0">
                  <a:pos x="8270" y="676"/>
                </a:cxn>
                <a:cxn ang="0">
                  <a:pos x="8336" y="77"/>
                </a:cxn>
                <a:cxn ang="0">
                  <a:pos x="8761" y="621"/>
                </a:cxn>
                <a:cxn ang="0">
                  <a:pos x="9170" y="685"/>
                </a:cxn>
                <a:cxn ang="0">
                  <a:pos x="9986" y="369"/>
                </a:cxn>
                <a:cxn ang="0">
                  <a:pos x="9898" y="624"/>
                </a:cxn>
                <a:cxn ang="0">
                  <a:pos x="10320" y="685"/>
                </a:cxn>
                <a:cxn ang="0">
                  <a:pos x="10968" y="172"/>
                </a:cxn>
                <a:cxn ang="0">
                  <a:pos x="367" y="1707"/>
                </a:cxn>
                <a:cxn ang="0">
                  <a:pos x="367" y="1707"/>
                </a:cxn>
                <a:cxn ang="0">
                  <a:pos x="785" y="1302"/>
                </a:cxn>
                <a:cxn ang="0">
                  <a:pos x="1131" y="1223"/>
                </a:cxn>
                <a:cxn ang="0">
                  <a:pos x="1379" y="1706"/>
                </a:cxn>
                <a:cxn ang="0">
                  <a:pos x="1647" y="1491"/>
                </a:cxn>
                <a:cxn ang="0">
                  <a:pos x="2328" y="1717"/>
                </a:cxn>
                <a:cxn ang="0">
                  <a:pos x="2051" y="1395"/>
                </a:cxn>
                <a:cxn ang="0">
                  <a:pos x="2571" y="1147"/>
                </a:cxn>
                <a:cxn ang="0">
                  <a:pos x="3050" y="1099"/>
                </a:cxn>
                <a:cxn ang="0">
                  <a:pos x="3383" y="1023"/>
                </a:cxn>
                <a:cxn ang="0">
                  <a:pos x="3794" y="1022"/>
                </a:cxn>
                <a:cxn ang="0">
                  <a:pos x="4398" y="1375"/>
                </a:cxn>
                <a:cxn ang="0">
                  <a:pos x="4239" y="1312"/>
                </a:cxn>
                <a:cxn ang="0">
                  <a:pos x="4690" y="1303"/>
                </a:cxn>
                <a:cxn ang="0">
                  <a:pos x="5752" y="1707"/>
                </a:cxn>
                <a:cxn ang="0">
                  <a:pos x="5729" y="1348"/>
                </a:cxn>
                <a:cxn ang="0">
                  <a:pos x="6617" y="1387"/>
                </a:cxn>
                <a:cxn ang="0">
                  <a:pos x="7034" y="1594"/>
                </a:cxn>
                <a:cxn ang="0">
                  <a:pos x="6975" y="1424"/>
                </a:cxn>
                <a:cxn ang="0">
                  <a:pos x="7530" y="1237"/>
                </a:cxn>
                <a:cxn ang="0">
                  <a:pos x="7940" y="1500"/>
                </a:cxn>
                <a:cxn ang="0">
                  <a:pos x="8125" y="1023"/>
                </a:cxn>
                <a:cxn ang="0">
                  <a:pos x="8545" y="1475"/>
                </a:cxn>
                <a:cxn ang="0">
                  <a:pos x="8969" y="1226"/>
                </a:cxn>
                <a:cxn ang="0">
                  <a:pos x="9569" y="1294"/>
                </a:cxn>
                <a:cxn ang="0">
                  <a:pos x="9584" y="1707"/>
                </a:cxn>
                <a:cxn ang="0">
                  <a:pos x="9921" y="1473"/>
                </a:cxn>
                <a:cxn ang="0">
                  <a:pos x="10767" y="1356"/>
                </a:cxn>
                <a:cxn ang="0">
                  <a:pos x="10767" y="1707"/>
                </a:cxn>
                <a:cxn ang="0">
                  <a:pos x="11044" y="1646"/>
                </a:cxn>
              </a:cxnLst>
              <a:rect l="0" t="0" r="r" b="b"/>
              <a:pathLst>
                <a:path w="11101" h="1908">
                  <a:moveTo>
                    <a:pt x="389" y="595"/>
                  </a:moveTo>
                  <a:cubicBezTo>
                    <a:pt x="335" y="664"/>
                    <a:pt x="279" y="685"/>
                    <a:pt x="159" y="685"/>
                  </a:cubicBezTo>
                  <a:cubicBezTo>
                    <a:pt x="0" y="685"/>
                    <a:pt x="0" y="685"/>
                    <a:pt x="0" y="685"/>
                  </a:cubicBezTo>
                  <a:cubicBezTo>
                    <a:pt x="0" y="42"/>
                    <a:pt x="0" y="42"/>
                    <a:pt x="0" y="42"/>
                  </a:cubicBezTo>
                  <a:cubicBezTo>
                    <a:pt x="134" y="42"/>
                    <a:pt x="134" y="42"/>
                    <a:pt x="134" y="42"/>
                  </a:cubicBezTo>
                  <a:cubicBezTo>
                    <a:pt x="255" y="42"/>
                    <a:pt x="327" y="64"/>
                    <a:pt x="387" y="133"/>
                  </a:cubicBezTo>
                  <a:cubicBezTo>
                    <a:pt x="434" y="188"/>
                    <a:pt x="457" y="265"/>
                    <a:pt x="457" y="365"/>
                  </a:cubicBezTo>
                  <a:cubicBezTo>
                    <a:pt x="457" y="463"/>
                    <a:pt x="433" y="539"/>
                    <a:pt x="389" y="595"/>
                  </a:cubicBezTo>
                  <a:moveTo>
                    <a:pt x="297" y="182"/>
                  </a:moveTo>
                  <a:cubicBezTo>
                    <a:pt x="267" y="141"/>
                    <a:pt x="234" y="126"/>
                    <a:pt x="176" y="126"/>
                  </a:cubicBezTo>
                  <a:cubicBezTo>
                    <a:pt x="108" y="126"/>
                    <a:pt x="108" y="126"/>
                    <a:pt x="108" y="126"/>
                  </a:cubicBezTo>
                  <a:cubicBezTo>
                    <a:pt x="108" y="597"/>
                    <a:pt x="108" y="597"/>
                    <a:pt x="108" y="597"/>
                  </a:cubicBezTo>
                  <a:cubicBezTo>
                    <a:pt x="179" y="597"/>
                    <a:pt x="179" y="597"/>
                    <a:pt x="179" y="597"/>
                  </a:cubicBezTo>
                  <a:cubicBezTo>
                    <a:pt x="292" y="597"/>
                    <a:pt x="338" y="522"/>
                    <a:pt x="338" y="376"/>
                  </a:cubicBezTo>
                  <a:cubicBezTo>
                    <a:pt x="338" y="294"/>
                    <a:pt x="330" y="228"/>
                    <a:pt x="297" y="182"/>
                  </a:cubicBezTo>
                  <a:moveTo>
                    <a:pt x="648" y="478"/>
                  </a:moveTo>
                  <a:cubicBezTo>
                    <a:pt x="648" y="485"/>
                    <a:pt x="648" y="485"/>
                    <a:pt x="648" y="485"/>
                  </a:cubicBezTo>
                  <a:cubicBezTo>
                    <a:pt x="648" y="550"/>
                    <a:pt x="672" y="619"/>
                    <a:pt x="764" y="619"/>
                  </a:cubicBezTo>
                  <a:cubicBezTo>
                    <a:pt x="808" y="619"/>
                    <a:pt x="846" y="603"/>
                    <a:pt x="881" y="572"/>
                  </a:cubicBezTo>
                  <a:cubicBezTo>
                    <a:pt x="921" y="635"/>
                    <a:pt x="921" y="635"/>
                    <a:pt x="921" y="635"/>
                  </a:cubicBezTo>
                  <a:cubicBezTo>
                    <a:pt x="872" y="676"/>
                    <a:pt x="815" y="697"/>
                    <a:pt x="752" y="697"/>
                  </a:cubicBezTo>
                  <a:cubicBezTo>
                    <a:pt x="619" y="697"/>
                    <a:pt x="536" y="601"/>
                    <a:pt x="536" y="451"/>
                  </a:cubicBezTo>
                  <a:cubicBezTo>
                    <a:pt x="536" y="368"/>
                    <a:pt x="553" y="313"/>
                    <a:pt x="594" y="267"/>
                  </a:cubicBezTo>
                  <a:cubicBezTo>
                    <a:pt x="632" y="223"/>
                    <a:pt x="679" y="203"/>
                    <a:pt x="738" y="203"/>
                  </a:cubicBezTo>
                  <a:cubicBezTo>
                    <a:pt x="785" y="203"/>
                    <a:pt x="827" y="215"/>
                    <a:pt x="867" y="252"/>
                  </a:cubicBezTo>
                  <a:cubicBezTo>
                    <a:pt x="908" y="289"/>
                    <a:pt x="929" y="346"/>
                    <a:pt x="929" y="456"/>
                  </a:cubicBezTo>
                  <a:cubicBezTo>
                    <a:pt x="929" y="478"/>
                    <a:pt x="929" y="478"/>
                    <a:pt x="929" y="478"/>
                  </a:cubicBezTo>
                  <a:lnTo>
                    <a:pt x="648" y="478"/>
                  </a:lnTo>
                  <a:close/>
                  <a:moveTo>
                    <a:pt x="738" y="281"/>
                  </a:moveTo>
                  <a:cubicBezTo>
                    <a:pt x="681" y="281"/>
                    <a:pt x="649" y="326"/>
                    <a:pt x="649" y="402"/>
                  </a:cubicBezTo>
                  <a:cubicBezTo>
                    <a:pt x="823" y="402"/>
                    <a:pt x="823" y="402"/>
                    <a:pt x="823" y="402"/>
                  </a:cubicBezTo>
                  <a:cubicBezTo>
                    <a:pt x="823" y="326"/>
                    <a:pt x="789" y="281"/>
                    <a:pt x="738" y="281"/>
                  </a:cubicBezTo>
                  <a:moveTo>
                    <a:pt x="1239" y="694"/>
                  </a:moveTo>
                  <a:cubicBezTo>
                    <a:pt x="1199" y="694"/>
                    <a:pt x="1160" y="681"/>
                    <a:pt x="1127" y="656"/>
                  </a:cubicBezTo>
                  <a:cubicBezTo>
                    <a:pt x="1127" y="656"/>
                    <a:pt x="1129" y="676"/>
                    <a:pt x="1129" y="702"/>
                  </a:cubicBezTo>
                  <a:cubicBezTo>
                    <a:pt x="1129" y="860"/>
                    <a:pt x="1129" y="860"/>
                    <a:pt x="1129" y="860"/>
                  </a:cubicBezTo>
                  <a:cubicBezTo>
                    <a:pt x="1031" y="885"/>
                    <a:pt x="1031" y="885"/>
                    <a:pt x="1031" y="885"/>
                  </a:cubicBezTo>
                  <a:cubicBezTo>
                    <a:pt x="1031" y="336"/>
                    <a:pt x="1031" y="336"/>
                    <a:pt x="1031" y="336"/>
                  </a:cubicBezTo>
                  <a:cubicBezTo>
                    <a:pt x="1031" y="278"/>
                    <a:pt x="1028" y="254"/>
                    <a:pt x="1021" y="219"/>
                  </a:cubicBezTo>
                  <a:cubicBezTo>
                    <a:pt x="1115" y="202"/>
                    <a:pt x="1115" y="202"/>
                    <a:pt x="1115" y="202"/>
                  </a:cubicBezTo>
                  <a:cubicBezTo>
                    <a:pt x="1120" y="218"/>
                    <a:pt x="1122" y="231"/>
                    <a:pt x="1123" y="260"/>
                  </a:cubicBezTo>
                  <a:cubicBezTo>
                    <a:pt x="1153" y="224"/>
                    <a:pt x="1199" y="204"/>
                    <a:pt x="1248" y="204"/>
                  </a:cubicBezTo>
                  <a:cubicBezTo>
                    <a:pt x="1343" y="204"/>
                    <a:pt x="1426" y="276"/>
                    <a:pt x="1426" y="440"/>
                  </a:cubicBezTo>
                  <a:cubicBezTo>
                    <a:pt x="1426" y="596"/>
                    <a:pt x="1359" y="694"/>
                    <a:pt x="1239" y="694"/>
                  </a:cubicBezTo>
                  <a:moveTo>
                    <a:pt x="1129" y="337"/>
                  </a:moveTo>
                  <a:cubicBezTo>
                    <a:pt x="1129" y="571"/>
                    <a:pt x="1129" y="571"/>
                    <a:pt x="1129" y="571"/>
                  </a:cubicBezTo>
                  <a:cubicBezTo>
                    <a:pt x="1154" y="596"/>
                    <a:pt x="1186" y="613"/>
                    <a:pt x="1217" y="613"/>
                  </a:cubicBezTo>
                  <a:cubicBezTo>
                    <a:pt x="1285" y="613"/>
                    <a:pt x="1316" y="562"/>
                    <a:pt x="1316" y="451"/>
                  </a:cubicBezTo>
                  <a:cubicBezTo>
                    <a:pt x="1316" y="346"/>
                    <a:pt x="1296" y="289"/>
                    <a:pt x="1229" y="289"/>
                  </a:cubicBezTo>
                  <a:cubicBezTo>
                    <a:pt x="1192" y="289"/>
                    <a:pt x="1157" y="306"/>
                    <a:pt x="1129" y="337"/>
                  </a:cubicBezTo>
                  <a:moveTo>
                    <a:pt x="1843" y="704"/>
                  </a:moveTo>
                  <a:cubicBezTo>
                    <a:pt x="1814" y="693"/>
                    <a:pt x="1790" y="671"/>
                    <a:pt x="1779" y="641"/>
                  </a:cubicBezTo>
                  <a:cubicBezTo>
                    <a:pt x="1741" y="684"/>
                    <a:pt x="1700" y="699"/>
                    <a:pt x="1650" y="699"/>
                  </a:cubicBezTo>
                  <a:cubicBezTo>
                    <a:pt x="1542" y="699"/>
                    <a:pt x="1494" y="639"/>
                    <a:pt x="1494" y="557"/>
                  </a:cubicBezTo>
                  <a:cubicBezTo>
                    <a:pt x="1494" y="449"/>
                    <a:pt x="1575" y="394"/>
                    <a:pt x="1726" y="394"/>
                  </a:cubicBezTo>
                  <a:cubicBezTo>
                    <a:pt x="1757" y="394"/>
                    <a:pt x="1757" y="394"/>
                    <a:pt x="1757" y="394"/>
                  </a:cubicBezTo>
                  <a:cubicBezTo>
                    <a:pt x="1757" y="369"/>
                    <a:pt x="1757" y="369"/>
                    <a:pt x="1757" y="369"/>
                  </a:cubicBezTo>
                  <a:cubicBezTo>
                    <a:pt x="1757" y="315"/>
                    <a:pt x="1748" y="286"/>
                    <a:pt x="1692" y="286"/>
                  </a:cubicBezTo>
                  <a:cubicBezTo>
                    <a:pt x="1625" y="286"/>
                    <a:pt x="1552" y="340"/>
                    <a:pt x="1552" y="340"/>
                  </a:cubicBezTo>
                  <a:cubicBezTo>
                    <a:pt x="1507" y="267"/>
                    <a:pt x="1507" y="267"/>
                    <a:pt x="1507" y="267"/>
                  </a:cubicBezTo>
                  <a:cubicBezTo>
                    <a:pt x="1577" y="222"/>
                    <a:pt x="1636" y="202"/>
                    <a:pt x="1706" y="202"/>
                  </a:cubicBezTo>
                  <a:cubicBezTo>
                    <a:pt x="1780" y="202"/>
                    <a:pt x="1829" y="229"/>
                    <a:pt x="1849" y="280"/>
                  </a:cubicBezTo>
                  <a:cubicBezTo>
                    <a:pt x="1858" y="301"/>
                    <a:pt x="1858" y="326"/>
                    <a:pt x="1857" y="396"/>
                  </a:cubicBezTo>
                  <a:cubicBezTo>
                    <a:pt x="1855" y="530"/>
                    <a:pt x="1855" y="530"/>
                    <a:pt x="1855" y="530"/>
                  </a:cubicBezTo>
                  <a:cubicBezTo>
                    <a:pt x="1854" y="594"/>
                    <a:pt x="1860" y="614"/>
                    <a:pt x="1896" y="639"/>
                  </a:cubicBezTo>
                  <a:lnTo>
                    <a:pt x="1843" y="704"/>
                  </a:lnTo>
                  <a:close/>
                  <a:moveTo>
                    <a:pt x="1737" y="463"/>
                  </a:moveTo>
                  <a:cubicBezTo>
                    <a:pt x="1635" y="463"/>
                    <a:pt x="1604" y="492"/>
                    <a:pt x="1604" y="552"/>
                  </a:cubicBezTo>
                  <a:cubicBezTo>
                    <a:pt x="1604" y="597"/>
                    <a:pt x="1628" y="624"/>
                    <a:pt x="1669" y="624"/>
                  </a:cubicBezTo>
                  <a:cubicBezTo>
                    <a:pt x="1702" y="624"/>
                    <a:pt x="1733" y="605"/>
                    <a:pt x="1754" y="575"/>
                  </a:cubicBezTo>
                  <a:cubicBezTo>
                    <a:pt x="1756" y="464"/>
                    <a:pt x="1756" y="464"/>
                    <a:pt x="1756" y="464"/>
                  </a:cubicBezTo>
                  <a:cubicBezTo>
                    <a:pt x="1756" y="464"/>
                    <a:pt x="1745" y="463"/>
                    <a:pt x="1737" y="463"/>
                  </a:cubicBezTo>
                  <a:moveTo>
                    <a:pt x="2240" y="209"/>
                  </a:moveTo>
                  <a:cubicBezTo>
                    <a:pt x="2228" y="203"/>
                    <a:pt x="2218" y="202"/>
                    <a:pt x="2203" y="202"/>
                  </a:cubicBezTo>
                  <a:cubicBezTo>
                    <a:pt x="2158" y="202"/>
                    <a:pt x="2121" y="226"/>
                    <a:pt x="2084" y="277"/>
                  </a:cubicBezTo>
                  <a:cubicBezTo>
                    <a:pt x="2084" y="251"/>
                    <a:pt x="2077" y="224"/>
                    <a:pt x="2066" y="203"/>
                  </a:cubicBezTo>
                  <a:cubicBezTo>
                    <a:pt x="1972" y="227"/>
                    <a:pt x="1972" y="227"/>
                    <a:pt x="1972" y="227"/>
                  </a:cubicBezTo>
                  <a:cubicBezTo>
                    <a:pt x="1982" y="255"/>
                    <a:pt x="1989" y="293"/>
                    <a:pt x="1989" y="353"/>
                  </a:cubicBezTo>
                  <a:cubicBezTo>
                    <a:pt x="1989" y="685"/>
                    <a:pt x="1989" y="685"/>
                    <a:pt x="1989" y="685"/>
                  </a:cubicBezTo>
                  <a:cubicBezTo>
                    <a:pt x="2091" y="685"/>
                    <a:pt x="2091" y="685"/>
                    <a:pt x="2091" y="685"/>
                  </a:cubicBezTo>
                  <a:cubicBezTo>
                    <a:pt x="2091" y="367"/>
                    <a:pt x="2091" y="367"/>
                    <a:pt x="2091" y="367"/>
                  </a:cubicBezTo>
                  <a:cubicBezTo>
                    <a:pt x="2100" y="329"/>
                    <a:pt x="2137" y="297"/>
                    <a:pt x="2179" y="297"/>
                  </a:cubicBezTo>
                  <a:cubicBezTo>
                    <a:pt x="2190" y="297"/>
                    <a:pt x="2198" y="300"/>
                    <a:pt x="2208" y="304"/>
                  </a:cubicBezTo>
                  <a:lnTo>
                    <a:pt x="2240" y="209"/>
                  </a:lnTo>
                  <a:close/>
                  <a:moveTo>
                    <a:pt x="2419" y="215"/>
                  </a:moveTo>
                  <a:cubicBezTo>
                    <a:pt x="2419" y="168"/>
                    <a:pt x="2423" y="111"/>
                    <a:pt x="2427" y="73"/>
                  </a:cubicBezTo>
                  <a:cubicBezTo>
                    <a:pt x="2322" y="98"/>
                    <a:pt x="2322" y="98"/>
                    <a:pt x="2322" y="98"/>
                  </a:cubicBezTo>
                  <a:cubicBezTo>
                    <a:pt x="2318" y="134"/>
                    <a:pt x="2318" y="175"/>
                    <a:pt x="2318" y="215"/>
                  </a:cubicBezTo>
                  <a:cubicBezTo>
                    <a:pt x="2266" y="215"/>
                    <a:pt x="2266" y="215"/>
                    <a:pt x="2266" y="215"/>
                  </a:cubicBezTo>
                  <a:cubicBezTo>
                    <a:pt x="2266" y="285"/>
                    <a:pt x="2266" y="285"/>
                    <a:pt x="2266" y="285"/>
                  </a:cubicBezTo>
                  <a:cubicBezTo>
                    <a:pt x="2318" y="285"/>
                    <a:pt x="2318" y="285"/>
                    <a:pt x="2318" y="285"/>
                  </a:cubicBezTo>
                  <a:cubicBezTo>
                    <a:pt x="2318" y="576"/>
                    <a:pt x="2318" y="576"/>
                    <a:pt x="2318" y="576"/>
                  </a:cubicBezTo>
                  <a:cubicBezTo>
                    <a:pt x="2318" y="643"/>
                    <a:pt x="2349" y="697"/>
                    <a:pt x="2440" y="697"/>
                  </a:cubicBezTo>
                  <a:cubicBezTo>
                    <a:pt x="2472" y="697"/>
                    <a:pt x="2502" y="690"/>
                    <a:pt x="2532" y="676"/>
                  </a:cubicBezTo>
                  <a:cubicBezTo>
                    <a:pt x="2519" y="615"/>
                    <a:pt x="2519" y="615"/>
                    <a:pt x="2519" y="615"/>
                  </a:cubicBezTo>
                  <a:cubicBezTo>
                    <a:pt x="2502" y="622"/>
                    <a:pt x="2490" y="624"/>
                    <a:pt x="2476" y="624"/>
                  </a:cubicBezTo>
                  <a:cubicBezTo>
                    <a:pt x="2431" y="624"/>
                    <a:pt x="2418" y="608"/>
                    <a:pt x="2418" y="549"/>
                  </a:cubicBezTo>
                  <a:cubicBezTo>
                    <a:pt x="2418" y="285"/>
                    <a:pt x="2418" y="285"/>
                    <a:pt x="2418" y="285"/>
                  </a:cubicBezTo>
                  <a:cubicBezTo>
                    <a:pt x="2504" y="285"/>
                    <a:pt x="2504" y="285"/>
                    <a:pt x="2504" y="285"/>
                  </a:cubicBezTo>
                  <a:cubicBezTo>
                    <a:pt x="2531" y="215"/>
                    <a:pt x="2531" y="215"/>
                    <a:pt x="2531" y="215"/>
                  </a:cubicBezTo>
                  <a:cubicBezTo>
                    <a:pt x="2419" y="215"/>
                    <a:pt x="2419" y="215"/>
                    <a:pt x="2419" y="215"/>
                  </a:cubicBezTo>
                  <a:moveTo>
                    <a:pt x="3207" y="685"/>
                  </a:moveTo>
                  <a:cubicBezTo>
                    <a:pt x="3207" y="341"/>
                    <a:pt x="3207" y="341"/>
                    <a:pt x="3207" y="341"/>
                  </a:cubicBezTo>
                  <a:cubicBezTo>
                    <a:pt x="3207" y="243"/>
                    <a:pt x="3161" y="204"/>
                    <a:pt x="3084" y="204"/>
                  </a:cubicBezTo>
                  <a:cubicBezTo>
                    <a:pt x="3034" y="204"/>
                    <a:pt x="2989" y="226"/>
                    <a:pt x="2944" y="272"/>
                  </a:cubicBezTo>
                  <a:cubicBezTo>
                    <a:pt x="2910" y="217"/>
                    <a:pt x="2873" y="204"/>
                    <a:pt x="2832" y="204"/>
                  </a:cubicBezTo>
                  <a:cubicBezTo>
                    <a:pt x="2788" y="204"/>
                    <a:pt x="2744" y="225"/>
                    <a:pt x="2707" y="263"/>
                  </a:cubicBezTo>
                  <a:cubicBezTo>
                    <a:pt x="2705" y="237"/>
                    <a:pt x="2699" y="217"/>
                    <a:pt x="2690" y="202"/>
                  </a:cubicBezTo>
                  <a:cubicBezTo>
                    <a:pt x="2597" y="228"/>
                    <a:pt x="2597" y="228"/>
                    <a:pt x="2597" y="228"/>
                  </a:cubicBezTo>
                  <a:cubicBezTo>
                    <a:pt x="2608" y="254"/>
                    <a:pt x="2614" y="289"/>
                    <a:pt x="2614" y="347"/>
                  </a:cubicBezTo>
                  <a:cubicBezTo>
                    <a:pt x="2614" y="685"/>
                    <a:pt x="2614" y="685"/>
                    <a:pt x="2614" y="685"/>
                  </a:cubicBezTo>
                  <a:cubicBezTo>
                    <a:pt x="2713" y="685"/>
                    <a:pt x="2713" y="685"/>
                    <a:pt x="2713" y="685"/>
                  </a:cubicBezTo>
                  <a:cubicBezTo>
                    <a:pt x="2713" y="336"/>
                    <a:pt x="2713" y="336"/>
                    <a:pt x="2713" y="336"/>
                  </a:cubicBezTo>
                  <a:cubicBezTo>
                    <a:pt x="2748" y="305"/>
                    <a:pt x="2781" y="290"/>
                    <a:pt x="2810" y="290"/>
                  </a:cubicBezTo>
                  <a:cubicBezTo>
                    <a:pt x="2849" y="290"/>
                    <a:pt x="2861" y="308"/>
                    <a:pt x="2861" y="362"/>
                  </a:cubicBezTo>
                  <a:cubicBezTo>
                    <a:pt x="2861" y="685"/>
                    <a:pt x="2861" y="685"/>
                    <a:pt x="2861" y="685"/>
                  </a:cubicBezTo>
                  <a:cubicBezTo>
                    <a:pt x="2959" y="685"/>
                    <a:pt x="2959" y="685"/>
                    <a:pt x="2959" y="685"/>
                  </a:cubicBezTo>
                  <a:cubicBezTo>
                    <a:pt x="2959" y="343"/>
                    <a:pt x="2959" y="343"/>
                    <a:pt x="2959" y="343"/>
                  </a:cubicBezTo>
                  <a:cubicBezTo>
                    <a:pt x="2991" y="312"/>
                    <a:pt x="3024" y="289"/>
                    <a:pt x="3058" y="289"/>
                  </a:cubicBezTo>
                  <a:cubicBezTo>
                    <a:pt x="3094" y="289"/>
                    <a:pt x="3107" y="305"/>
                    <a:pt x="3107" y="360"/>
                  </a:cubicBezTo>
                  <a:cubicBezTo>
                    <a:pt x="3107" y="685"/>
                    <a:pt x="3107" y="685"/>
                    <a:pt x="3107" y="685"/>
                  </a:cubicBezTo>
                  <a:lnTo>
                    <a:pt x="3207" y="685"/>
                  </a:lnTo>
                  <a:close/>
                  <a:moveTo>
                    <a:pt x="3416" y="478"/>
                  </a:moveTo>
                  <a:cubicBezTo>
                    <a:pt x="3416" y="485"/>
                    <a:pt x="3416" y="485"/>
                    <a:pt x="3416" y="485"/>
                  </a:cubicBezTo>
                  <a:cubicBezTo>
                    <a:pt x="3416" y="550"/>
                    <a:pt x="3440" y="619"/>
                    <a:pt x="3532" y="619"/>
                  </a:cubicBezTo>
                  <a:cubicBezTo>
                    <a:pt x="3576" y="619"/>
                    <a:pt x="3614" y="603"/>
                    <a:pt x="3649" y="572"/>
                  </a:cubicBezTo>
                  <a:cubicBezTo>
                    <a:pt x="3689" y="635"/>
                    <a:pt x="3689" y="635"/>
                    <a:pt x="3689" y="635"/>
                  </a:cubicBezTo>
                  <a:cubicBezTo>
                    <a:pt x="3640" y="676"/>
                    <a:pt x="3583" y="697"/>
                    <a:pt x="3520" y="697"/>
                  </a:cubicBezTo>
                  <a:cubicBezTo>
                    <a:pt x="3387" y="697"/>
                    <a:pt x="3303" y="601"/>
                    <a:pt x="3303" y="451"/>
                  </a:cubicBezTo>
                  <a:cubicBezTo>
                    <a:pt x="3303" y="368"/>
                    <a:pt x="3321" y="313"/>
                    <a:pt x="3362" y="267"/>
                  </a:cubicBezTo>
                  <a:cubicBezTo>
                    <a:pt x="3400" y="223"/>
                    <a:pt x="3446" y="203"/>
                    <a:pt x="3506" y="203"/>
                  </a:cubicBezTo>
                  <a:cubicBezTo>
                    <a:pt x="3552" y="203"/>
                    <a:pt x="3595" y="215"/>
                    <a:pt x="3635" y="252"/>
                  </a:cubicBezTo>
                  <a:cubicBezTo>
                    <a:pt x="3676" y="289"/>
                    <a:pt x="3697" y="346"/>
                    <a:pt x="3697" y="456"/>
                  </a:cubicBezTo>
                  <a:cubicBezTo>
                    <a:pt x="3697" y="478"/>
                    <a:pt x="3697" y="478"/>
                    <a:pt x="3697" y="478"/>
                  </a:cubicBezTo>
                  <a:lnTo>
                    <a:pt x="3416" y="478"/>
                  </a:lnTo>
                  <a:close/>
                  <a:moveTo>
                    <a:pt x="3506" y="281"/>
                  </a:moveTo>
                  <a:cubicBezTo>
                    <a:pt x="3448" y="281"/>
                    <a:pt x="3417" y="326"/>
                    <a:pt x="3417" y="402"/>
                  </a:cubicBezTo>
                  <a:cubicBezTo>
                    <a:pt x="3591" y="402"/>
                    <a:pt x="3591" y="402"/>
                    <a:pt x="3591" y="402"/>
                  </a:cubicBezTo>
                  <a:cubicBezTo>
                    <a:pt x="3591" y="326"/>
                    <a:pt x="3557" y="281"/>
                    <a:pt x="3506" y="281"/>
                  </a:cubicBezTo>
                  <a:moveTo>
                    <a:pt x="4157" y="685"/>
                  </a:moveTo>
                  <a:cubicBezTo>
                    <a:pt x="4157" y="334"/>
                    <a:pt x="4157" y="334"/>
                    <a:pt x="4157" y="334"/>
                  </a:cubicBezTo>
                  <a:cubicBezTo>
                    <a:pt x="4157" y="247"/>
                    <a:pt x="4107" y="204"/>
                    <a:pt x="4035" y="204"/>
                  </a:cubicBezTo>
                  <a:cubicBezTo>
                    <a:pt x="3985" y="204"/>
                    <a:pt x="3941" y="226"/>
                    <a:pt x="3891" y="268"/>
                  </a:cubicBezTo>
                  <a:cubicBezTo>
                    <a:pt x="3891" y="243"/>
                    <a:pt x="3885" y="223"/>
                    <a:pt x="3874" y="202"/>
                  </a:cubicBezTo>
                  <a:cubicBezTo>
                    <a:pt x="3781" y="228"/>
                    <a:pt x="3781" y="228"/>
                    <a:pt x="3781" y="228"/>
                  </a:cubicBezTo>
                  <a:cubicBezTo>
                    <a:pt x="3794" y="261"/>
                    <a:pt x="3799" y="290"/>
                    <a:pt x="3799" y="339"/>
                  </a:cubicBezTo>
                  <a:cubicBezTo>
                    <a:pt x="3799" y="685"/>
                    <a:pt x="3799" y="685"/>
                    <a:pt x="3799" y="685"/>
                  </a:cubicBezTo>
                  <a:cubicBezTo>
                    <a:pt x="3899" y="685"/>
                    <a:pt x="3899" y="685"/>
                    <a:pt x="3899" y="685"/>
                  </a:cubicBezTo>
                  <a:cubicBezTo>
                    <a:pt x="3899" y="344"/>
                    <a:pt x="3899" y="344"/>
                    <a:pt x="3899" y="344"/>
                  </a:cubicBezTo>
                  <a:cubicBezTo>
                    <a:pt x="3930" y="313"/>
                    <a:pt x="3972" y="291"/>
                    <a:pt x="4002" y="291"/>
                  </a:cubicBezTo>
                  <a:cubicBezTo>
                    <a:pt x="4041" y="291"/>
                    <a:pt x="4056" y="308"/>
                    <a:pt x="4056" y="373"/>
                  </a:cubicBezTo>
                  <a:cubicBezTo>
                    <a:pt x="4056" y="685"/>
                    <a:pt x="4056" y="685"/>
                    <a:pt x="4056" y="685"/>
                  </a:cubicBezTo>
                  <a:lnTo>
                    <a:pt x="4157" y="685"/>
                  </a:lnTo>
                  <a:close/>
                  <a:moveTo>
                    <a:pt x="4385" y="215"/>
                  </a:moveTo>
                  <a:cubicBezTo>
                    <a:pt x="4385" y="168"/>
                    <a:pt x="4389" y="111"/>
                    <a:pt x="4393" y="73"/>
                  </a:cubicBezTo>
                  <a:cubicBezTo>
                    <a:pt x="4288" y="98"/>
                    <a:pt x="4288" y="98"/>
                    <a:pt x="4288" y="98"/>
                  </a:cubicBezTo>
                  <a:cubicBezTo>
                    <a:pt x="4283" y="134"/>
                    <a:pt x="4283" y="175"/>
                    <a:pt x="4283" y="215"/>
                  </a:cubicBezTo>
                  <a:cubicBezTo>
                    <a:pt x="4231" y="215"/>
                    <a:pt x="4231" y="215"/>
                    <a:pt x="4231" y="215"/>
                  </a:cubicBezTo>
                  <a:cubicBezTo>
                    <a:pt x="4231" y="285"/>
                    <a:pt x="4231" y="285"/>
                    <a:pt x="4231" y="285"/>
                  </a:cubicBezTo>
                  <a:cubicBezTo>
                    <a:pt x="4283" y="285"/>
                    <a:pt x="4283" y="285"/>
                    <a:pt x="4283" y="285"/>
                  </a:cubicBezTo>
                  <a:cubicBezTo>
                    <a:pt x="4283" y="576"/>
                    <a:pt x="4283" y="576"/>
                    <a:pt x="4283" y="576"/>
                  </a:cubicBezTo>
                  <a:cubicBezTo>
                    <a:pt x="4283" y="643"/>
                    <a:pt x="4315" y="697"/>
                    <a:pt x="4406" y="697"/>
                  </a:cubicBezTo>
                  <a:cubicBezTo>
                    <a:pt x="4438" y="697"/>
                    <a:pt x="4468" y="690"/>
                    <a:pt x="4498" y="676"/>
                  </a:cubicBezTo>
                  <a:cubicBezTo>
                    <a:pt x="4485" y="615"/>
                    <a:pt x="4485" y="615"/>
                    <a:pt x="4485" y="615"/>
                  </a:cubicBezTo>
                  <a:cubicBezTo>
                    <a:pt x="4468" y="622"/>
                    <a:pt x="4456" y="624"/>
                    <a:pt x="4442" y="624"/>
                  </a:cubicBezTo>
                  <a:cubicBezTo>
                    <a:pt x="4397" y="624"/>
                    <a:pt x="4384" y="608"/>
                    <a:pt x="4384" y="549"/>
                  </a:cubicBezTo>
                  <a:cubicBezTo>
                    <a:pt x="4384" y="285"/>
                    <a:pt x="4384" y="285"/>
                    <a:pt x="4384" y="285"/>
                  </a:cubicBezTo>
                  <a:cubicBezTo>
                    <a:pt x="4470" y="285"/>
                    <a:pt x="4470" y="285"/>
                    <a:pt x="4470" y="285"/>
                  </a:cubicBezTo>
                  <a:cubicBezTo>
                    <a:pt x="4497" y="215"/>
                    <a:pt x="4497" y="215"/>
                    <a:pt x="4497" y="215"/>
                  </a:cubicBezTo>
                  <a:cubicBezTo>
                    <a:pt x="4385" y="215"/>
                    <a:pt x="4385" y="215"/>
                    <a:pt x="4385" y="215"/>
                  </a:cubicBezTo>
                  <a:moveTo>
                    <a:pt x="5160" y="452"/>
                  </a:moveTo>
                  <a:cubicBezTo>
                    <a:pt x="5160" y="603"/>
                    <a:pt x="5079" y="697"/>
                    <a:pt x="4952" y="697"/>
                  </a:cubicBezTo>
                  <a:cubicBezTo>
                    <a:pt x="4824" y="697"/>
                    <a:pt x="4744" y="601"/>
                    <a:pt x="4744" y="451"/>
                  </a:cubicBezTo>
                  <a:cubicBezTo>
                    <a:pt x="4744" y="300"/>
                    <a:pt x="4825" y="203"/>
                    <a:pt x="4950" y="203"/>
                  </a:cubicBezTo>
                  <a:cubicBezTo>
                    <a:pt x="5083" y="203"/>
                    <a:pt x="5160" y="303"/>
                    <a:pt x="5160" y="452"/>
                  </a:cubicBezTo>
                  <a:moveTo>
                    <a:pt x="4858" y="444"/>
                  </a:moveTo>
                  <a:cubicBezTo>
                    <a:pt x="4858" y="581"/>
                    <a:pt x="4892" y="621"/>
                    <a:pt x="4953" y="621"/>
                  </a:cubicBezTo>
                  <a:cubicBezTo>
                    <a:pt x="5014" y="621"/>
                    <a:pt x="5047" y="571"/>
                    <a:pt x="5047" y="453"/>
                  </a:cubicBezTo>
                  <a:cubicBezTo>
                    <a:pt x="5047" y="321"/>
                    <a:pt x="5010" y="281"/>
                    <a:pt x="4951" y="281"/>
                  </a:cubicBezTo>
                  <a:cubicBezTo>
                    <a:pt x="4886" y="281"/>
                    <a:pt x="4858" y="330"/>
                    <a:pt x="4858" y="444"/>
                  </a:cubicBezTo>
                  <a:moveTo>
                    <a:pt x="5516" y="29"/>
                  </a:moveTo>
                  <a:cubicBezTo>
                    <a:pt x="5483" y="10"/>
                    <a:pt x="5450" y="2"/>
                    <a:pt x="5410" y="2"/>
                  </a:cubicBezTo>
                  <a:cubicBezTo>
                    <a:pt x="5326" y="2"/>
                    <a:pt x="5267" y="47"/>
                    <a:pt x="5267" y="145"/>
                  </a:cubicBezTo>
                  <a:cubicBezTo>
                    <a:pt x="5267" y="188"/>
                    <a:pt x="5269" y="214"/>
                    <a:pt x="5269" y="214"/>
                  </a:cubicBezTo>
                  <a:cubicBezTo>
                    <a:pt x="5224" y="214"/>
                    <a:pt x="5224" y="214"/>
                    <a:pt x="5224" y="214"/>
                  </a:cubicBezTo>
                  <a:cubicBezTo>
                    <a:pt x="5224" y="285"/>
                    <a:pt x="5224" y="285"/>
                    <a:pt x="5224" y="285"/>
                  </a:cubicBezTo>
                  <a:cubicBezTo>
                    <a:pt x="5268" y="285"/>
                    <a:pt x="5268" y="285"/>
                    <a:pt x="5268" y="285"/>
                  </a:cubicBezTo>
                  <a:cubicBezTo>
                    <a:pt x="5268" y="685"/>
                    <a:pt x="5268" y="685"/>
                    <a:pt x="5268" y="685"/>
                  </a:cubicBezTo>
                  <a:cubicBezTo>
                    <a:pt x="5369" y="685"/>
                    <a:pt x="5369" y="685"/>
                    <a:pt x="5369" y="685"/>
                  </a:cubicBezTo>
                  <a:cubicBezTo>
                    <a:pt x="5369" y="285"/>
                    <a:pt x="5369" y="285"/>
                    <a:pt x="5369" y="285"/>
                  </a:cubicBezTo>
                  <a:cubicBezTo>
                    <a:pt x="5464" y="285"/>
                    <a:pt x="5464" y="285"/>
                    <a:pt x="5464" y="285"/>
                  </a:cubicBezTo>
                  <a:cubicBezTo>
                    <a:pt x="5491" y="214"/>
                    <a:pt x="5491" y="214"/>
                    <a:pt x="5491" y="214"/>
                  </a:cubicBezTo>
                  <a:cubicBezTo>
                    <a:pt x="5368" y="214"/>
                    <a:pt x="5368" y="214"/>
                    <a:pt x="5368" y="214"/>
                  </a:cubicBezTo>
                  <a:cubicBezTo>
                    <a:pt x="5368" y="143"/>
                    <a:pt x="5368" y="143"/>
                    <a:pt x="5368" y="143"/>
                  </a:cubicBezTo>
                  <a:cubicBezTo>
                    <a:pt x="5368" y="101"/>
                    <a:pt x="5390" y="77"/>
                    <a:pt x="5426" y="77"/>
                  </a:cubicBezTo>
                  <a:cubicBezTo>
                    <a:pt x="5445" y="77"/>
                    <a:pt x="5459" y="83"/>
                    <a:pt x="5482" y="94"/>
                  </a:cubicBezTo>
                  <a:lnTo>
                    <a:pt x="5516" y="29"/>
                  </a:lnTo>
                  <a:close/>
                  <a:moveTo>
                    <a:pt x="6106" y="685"/>
                  </a:moveTo>
                  <a:cubicBezTo>
                    <a:pt x="6106" y="594"/>
                    <a:pt x="6106" y="594"/>
                    <a:pt x="6106" y="594"/>
                  </a:cubicBezTo>
                  <a:cubicBezTo>
                    <a:pt x="5848" y="594"/>
                    <a:pt x="5848" y="594"/>
                    <a:pt x="5848" y="594"/>
                  </a:cubicBezTo>
                  <a:cubicBezTo>
                    <a:pt x="5848" y="393"/>
                    <a:pt x="5848" y="393"/>
                    <a:pt x="5848" y="393"/>
                  </a:cubicBezTo>
                  <a:cubicBezTo>
                    <a:pt x="6044" y="393"/>
                    <a:pt x="6044" y="393"/>
                    <a:pt x="6044" y="393"/>
                  </a:cubicBezTo>
                  <a:cubicBezTo>
                    <a:pt x="6044" y="305"/>
                    <a:pt x="6044" y="305"/>
                    <a:pt x="6044" y="305"/>
                  </a:cubicBezTo>
                  <a:cubicBezTo>
                    <a:pt x="5847" y="305"/>
                    <a:pt x="5847" y="305"/>
                    <a:pt x="5847" y="305"/>
                  </a:cubicBezTo>
                  <a:cubicBezTo>
                    <a:pt x="5847" y="129"/>
                    <a:pt x="5847" y="129"/>
                    <a:pt x="5847" y="129"/>
                  </a:cubicBezTo>
                  <a:cubicBezTo>
                    <a:pt x="6082" y="129"/>
                    <a:pt x="6082" y="129"/>
                    <a:pt x="6082" y="129"/>
                  </a:cubicBezTo>
                  <a:cubicBezTo>
                    <a:pt x="6096" y="42"/>
                    <a:pt x="6096" y="42"/>
                    <a:pt x="6096" y="42"/>
                  </a:cubicBezTo>
                  <a:cubicBezTo>
                    <a:pt x="5739" y="42"/>
                    <a:pt x="5739" y="42"/>
                    <a:pt x="5739" y="42"/>
                  </a:cubicBezTo>
                  <a:cubicBezTo>
                    <a:pt x="5739" y="685"/>
                    <a:pt x="5739" y="685"/>
                    <a:pt x="5739" y="685"/>
                  </a:cubicBezTo>
                  <a:lnTo>
                    <a:pt x="6106" y="685"/>
                  </a:lnTo>
                  <a:close/>
                  <a:moveTo>
                    <a:pt x="6490" y="685"/>
                  </a:moveTo>
                  <a:cubicBezTo>
                    <a:pt x="6486" y="675"/>
                    <a:pt x="6485" y="668"/>
                    <a:pt x="6482" y="649"/>
                  </a:cubicBezTo>
                  <a:cubicBezTo>
                    <a:pt x="6450" y="680"/>
                    <a:pt x="6413" y="695"/>
                    <a:pt x="6367" y="695"/>
                  </a:cubicBezTo>
                  <a:cubicBezTo>
                    <a:pt x="6247" y="695"/>
                    <a:pt x="6174" y="601"/>
                    <a:pt x="6174" y="454"/>
                  </a:cubicBezTo>
                  <a:cubicBezTo>
                    <a:pt x="6174" y="307"/>
                    <a:pt x="6256" y="206"/>
                    <a:pt x="6369" y="206"/>
                  </a:cubicBezTo>
                  <a:cubicBezTo>
                    <a:pt x="6409" y="206"/>
                    <a:pt x="6442" y="219"/>
                    <a:pt x="6471" y="249"/>
                  </a:cubicBezTo>
                  <a:cubicBezTo>
                    <a:pt x="6471" y="249"/>
                    <a:pt x="6468" y="213"/>
                    <a:pt x="6468" y="172"/>
                  </a:cubicBezTo>
                  <a:cubicBezTo>
                    <a:pt x="6468" y="0"/>
                    <a:pt x="6468" y="0"/>
                    <a:pt x="6468" y="0"/>
                  </a:cubicBezTo>
                  <a:cubicBezTo>
                    <a:pt x="6569" y="16"/>
                    <a:pt x="6569" y="16"/>
                    <a:pt x="6569" y="16"/>
                  </a:cubicBezTo>
                  <a:cubicBezTo>
                    <a:pt x="6569" y="521"/>
                    <a:pt x="6569" y="521"/>
                    <a:pt x="6569" y="521"/>
                  </a:cubicBezTo>
                  <a:cubicBezTo>
                    <a:pt x="6569" y="614"/>
                    <a:pt x="6575" y="662"/>
                    <a:pt x="6584" y="685"/>
                  </a:cubicBezTo>
                  <a:lnTo>
                    <a:pt x="6490" y="685"/>
                  </a:lnTo>
                  <a:close/>
                  <a:moveTo>
                    <a:pt x="6468" y="326"/>
                  </a:moveTo>
                  <a:cubicBezTo>
                    <a:pt x="6445" y="301"/>
                    <a:pt x="6417" y="288"/>
                    <a:pt x="6382" y="288"/>
                  </a:cubicBezTo>
                  <a:cubicBezTo>
                    <a:pt x="6317" y="288"/>
                    <a:pt x="6288" y="340"/>
                    <a:pt x="6288" y="453"/>
                  </a:cubicBezTo>
                  <a:cubicBezTo>
                    <a:pt x="6288" y="558"/>
                    <a:pt x="6308" y="610"/>
                    <a:pt x="6385" y="610"/>
                  </a:cubicBezTo>
                  <a:cubicBezTo>
                    <a:pt x="6423" y="610"/>
                    <a:pt x="6454" y="588"/>
                    <a:pt x="6468" y="565"/>
                  </a:cubicBezTo>
                  <a:lnTo>
                    <a:pt x="6468" y="326"/>
                  </a:lnTo>
                  <a:close/>
                  <a:moveTo>
                    <a:pt x="7088" y="651"/>
                  </a:moveTo>
                  <a:cubicBezTo>
                    <a:pt x="7088" y="651"/>
                    <a:pt x="7059" y="628"/>
                    <a:pt x="7059" y="558"/>
                  </a:cubicBezTo>
                  <a:cubicBezTo>
                    <a:pt x="7059" y="203"/>
                    <a:pt x="7059" y="203"/>
                    <a:pt x="7059" y="203"/>
                  </a:cubicBezTo>
                  <a:cubicBezTo>
                    <a:pt x="6960" y="222"/>
                    <a:pt x="6960" y="222"/>
                    <a:pt x="6960" y="222"/>
                  </a:cubicBezTo>
                  <a:cubicBezTo>
                    <a:pt x="6960" y="559"/>
                    <a:pt x="6960" y="559"/>
                    <a:pt x="6960" y="559"/>
                  </a:cubicBezTo>
                  <a:cubicBezTo>
                    <a:pt x="6945" y="592"/>
                    <a:pt x="6903" y="620"/>
                    <a:pt x="6868" y="620"/>
                  </a:cubicBezTo>
                  <a:cubicBezTo>
                    <a:pt x="6808" y="620"/>
                    <a:pt x="6800" y="577"/>
                    <a:pt x="6800" y="518"/>
                  </a:cubicBezTo>
                  <a:cubicBezTo>
                    <a:pt x="6800" y="203"/>
                    <a:pt x="6800" y="203"/>
                    <a:pt x="6800" y="203"/>
                  </a:cubicBezTo>
                  <a:cubicBezTo>
                    <a:pt x="6699" y="222"/>
                    <a:pt x="6699" y="222"/>
                    <a:pt x="6699" y="222"/>
                  </a:cubicBezTo>
                  <a:cubicBezTo>
                    <a:pt x="6699" y="541"/>
                    <a:pt x="6699" y="541"/>
                    <a:pt x="6699" y="541"/>
                  </a:cubicBezTo>
                  <a:cubicBezTo>
                    <a:pt x="6699" y="599"/>
                    <a:pt x="6707" y="630"/>
                    <a:pt x="6725" y="652"/>
                  </a:cubicBezTo>
                  <a:cubicBezTo>
                    <a:pt x="6749" y="680"/>
                    <a:pt x="6789" y="699"/>
                    <a:pt x="6842" y="699"/>
                  </a:cubicBezTo>
                  <a:cubicBezTo>
                    <a:pt x="6896" y="699"/>
                    <a:pt x="6942" y="680"/>
                    <a:pt x="6976" y="641"/>
                  </a:cubicBezTo>
                  <a:cubicBezTo>
                    <a:pt x="6985" y="668"/>
                    <a:pt x="6997" y="685"/>
                    <a:pt x="7017" y="700"/>
                  </a:cubicBezTo>
                  <a:lnTo>
                    <a:pt x="7088" y="651"/>
                  </a:lnTo>
                  <a:close/>
                  <a:moveTo>
                    <a:pt x="7365" y="697"/>
                  </a:moveTo>
                  <a:cubicBezTo>
                    <a:pt x="7428" y="697"/>
                    <a:pt x="7472" y="678"/>
                    <a:pt x="7515" y="635"/>
                  </a:cubicBezTo>
                  <a:cubicBezTo>
                    <a:pt x="7467" y="572"/>
                    <a:pt x="7467" y="572"/>
                    <a:pt x="7467" y="572"/>
                  </a:cubicBezTo>
                  <a:cubicBezTo>
                    <a:pt x="7436" y="603"/>
                    <a:pt x="7404" y="619"/>
                    <a:pt x="7372" y="619"/>
                  </a:cubicBezTo>
                  <a:cubicBezTo>
                    <a:pt x="7347" y="619"/>
                    <a:pt x="7325" y="609"/>
                    <a:pt x="7310" y="592"/>
                  </a:cubicBezTo>
                  <a:cubicBezTo>
                    <a:pt x="7288" y="569"/>
                    <a:pt x="7278" y="528"/>
                    <a:pt x="7278" y="464"/>
                  </a:cubicBezTo>
                  <a:cubicBezTo>
                    <a:pt x="7278" y="405"/>
                    <a:pt x="7284" y="361"/>
                    <a:pt x="7298" y="333"/>
                  </a:cubicBezTo>
                  <a:cubicBezTo>
                    <a:pt x="7312" y="302"/>
                    <a:pt x="7340" y="285"/>
                    <a:pt x="7372" y="285"/>
                  </a:cubicBezTo>
                  <a:cubicBezTo>
                    <a:pt x="7399" y="285"/>
                    <a:pt x="7423" y="296"/>
                    <a:pt x="7451" y="321"/>
                  </a:cubicBezTo>
                  <a:cubicBezTo>
                    <a:pt x="7502" y="253"/>
                    <a:pt x="7502" y="253"/>
                    <a:pt x="7502" y="253"/>
                  </a:cubicBezTo>
                  <a:cubicBezTo>
                    <a:pt x="7460" y="215"/>
                    <a:pt x="7423" y="203"/>
                    <a:pt x="7372" y="203"/>
                  </a:cubicBezTo>
                  <a:cubicBezTo>
                    <a:pt x="7267" y="203"/>
                    <a:pt x="7165" y="284"/>
                    <a:pt x="7165" y="455"/>
                  </a:cubicBezTo>
                  <a:cubicBezTo>
                    <a:pt x="7165" y="607"/>
                    <a:pt x="7236" y="697"/>
                    <a:pt x="7365" y="697"/>
                  </a:cubicBezTo>
                  <a:moveTo>
                    <a:pt x="7911" y="704"/>
                  </a:moveTo>
                  <a:cubicBezTo>
                    <a:pt x="7882" y="693"/>
                    <a:pt x="7858" y="671"/>
                    <a:pt x="7847" y="641"/>
                  </a:cubicBezTo>
                  <a:cubicBezTo>
                    <a:pt x="7809" y="684"/>
                    <a:pt x="7768" y="699"/>
                    <a:pt x="7718" y="699"/>
                  </a:cubicBezTo>
                  <a:cubicBezTo>
                    <a:pt x="7610" y="699"/>
                    <a:pt x="7561" y="639"/>
                    <a:pt x="7561" y="557"/>
                  </a:cubicBezTo>
                  <a:cubicBezTo>
                    <a:pt x="7561" y="449"/>
                    <a:pt x="7643" y="394"/>
                    <a:pt x="7794" y="394"/>
                  </a:cubicBezTo>
                  <a:cubicBezTo>
                    <a:pt x="7825" y="394"/>
                    <a:pt x="7825" y="394"/>
                    <a:pt x="7825" y="394"/>
                  </a:cubicBezTo>
                  <a:cubicBezTo>
                    <a:pt x="7825" y="369"/>
                    <a:pt x="7825" y="369"/>
                    <a:pt x="7825" y="369"/>
                  </a:cubicBezTo>
                  <a:cubicBezTo>
                    <a:pt x="7825" y="315"/>
                    <a:pt x="7816" y="286"/>
                    <a:pt x="7760" y="286"/>
                  </a:cubicBezTo>
                  <a:cubicBezTo>
                    <a:pt x="7692" y="286"/>
                    <a:pt x="7620" y="340"/>
                    <a:pt x="7620" y="340"/>
                  </a:cubicBezTo>
                  <a:cubicBezTo>
                    <a:pt x="7574" y="267"/>
                    <a:pt x="7574" y="267"/>
                    <a:pt x="7574" y="267"/>
                  </a:cubicBezTo>
                  <a:cubicBezTo>
                    <a:pt x="7645" y="222"/>
                    <a:pt x="7704" y="202"/>
                    <a:pt x="7774" y="202"/>
                  </a:cubicBezTo>
                  <a:cubicBezTo>
                    <a:pt x="7848" y="202"/>
                    <a:pt x="7897" y="229"/>
                    <a:pt x="7918" y="280"/>
                  </a:cubicBezTo>
                  <a:cubicBezTo>
                    <a:pt x="7926" y="301"/>
                    <a:pt x="7926" y="326"/>
                    <a:pt x="7925" y="396"/>
                  </a:cubicBezTo>
                  <a:cubicBezTo>
                    <a:pt x="7923" y="530"/>
                    <a:pt x="7923" y="530"/>
                    <a:pt x="7923" y="530"/>
                  </a:cubicBezTo>
                  <a:cubicBezTo>
                    <a:pt x="7922" y="594"/>
                    <a:pt x="7928" y="614"/>
                    <a:pt x="7964" y="639"/>
                  </a:cubicBezTo>
                  <a:lnTo>
                    <a:pt x="7911" y="704"/>
                  </a:lnTo>
                  <a:close/>
                  <a:moveTo>
                    <a:pt x="7805" y="463"/>
                  </a:moveTo>
                  <a:cubicBezTo>
                    <a:pt x="7703" y="463"/>
                    <a:pt x="7672" y="492"/>
                    <a:pt x="7672" y="552"/>
                  </a:cubicBezTo>
                  <a:cubicBezTo>
                    <a:pt x="7672" y="597"/>
                    <a:pt x="7696" y="624"/>
                    <a:pt x="7737" y="624"/>
                  </a:cubicBezTo>
                  <a:cubicBezTo>
                    <a:pt x="7770" y="624"/>
                    <a:pt x="7801" y="605"/>
                    <a:pt x="7822" y="575"/>
                  </a:cubicBezTo>
                  <a:cubicBezTo>
                    <a:pt x="7823" y="464"/>
                    <a:pt x="7823" y="464"/>
                    <a:pt x="7823" y="464"/>
                  </a:cubicBezTo>
                  <a:cubicBezTo>
                    <a:pt x="7823" y="464"/>
                    <a:pt x="7812" y="463"/>
                    <a:pt x="7805" y="463"/>
                  </a:cubicBezTo>
                  <a:moveTo>
                    <a:pt x="8157" y="215"/>
                  </a:moveTo>
                  <a:cubicBezTo>
                    <a:pt x="8157" y="168"/>
                    <a:pt x="8161" y="111"/>
                    <a:pt x="8165" y="73"/>
                  </a:cubicBezTo>
                  <a:cubicBezTo>
                    <a:pt x="8060" y="98"/>
                    <a:pt x="8060" y="98"/>
                    <a:pt x="8060" y="98"/>
                  </a:cubicBezTo>
                  <a:cubicBezTo>
                    <a:pt x="8056" y="134"/>
                    <a:pt x="8056" y="175"/>
                    <a:pt x="8056" y="215"/>
                  </a:cubicBezTo>
                  <a:cubicBezTo>
                    <a:pt x="8004" y="215"/>
                    <a:pt x="8004" y="215"/>
                    <a:pt x="8004" y="215"/>
                  </a:cubicBezTo>
                  <a:cubicBezTo>
                    <a:pt x="8004" y="285"/>
                    <a:pt x="8004" y="285"/>
                    <a:pt x="8004" y="285"/>
                  </a:cubicBezTo>
                  <a:cubicBezTo>
                    <a:pt x="8056" y="285"/>
                    <a:pt x="8056" y="285"/>
                    <a:pt x="8056" y="285"/>
                  </a:cubicBezTo>
                  <a:cubicBezTo>
                    <a:pt x="8056" y="576"/>
                    <a:pt x="8056" y="576"/>
                    <a:pt x="8056" y="576"/>
                  </a:cubicBezTo>
                  <a:cubicBezTo>
                    <a:pt x="8056" y="643"/>
                    <a:pt x="8087" y="697"/>
                    <a:pt x="8178" y="697"/>
                  </a:cubicBezTo>
                  <a:cubicBezTo>
                    <a:pt x="8210" y="697"/>
                    <a:pt x="8240" y="690"/>
                    <a:pt x="8270" y="676"/>
                  </a:cubicBezTo>
                  <a:cubicBezTo>
                    <a:pt x="8257" y="615"/>
                    <a:pt x="8257" y="615"/>
                    <a:pt x="8257" y="615"/>
                  </a:cubicBezTo>
                  <a:cubicBezTo>
                    <a:pt x="8240" y="622"/>
                    <a:pt x="8228" y="624"/>
                    <a:pt x="8214" y="624"/>
                  </a:cubicBezTo>
                  <a:cubicBezTo>
                    <a:pt x="8169" y="624"/>
                    <a:pt x="8156" y="608"/>
                    <a:pt x="8156" y="549"/>
                  </a:cubicBezTo>
                  <a:cubicBezTo>
                    <a:pt x="8156" y="285"/>
                    <a:pt x="8156" y="285"/>
                    <a:pt x="8156" y="285"/>
                  </a:cubicBezTo>
                  <a:cubicBezTo>
                    <a:pt x="8243" y="285"/>
                    <a:pt x="8243" y="285"/>
                    <a:pt x="8243" y="285"/>
                  </a:cubicBezTo>
                  <a:cubicBezTo>
                    <a:pt x="8269" y="215"/>
                    <a:pt x="8269" y="215"/>
                    <a:pt x="8269" y="215"/>
                  </a:cubicBezTo>
                  <a:cubicBezTo>
                    <a:pt x="8157" y="215"/>
                    <a:pt x="8157" y="215"/>
                    <a:pt x="8157" y="215"/>
                  </a:cubicBezTo>
                  <a:moveTo>
                    <a:pt x="8336" y="77"/>
                  </a:moveTo>
                  <a:cubicBezTo>
                    <a:pt x="8336" y="39"/>
                    <a:pt x="8366" y="8"/>
                    <a:pt x="8404" y="8"/>
                  </a:cubicBezTo>
                  <a:cubicBezTo>
                    <a:pt x="8440" y="8"/>
                    <a:pt x="8471" y="38"/>
                    <a:pt x="8471" y="77"/>
                  </a:cubicBezTo>
                  <a:cubicBezTo>
                    <a:pt x="8471" y="114"/>
                    <a:pt x="8440" y="145"/>
                    <a:pt x="8402" y="145"/>
                  </a:cubicBezTo>
                  <a:cubicBezTo>
                    <a:pt x="8365" y="145"/>
                    <a:pt x="8336" y="114"/>
                    <a:pt x="8336" y="77"/>
                  </a:cubicBezTo>
                  <a:moveTo>
                    <a:pt x="8351" y="685"/>
                  </a:moveTo>
                  <a:cubicBezTo>
                    <a:pt x="8351" y="222"/>
                    <a:pt x="8351" y="222"/>
                    <a:pt x="8351" y="222"/>
                  </a:cubicBezTo>
                  <a:cubicBezTo>
                    <a:pt x="8454" y="204"/>
                    <a:pt x="8454" y="204"/>
                    <a:pt x="8454" y="204"/>
                  </a:cubicBezTo>
                  <a:cubicBezTo>
                    <a:pt x="8454" y="685"/>
                    <a:pt x="8454" y="685"/>
                    <a:pt x="8454" y="685"/>
                  </a:cubicBezTo>
                  <a:lnTo>
                    <a:pt x="8351" y="685"/>
                  </a:lnTo>
                  <a:close/>
                  <a:moveTo>
                    <a:pt x="8967" y="452"/>
                  </a:moveTo>
                  <a:cubicBezTo>
                    <a:pt x="8967" y="603"/>
                    <a:pt x="8886" y="697"/>
                    <a:pt x="8759" y="697"/>
                  </a:cubicBezTo>
                  <a:cubicBezTo>
                    <a:pt x="8632" y="697"/>
                    <a:pt x="8552" y="601"/>
                    <a:pt x="8552" y="451"/>
                  </a:cubicBezTo>
                  <a:cubicBezTo>
                    <a:pt x="8552" y="300"/>
                    <a:pt x="8633" y="203"/>
                    <a:pt x="8757" y="203"/>
                  </a:cubicBezTo>
                  <a:cubicBezTo>
                    <a:pt x="8891" y="203"/>
                    <a:pt x="8967" y="303"/>
                    <a:pt x="8967" y="452"/>
                  </a:cubicBezTo>
                  <a:moveTo>
                    <a:pt x="8665" y="444"/>
                  </a:moveTo>
                  <a:cubicBezTo>
                    <a:pt x="8665" y="581"/>
                    <a:pt x="8700" y="621"/>
                    <a:pt x="8761" y="621"/>
                  </a:cubicBezTo>
                  <a:cubicBezTo>
                    <a:pt x="8821" y="621"/>
                    <a:pt x="8855" y="571"/>
                    <a:pt x="8855" y="453"/>
                  </a:cubicBezTo>
                  <a:cubicBezTo>
                    <a:pt x="8855" y="321"/>
                    <a:pt x="8818" y="281"/>
                    <a:pt x="8758" y="281"/>
                  </a:cubicBezTo>
                  <a:cubicBezTo>
                    <a:pt x="8693" y="281"/>
                    <a:pt x="8665" y="330"/>
                    <a:pt x="8665" y="444"/>
                  </a:cubicBezTo>
                  <a:moveTo>
                    <a:pt x="9428" y="685"/>
                  </a:moveTo>
                  <a:cubicBezTo>
                    <a:pt x="9428" y="334"/>
                    <a:pt x="9428" y="334"/>
                    <a:pt x="9428" y="334"/>
                  </a:cubicBezTo>
                  <a:cubicBezTo>
                    <a:pt x="9428" y="247"/>
                    <a:pt x="9378" y="204"/>
                    <a:pt x="9305" y="204"/>
                  </a:cubicBezTo>
                  <a:cubicBezTo>
                    <a:pt x="9255" y="204"/>
                    <a:pt x="9212" y="226"/>
                    <a:pt x="9161" y="268"/>
                  </a:cubicBezTo>
                  <a:cubicBezTo>
                    <a:pt x="9161" y="243"/>
                    <a:pt x="9156" y="223"/>
                    <a:pt x="9145" y="202"/>
                  </a:cubicBezTo>
                  <a:cubicBezTo>
                    <a:pt x="9052" y="228"/>
                    <a:pt x="9052" y="228"/>
                    <a:pt x="9052" y="228"/>
                  </a:cubicBezTo>
                  <a:cubicBezTo>
                    <a:pt x="9065" y="261"/>
                    <a:pt x="9070" y="290"/>
                    <a:pt x="9070" y="339"/>
                  </a:cubicBezTo>
                  <a:cubicBezTo>
                    <a:pt x="9070" y="685"/>
                    <a:pt x="9070" y="685"/>
                    <a:pt x="9070" y="685"/>
                  </a:cubicBezTo>
                  <a:cubicBezTo>
                    <a:pt x="9170" y="685"/>
                    <a:pt x="9170" y="685"/>
                    <a:pt x="9170" y="685"/>
                  </a:cubicBezTo>
                  <a:cubicBezTo>
                    <a:pt x="9170" y="344"/>
                    <a:pt x="9170" y="344"/>
                    <a:pt x="9170" y="344"/>
                  </a:cubicBezTo>
                  <a:cubicBezTo>
                    <a:pt x="9201" y="313"/>
                    <a:pt x="9243" y="291"/>
                    <a:pt x="9273" y="291"/>
                  </a:cubicBezTo>
                  <a:cubicBezTo>
                    <a:pt x="9312" y="291"/>
                    <a:pt x="9327" y="308"/>
                    <a:pt x="9327" y="373"/>
                  </a:cubicBezTo>
                  <a:cubicBezTo>
                    <a:pt x="9327" y="685"/>
                    <a:pt x="9327" y="685"/>
                    <a:pt x="9327" y="685"/>
                  </a:cubicBezTo>
                  <a:lnTo>
                    <a:pt x="9428" y="685"/>
                  </a:lnTo>
                  <a:close/>
                  <a:moveTo>
                    <a:pt x="10072" y="704"/>
                  </a:moveTo>
                  <a:cubicBezTo>
                    <a:pt x="10043" y="693"/>
                    <a:pt x="10019" y="671"/>
                    <a:pt x="10008" y="641"/>
                  </a:cubicBezTo>
                  <a:cubicBezTo>
                    <a:pt x="9970" y="684"/>
                    <a:pt x="9929" y="699"/>
                    <a:pt x="9879" y="699"/>
                  </a:cubicBezTo>
                  <a:cubicBezTo>
                    <a:pt x="9771" y="699"/>
                    <a:pt x="9723" y="639"/>
                    <a:pt x="9723" y="557"/>
                  </a:cubicBezTo>
                  <a:cubicBezTo>
                    <a:pt x="9723" y="449"/>
                    <a:pt x="9804" y="394"/>
                    <a:pt x="9955" y="394"/>
                  </a:cubicBezTo>
                  <a:cubicBezTo>
                    <a:pt x="9986" y="394"/>
                    <a:pt x="9986" y="394"/>
                    <a:pt x="9986" y="394"/>
                  </a:cubicBezTo>
                  <a:cubicBezTo>
                    <a:pt x="9986" y="369"/>
                    <a:pt x="9986" y="369"/>
                    <a:pt x="9986" y="369"/>
                  </a:cubicBezTo>
                  <a:cubicBezTo>
                    <a:pt x="9986" y="315"/>
                    <a:pt x="9977" y="286"/>
                    <a:pt x="9921" y="286"/>
                  </a:cubicBezTo>
                  <a:cubicBezTo>
                    <a:pt x="9854" y="286"/>
                    <a:pt x="9781" y="340"/>
                    <a:pt x="9781" y="340"/>
                  </a:cubicBezTo>
                  <a:cubicBezTo>
                    <a:pt x="9735" y="267"/>
                    <a:pt x="9735" y="267"/>
                    <a:pt x="9735" y="267"/>
                  </a:cubicBezTo>
                  <a:cubicBezTo>
                    <a:pt x="9806" y="222"/>
                    <a:pt x="9865" y="202"/>
                    <a:pt x="9935" y="202"/>
                  </a:cubicBezTo>
                  <a:cubicBezTo>
                    <a:pt x="10009" y="202"/>
                    <a:pt x="10058" y="229"/>
                    <a:pt x="10079" y="280"/>
                  </a:cubicBezTo>
                  <a:cubicBezTo>
                    <a:pt x="10087" y="301"/>
                    <a:pt x="10087" y="326"/>
                    <a:pt x="10086" y="396"/>
                  </a:cubicBezTo>
                  <a:cubicBezTo>
                    <a:pt x="10084" y="530"/>
                    <a:pt x="10084" y="530"/>
                    <a:pt x="10084" y="530"/>
                  </a:cubicBezTo>
                  <a:cubicBezTo>
                    <a:pt x="10083" y="594"/>
                    <a:pt x="10089" y="614"/>
                    <a:pt x="10125" y="639"/>
                  </a:cubicBezTo>
                  <a:lnTo>
                    <a:pt x="10072" y="704"/>
                  </a:lnTo>
                  <a:close/>
                  <a:moveTo>
                    <a:pt x="9966" y="463"/>
                  </a:moveTo>
                  <a:cubicBezTo>
                    <a:pt x="9864" y="463"/>
                    <a:pt x="9833" y="492"/>
                    <a:pt x="9833" y="552"/>
                  </a:cubicBezTo>
                  <a:cubicBezTo>
                    <a:pt x="9833" y="597"/>
                    <a:pt x="9857" y="624"/>
                    <a:pt x="9898" y="624"/>
                  </a:cubicBezTo>
                  <a:cubicBezTo>
                    <a:pt x="9931" y="624"/>
                    <a:pt x="9962" y="605"/>
                    <a:pt x="9983" y="575"/>
                  </a:cubicBezTo>
                  <a:cubicBezTo>
                    <a:pt x="9984" y="464"/>
                    <a:pt x="9984" y="464"/>
                    <a:pt x="9984" y="464"/>
                  </a:cubicBezTo>
                  <a:cubicBezTo>
                    <a:pt x="9984" y="464"/>
                    <a:pt x="9973" y="463"/>
                    <a:pt x="9966" y="463"/>
                  </a:cubicBezTo>
                  <a:moveTo>
                    <a:pt x="10578" y="685"/>
                  </a:moveTo>
                  <a:cubicBezTo>
                    <a:pt x="10578" y="334"/>
                    <a:pt x="10578" y="334"/>
                    <a:pt x="10578" y="334"/>
                  </a:cubicBezTo>
                  <a:cubicBezTo>
                    <a:pt x="10578" y="247"/>
                    <a:pt x="10528" y="204"/>
                    <a:pt x="10456" y="204"/>
                  </a:cubicBezTo>
                  <a:cubicBezTo>
                    <a:pt x="10406" y="204"/>
                    <a:pt x="10362" y="226"/>
                    <a:pt x="10312" y="268"/>
                  </a:cubicBezTo>
                  <a:cubicBezTo>
                    <a:pt x="10312" y="243"/>
                    <a:pt x="10306" y="223"/>
                    <a:pt x="10295" y="202"/>
                  </a:cubicBezTo>
                  <a:cubicBezTo>
                    <a:pt x="10202" y="228"/>
                    <a:pt x="10202" y="228"/>
                    <a:pt x="10202" y="228"/>
                  </a:cubicBezTo>
                  <a:cubicBezTo>
                    <a:pt x="10215" y="261"/>
                    <a:pt x="10220" y="290"/>
                    <a:pt x="10220" y="339"/>
                  </a:cubicBezTo>
                  <a:cubicBezTo>
                    <a:pt x="10220" y="685"/>
                    <a:pt x="10220" y="685"/>
                    <a:pt x="10220" y="685"/>
                  </a:cubicBezTo>
                  <a:cubicBezTo>
                    <a:pt x="10320" y="685"/>
                    <a:pt x="10320" y="685"/>
                    <a:pt x="10320" y="685"/>
                  </a:cubicBezTo>
                  <a:cubicBezTo>
                    <a:pt x="10320" y="344"/>
                    <a:pt x="10320" y="344"/>
                    <a:pt x="10320" y="344"/>
                  </a:cubicBezTo>
                  <a:cubicBezTo>
                    <a:pt x="10351" y="313"/>
                    <a:pt x="10394" y="291"/>
                    <a:pt x="10423" y="291"/>
                  </a:cubicBezTo>
                  <a:cubicBezTo>
                    <a:pt x="10462" y="291"/>
                    <a:pt x="10477" y="308"/>
                    <a:pt x="10477" y="373"/>
                  </a:cubicBezTo>
                  <a:cubicBezTo>
                    <a:pt x="10477" y="685"/>
                    <a:pt x="10477" y="685"/>
                    <a:pt x="10477" y="685"/>
                  </a:cubicBezTo>
                  <a:lnTo>
                    <a:pt x="10578" y="685"/>
                  </a:lnTo>
                  <a:close/>
                  <a:moveTo>
                    <a:pt x="10990" y="685"/>
                  </a:moveTo>
                  <a:cubicBezTo>
                    <a:pt x="10985" y="675"/>
                    <a:pt x="10984" y="668"/>
                    <a:pt x="10982" y="649"/>
                  </a:cubicBezTo>
                  <a:cubicBezTo>
                    <a:pt x="10950" y="680"/>
                    <a:pt x="10913" y="695"/>
                    <a:pt x="10866" y="695"/>
                  </a:cubicBezTo>
                  <a:cubicBezTo>
                    <a:pt x="10746" y="695"/>
                    <a:pt x="10674" y="601"/>
                    <a:pt x="10674" y="454"/>
                  </a:cubicBezTo>
                  <a:cubicBezTo>
                    <a:pt x="10674" y="307"/>
                    <a:pt x="10756" y="206"/>
                    <a:pt x="10869" y="206"/>
                  </a:cubicBezTo>
                  <a:cubicBezTo>
                    <a:pt x="10909" y="206"/>
                    <a:pt x="10942" y="219"/>
                    <a:pt x="10970" y="249"/>
                  </a:cubicBezTo>
                  <a:cubicBezTo>
                    <a:pt x="10970" y="249"/>
                    <a:pt x="10968" y="213"/>
                    <a:pt x="10968" y="172"/>
                  </a:cubicBezTo>
                  <a:cubicBezTo>
                    <a:pt x="10968" y="0"/>
                    <a:pt x="10968" y="0"/>
                    <a:pt x="10968" y="0"/>
                  </a:cubicBezTo>
                  <a:cubicBezTo>
                    <a:pt x="11069" y="16"/>
                    <a:pt x="11069" y="16"/>
                    <a:pt x="11069" y="16"/>
                  </a:cubicBezTo>
                  <a:cubicBezTo>
                    <a:pt x="11069" y="521"/>
                    <a:pt x="11069" y="521"/>
                    <a:pt x="11069" y="521"/>
                  </a:cubicBezTo>
                  <a:cubicBezTo>
                    <a:pt x="11069" y="614"/>
                    <a:pt x="11075" y="662"/>
                    <a:pt x="11084" y="685"/>
                  </a:cubicBezTo>
                  <a:lnTo>
                    <a:pt x="10990" y="685"/>
                  </a:lnTo>
                  <a:close/>
                  <a:moveTo>
                    <a:pt x="10968" y="326"/>
                  </a:moveTo>
                  <a:cubicBezTo>
                    <a:pt x="10944" y="301"/>
                    <a:pt x="10916" y="288"/>
                    <a:pt x="10882" y="288"/>
                  </a:cubicBezTo>
                  <a:cubicBezTo>
                    <a:pt x="10817" y="288"/>
                    <a:pt x="10787" y="340"/>
                    <a:pt x="10787" y="453"/>
                  </a:cubicBezTo>
                  <a:cubicBezTo>
                    <a:pt x="10787" y="558"/>
                    <a:pt x="10808" y="610"/>
                    <a:pt x="10885" y="610"/>
                  </a:cubicBezTo>
                  <a:cubicBezTo>
                    <a:pt x="10923" y="610"/>
                    <a:pt x="10954" y="588"/>
                    <a:pt x="10968" y="565"/>
                  </a:cubicBezTo>
                  <a:lnTo>
                    <a:pt x="10968" y="326"/>
                  </a:lnTo>
                  <a:close/>
                  <a:moveTo>
                    <a:pt x="367" y="1707"/>
                  </a:moveTo>
                  <a:cubicBezTo>
                    <a:pt x="367" y="1616"/>
                    <a:pt x="367" y="1616"/>
                    <a:pt x="367" y="1616"/>
                  </a:cubicBezTo>
                  <a:cubicBezTo>
                    <a:pt x="109" y="1616"/>
                    <a:pt x="109" y="1616"/>
                    <a:pt x="109" y="1616"/>
                  </a:cubicBezTo>
                  <a:cubicBezTo>
                    <a:pt x="109" y="1415"/>
                    <a:pt x="109" y="1415"/>
                    <a:pt x="109" y="1415"/>
                  </a:cubicBezTo>
                  <a:cubicBezTo>
                    <a:pt x="305" y="1415"/>
                    <a:pt x="305" y="1415"/>
                    <a:pt x="305" y="1415"/>
                  </a:cubicBezTo>
                  <a:cubicBezTo>
                    <a:pt x="305" y="1327"/>
                    <a:pt x="305" y="1327"/>
                    <a:pt x="305" y="1327"/>
                  </a:cubicBezTo>
                  <a:cubicBezTo>
                    <a:pt x="107" y="1327"/>
                    <a:pt x="107" y="1327"/>
                    <a:pt x="107" y="1327"/>
                  </a:cubicBezTo>
                  <a:cubicBezTo>
                    <a:pt x="107" y="1151"/>
                    <a:pt x="107" y="1151"/>
                    <a:pt x="107" y="1151"/>
                  </a:cubicBezTo>
                  <a:cubicBezTo>
                    <a:pt x="343" y="1151"/>
                    <a:pt x="343" y="1151"/>
                    <a:pt x="343" y="1151"/>
                  </a:cubicBezTo>
                  <a:cubicBezTo>
                    <a:pt x="357" y="1064"/>
                    <a:pt x="357" y="1064"/>
                    <a:pt x="357" y="1064"/>
                  </a:cubicBezTo>
                  <a:cubicBezTo>
                    <a:pt x="0" y="1064"/>
                    <a:pt x="0" y="1064"/>
                    <a:pt x="0" y="1064"/>
                  </a:cubicBezTo>
                  <a:cubicBezTo>
                    <a:pt x="0" y="1707"/>
                    <a:pt x="0" y="1707"/>
                    <a:pt x="0" y="1707"/>
                  </a:cubicBezTo>
                  <a:lnTo>
                    <a:pt x="367" y="1707"/>
                  </a:lnTo>
                  <a:close/>
                  <a:moveTo>
                    <a:pt x="778" y="1726"/>
                  </a:moveTo>
                  <a:cubicBezTo>
                    <a:pt x="749" y="1715"/>
                    <a:pt x="725" y="1693"/>
                    <a:pt x="714" y="1663"/>
                  </a:cubicBezTo>
                  <a:cubicBezTo>
                    <a:pt x="676" y="1706"/>
                    <a:pt x="635" y="1721"/>
                    <a:pt x="585" y="1721"/>
                  </a:cubicBezTo>
                  <a:cubicBezTo>
                    <a:pt x="477" y="1721"/>
                    <a:pt x="429" y="1661"/>
                    <a:pt x="429" y="1579"/>
                  </a:cubicBezTo>
                  <a:cubicBezTo>
                    <a:pt x="429" y="1471"/>
                    <a:pt x="511" y="1416"/>
                    <a:pt x="661" y="1416"/>
                  </a:cubicBezTo>
                  <a:cubicBezTo>
                    <a:pt x="693" y="1416"/>
                    <a:pt x="693" y="1416"/>
                    <a:pt x="693" y="1416"/>
                  </a:cubicBezTo>
                  <a:cubicBezTo>
                    <a:pt x="693" y="1391"/>
                    <a:pt x="693" y="1391"/>
                    <a:pt x="693" y="1391"/>
                  </a:cubicBezTo>
                  <a:cubicBezTo>
                    <a:pt x="693" y="1337"/>
                    <a:pt x="683" y="1308"/>
                    <a:pt x="628" y="1308"/>
                  </a:cubicBezTo>
                  <a:cubicBezTo>
                    <a:pt x="560" y="1308"/>
                    <a:pt x="487" y="1362"/>
                    <a:pt x="487" y="1362"/>
                  </a:cubicBezTo>
                  <a:cubicBezTo>
                    <a:pt x="442" y="1289"/>
                    <a:pt x="442" y="1289"/>
                    <a:pt x="442" y="1289"/>
                  </a:cubicBezTo>
                  <a:cubicBezTo>
                    <a:pt x="512" y="1244"/>
                    <a:pt x="571" y="1224"/>
                    <a:pt x="641" y="1224"/>
                  </a:cubicBezTo>
                  <a:cubicBezTo>
                    <a:pt x="715" y="1224"/>
                    <a:pt x="764" y="1251"/>
                    <a:pt x="785" y="1302"/>
                  </a:cubicBezTo>
                  <a:cubicBezTo>
                    <a:pt x="793" y="1323"/>
                    <a:pt x="793" y="1348"/>
                    <a:pt x="792" y="1418"/>
                  </a:cubicBezTo>
                  <a:cubicBezTo>
                    <a:pt x="790" y="1553"/>
                    <a:pt x="790" y="1553"/>
                    <a:pt x="790" y="1553"/>
                  </a:cubicBezTo>
                  <a:cubicBezTo>
                    <a:pt x="789" y="1616"/>
                    <a:pt x="795" y="1636"/>
                    <a:pt x="831" y="1661"/>
                  </a:cubicBezTo>
                  <a:lnTo>
                    <a:pt x="778" y="1726"/>
                  </a:lnTo>
                  <a:close/>
                  <a:moveTo>
                    <a:pt x="672" y="1485"/>
                  </a:moveTo>
                  <a:cubicBezTo>
                    <a:pt x="570" y="1485"/>
                    <a:pt x="539" y="1514"/>
                    <a:pt x="539" y="1574"/>
                  </a:cubicBezTo>
                  <a:cubicBezTo>
                    <a:pt x="539" y="1619"/>
                    <a:pt x="563" y="1646"/>
                    <a:pt x="604" y="1646"/>
                  </a:cubicBezTo>
                  <a:cubicBezTo>
                    <a:pt x="637" y="1646"/>
                    <a:pt x="669" y="1627"/>
                    <a:pt x="689" y="1597"/>
                  </a:cubicBezTo>
                  <a:cubicBezTo>
                    <a:pt x="691" y="1486"/>
                    <a:pt x="691" y="1486"/>
                    <a:pt x="691" y="1486"/>
                  </a:cubicBezTo>
                  <a:cubicBezTo>
                    <a:pt x="691" y="1486"/>
                    <a:pt x="680" y="1485"/>
                    <a:pt x="672" y="1485"/>
                  </a:cubicBezTo>
                  <a:moveTo>
                    <a:pt x="1167" y="1231"/>
                  </a:moveTo>
                  <a:cubicBezTo>
                    <a:pt x="1155" y="1225"/>
                    <a:pt x="1146" y="1223"/>
                    <a:pt x="1131" y="1223"/>
                  </a:cubicBezTo>
                  <a:cubicBezTo>
                    <a:pt x="1086" y="1223"/>
                    <a:pt x="1049" y="1248"/>
                    <a:pt x="1011" y="1299"/>
                  </a:cubicBezTo>
                  <a:cubicBezTo>
                    <a:pt x="1011" y="1273"/>
                    <a:pt x="1005" y="1246"/>
                    <a:pt x="994" y="1224"/>
                  </a:cubicBezTo>
                  <a:cubicBezTo>
                    <a:pt x="900" y="1249"/>
                    <a:pt x="900" y="1249"/>
                    <a:pt x="900" y="1249"/>
                  </a:cubicBezTo>
                  <a:cubicBezTo>
                    <a:pt x="910" y="1278"/>
                    <a:pt x="917" y="1316"/>
                    <a:pt x="917" y="1375"/>
                  </a:cubicBezTo>
                  <a:cubicBezTo>
                    <a:pt x="917" y="1707"/>
                    <a:pt x="917" y="1707"/>
                    <a:pt x="917" y="1707"/>
                  </a:cubicBezTo>
                  <a:cubicBezTo>
                    <a:pt x="1019" y="1707"/>
                    <a:pt x="1019" y="1707"/>
                    <a:pt x="1019" y="1707"/>
                  </a:cubicBezTo>
                  <a:cubicBezTo>
                    <a:pt x="1019" y="1389"/>
                    <a:pt x="1019" y="1389"/>
                    <a:pt x="1019" y="1389"/>
                  </a:cubicBezTo>
                  <a:cubicBezTo>
                    <a:pt x="1028" y="1351"/>
                    <a:pt x="1064" y="1319"/>
                    <a:pt x="1107" y="1319"/>
                  </a:cubicBezTo>
                  <a:cubicBezTo>
                    <a:pt x="1118" y="1319"/>
                    <a:pt x="1126" y="1322"/>
                    <a:pt x="1136" y="1326"/>
                  </a:cubicBezTo>
                  <a:lnTo>
                    <a:pt x="1167" y="1231"/>
                  </a:lnTo>
                  <a:close/>
                  <a:moveTo>
                    <a:pt x="1318" y="1717"/>
                  </a:moveTo>
                  <a:cubicBezTo>
                    <a:pt x="1341" y="1717"/>
                    <a:pt x="1361" y="1713"/>
                    <a:pt x="1379" y="1706"/>
                  </a:cubicBezTo>
                  <a:cubicBezTo>
                    <a:pt x="1363" y="1643"/>
                    <a:pt x="1363" y="1643"/>
                    <a:pt x="1363" y="1643"/>
                  </a:cubicBezTo>
                  <a:cubicBezTo>
                    <a:pt x="1350" y="1648"/>
                    <a:pt x="1335" y="1644"/>
                    <a:pt x="1329" y="1635"/>
                  </a:cubicBezTo>
                  <a:cubicBezTo>
                    <a:pt x="1322" y="1624"/>
                    <a:pt x="1319" y="1614"/>
                    <a:pt x="1319" y="1551"/>
                  </a:cubicBezTo>
                  <a:cubicBezTo>
                    <a:pt x="1319" y="1152"/>
                    <a:pt x="1319" y="1152"/>
                    <a:pt x="1319" y="1152"/>
                  </a:cubicBezTo>
                  <a:cubicBezTo>
                    <a:pt x="1319" y="1091"/>
                    <a:pt x="1318" y="1052"/>
                    <a:pt x="1310" y="1023"/>
                  </a:cubicBezTo>
                  <a:cubicBezTo>
                    <a:pt x="1206" y="1046"/>
                    <a:pt x="1206" y="1046"/>
                    <a:pt x="1206" y="1046"/>
                  </a:cubicBezTo>
                  <a:cubicBezTo>
                    <a:pt x="1212" y="1085"/>
                    <a:pt x="1215" y="1119"/>
                    <a:pt x="1215" y="1184"/>
                  </a:cubicBezTo>
                  <a:cubicBezTo>
                    <a:pt x="1215" y="1584"/>
                    <a:pt x="1215" y="1584"/>
                    <a:pt x="1215" y="1584"/>
                  </a:cubicBezTo>
                  <a:cubicBezTo>
                    <a:pt x="1215" y="1624"/>
                    <a:pt x="1215" y="1717"/>
                    <a:pt x="1318" y="1717"/>
                  </a:cubicBezTo>
                  <a:moveTo>
                    <a:pt x="1835" y="1237"/>
                  </a:moveTo>
                  <a:cubicBezTo>
                    <a:pt x="1725" y="1237"/>
                    <a:pt x="1725" y="1237"/>
                    <a:pt x="1725" y="1237"/>
                  </a:cubicBezTo>
                  <a:cubicBezTo>
                    <a:pt x="1647" y="1491"/>
                    <a:pt x="1647" y="1491"/>
                    <a:pt x="1647" y="1491"/>
                  </a:cubicBezTo>
                  <a:cubicBezTo>
                    <a:pt x="1629" y="1549"/>
                    <a:pt x="1612" y="1619"/>
                    <a:pt x="1612" y="1619"/>
                  </a:cubicBezTo>
                  <a:cubicBezTo>
                    <a:pt x="1612" y="1619"/>
                    <a:pt x="1594" y="1541"/>
                    <a:pt x="1586" y="1513"/>
                  </a:cubicBezTo>
                  <a:cubicBezTo>
                    <a:pt x="1499" y="1226"/>
                    <a:pt x="1499" y="1226"/>
                    <a:pt x="1499" y="1226"/>
                  </a:cubicBezTo>
                  <a:cubicBezTo>
                    <a:pt x="1395" y="1244"/>
                    <a:pt x="1395" y="1244"/>
                    <a:pt x="1395" y="1244"/>
                  </a:cubicBezTo>
                  <a:cubicBezTo>
                    <a:pt x="1502" y="1561"/>
                    <a:pt x="1502" y="1561"/>
                    <a:pt x="1502" y="1561"/>
                  </a:cubicBezTo>
                  <a:cubicBezTo>
                    <a:pt x="1516" y="1603"/>
                    <a:pt x="1534" y="1654"/>
                    <a:pt x="1547" y="1707"/>
                  </a:cubicBezTo>
                  <a:cubicBezTo>
                    <a:pt x="1579" y="1707"/>
                    <a:pt x="1579" y="1707"/>
                    <a:pt x="1579" y="1707"/>
                  </a:cubicBezTo>
                  <a:cubicBezTo>
                    <a:pt x="1552" y="1797"/>
                    <a:pt x="1516" y="1824"/>
                    <a:pt x="1452" y="1842"/>
                  </a:cubicBezTo>
                  <a:cubicBezTo>
                    <a:pt x="1485" y="1908"/>
                    <a:pt x="1485" y="1908"/>
                    <a:pt x="1485" y="1908"/>
                  </a:cubicBezTo>
                  <a:cubicBezTo>
                    <a:pt x="1596" y="1887"/>
                    <a:pt x="1629" y="1831"/>
                    <a:pt x="1668" y="1717"/>
                  </a:cubicBezTo>
                  <a:lnTo>
                    <a:pt x="1835" y="1237"/>
                  </a:lnTo>
                  <a:close/>
                  <a:moveTo>
                    <a:pt x="2328" y="1717"/>
                  </a:moveTo>
                  <a:cubicBezTo>
                    <a:pt x="2397" y="1717"/>
                    <a:pt x="2453" y="1699"/>
                    <a:pt x="2504" y="1661"/>
                  </a:cubicBezTo>
                  <a:cubicBezTo>
                    <a:pt x="2453" y="1593"/>
                    <a:pt x="2453" y="1593"/>
                    <a:pt x="2453" y="1593"/>
                  </a:cubicBezTo>
                  <a:cubicBezTo>
                    <a:pt x="2417" y="1621"/>
                    <a:pt x="2384" y="1633"/>
                    <a:pt x="2338" y="1633"/>
                  </a:cubicBezTo>
                  <a:cubicBezTo>
                    <a:pt x="2276" y="1633"/>
                    <a:pt x="2223" y="1604"/>
                    <a:pt x="2195" y="1542"/>
                  </a:cubicBezTo>
                  <a:cubicBezTo>
                    <a:pt x="2178" y="1506"/>
                    <a:pt x="2170" y="1461"/>
                    <a:pt x="2170" y="1382"/>
                  </a:cubicBezTo>
                  <a:cubicBezTo>
                    <a:pt x="2170" y="1306"/>
                    <a:pt x="2181" y="1252"/>
                    <a:pt x="2203" y="1213"/>
                  </a:cubicBezTo>
                  <a:cubicBezTo>
                    <a:pt x="2231" y="1164"/>
                    <a:pt x="2277" y="1136"/>
                    <a:pt x="2332" y="1136"/>
                  </a:cubicBezTo>
                  <a:cubicBezTo>
                    <a:pt x="2372" y="1136"/>
                    <a:pt x="2407" y="1147"/>
                    <a:pt x="2441" y="1172"/>
                  </a:cubicBezTo>
                  <a:cubicBezTo>
                    <a:pt x="2491" y="1102"/>
                    <a:pt x="2491" y="1102"/>
                    <a:pt x="2491" y="1102"/>
                  </a:cubicBezTo>
                  <a:cubicBezTo>
                    <a:pt x="2452" y="1070"/>
                    <a:pt x="2393" y="1052"/>
                    <a:pt x="2331" y="1052"/>
                  </a:cubicBezTo>
                  <a:cubicBezTo>
                    <a:pt x="2230" y="1052"/>
                    <a:pt x="2142" y="1107"/>
                    <a:pt x="2094" y="1199"/>
                  </a:cubicBezTo>
                  <a:cubicBezTo>
                    <a:pt x="2065" y="1253"/>
                    <a:pt x="2051" y="1317"/>
                    <a:pt x="2051" y="1395"/>
                  </a:cubicBezTo>
                  <a:cubicBezTo>
                    <a:pt x="2051" y="1487"/>
                    <a:pt x="2076" y="1566"/>
                    <a:pt x="2124" y="1624"/>
                  </a:cubicBezTo>
                  <a:cubicBezTo>
                    <a:pt x="2175" y="1684"/>
                    <a:pt x="2242" y="1717"/>
                    <a:pt x="2328" y="1717"/>
                  </a:cubicBezTo>
                  <a:moveTo>
                    <a:pt x="2947" y="1707"/>
                  </a:moveTo>
                  <a:cubicBezTo>
                    <a:pt x="2947" y="1375"/>
                    <a:pt x="2947" y="1375"/>
                    <a:pt x="2947" y="1375"/>
                  </a:cubicBezTo>
                  <a:cubicBezTo>
                    <a:pt x="2947" y="1328"/>
                    <a:pt x="2943" y="1306"/>
                    <a:pt x="2931" y="1283"/>
                  </a:cubicBezTo>
                  <a:cubicBezTo>
                    <a:pt x="2915" y="1252"/>
                    <a:pt x="2872" y="1225"/>
                    <a:pt x="2817" y="1225"/>
                  </a:cubicBezTo>
                  <a:cubicBezTo>
                    <a:pt x="2766" y="1225"/>
                    <a:pt x="2719" y="1245"/>
                    <a:pt x="2673" y="1287"/>
                  </a:cubicBezTo>
                  <a:cubicBezTo>
                    <a:pt x="2673" y="1287"/>
                    <a:pt x="2675" y="1264"/>
                    <a:pt x="2675" y="1234"/>
                  </a:cubicBezTo>
                  <a:cubicBezTo>
                    <a:pt x="2675" y="1133"/>
                    <a:pt x="2675" y="1133"/>
                    <a:pt x="2675" y="1133"/>
                  </a:cubicBezTo>
                  <a:cubicBezTo>
                    <a:pt x="2675" y="1088"/>
                    <a:pt x="2672" y="1050"/>
                    <a:pt x="2665" y="1023"/>
                  </a:cubicBezTo>
                  <a:cubicBezTo>
                    <a:pt x="2562" y="1045"/>
                    <a:pt x="2562" y="1045"/>
                    <a:pt x="2562" y="1045"/>
                  </a:cubicBezTo>
                  <a:cubicBezTo>
                    <a:pt x="2568" y="1069"/>
                    <a:pt x="2571" y="1106"/>
                    <a:pt x="2571" y="1147"/>
                  </a:cubicBezTo>
                  <a:cubicBezTo>
                    <a:pt x="2571" y="1707"/>
                    <a:pt x="2571" y="1707"/>
                    <a:pt x="2571" y="1707"/>
                  </a:cubicBezTo>
                  <a:cubicBezTo>
                    <a:pt x="2675" y="1707"/>
                    <a:pt x="2675" y="1707"/>
                    <a:pt x="2675" y="1707"/>
                  </a:cubicBezTo>
                  <a:cubicBezTo>
                    <a:pt x="2675" y="1369"/>
                    <a:pt x="2675" y="1369"/>
                    <a:pt x="2675" y="1369"/>
                  </a:cubicBezTo>
                  <a:cubicBezTo>
                    <a:pt x="2708" y="1335"/>
                    <a:pt x="2752" y="1312"/>
                    <a:pt x="2788" y="1312"/>
                  </a:cubicBezTo>
                  <a:cubicBezTo>
                    <a:pt x="2827" y="1312"/>
                    <a:pt x="2847" y="1329"/>
                    <a:pt x="2847" y="1387"/>
                  </a:cubicBezTo>
                  <a:cubicBezTo>
                    <a:pt x="2847" y="1707"/>
                    <a:pt x="2847" y="1707"/>
                    <a:pt x="2847" y="1707"/>
                  </a:cubicBezTo>
                  <a:lnTo>
                    <a:pt x="2947" y="1707"/>
                  </a:lnTo>
                  <a:close/>
                  <a:moveTo>
                    <a:pt x="3050" y="1099"/>
                  </a:moveTo>
                  <a:cubicBezTo>
                    <a:pt x="3050" y="1061"/>
                    <a:pt x="3079" y="1030"/>
                    <a:pt x="3118" y="1030"/>
                  </a:cubicBezTo>
                  <a:cubicBezTo>
                    <a:pt x="3154" y="1030"/>
                    <a:pt x="3184" y="1060"/>
                    <a:pt x="3184" y="1099"/>
                  </a:cubicBezTo>
                  <a:cubicBezTo>
                    <a:pt x="3184" y="1136"/>
                    <a:pt x="3154" y="1167"/>
                    <a:pt x="3116" y="1167"/>
                  </a:cubicBezTo>
                  <a:cubicBezTo>
                    <a:pt x="3078" y="1167"/>
                    <a:pt x="3050" y="1136"/>
                    <a:pt x="3050" y="1099"/>
                  </a:cubicBezTo>
                  <a:moveTo>
                    <a:pt x="3065" y="1707"/>
                  </a:moveTo>
                  <a:cubicBezTo>
                    <a:pt x="3065" y="1244"/>
                    <a:pt x="3065" y="1244"/>
                    <a:pt x="3065" y="1244"/>
                  </a:cubicBezTo>
                  <a:cubicBezTo>
                    <a:pt x="3168" y="1225"/>
                    <a:pt x="3168" y="1225"/>
                    <a:pt x="3168" y="1225"/>
                  </a:cubicBezTo>
                  <a:cubicBezTo>
                    <a:pt x="3168" y="1707"/>
                    <a:pt x="3168" y="1707"/>
                    <a:pt x="3168" y="1707"/>
                  </a:cubicBezTo>
                  <a:lnTo>
                    <a:pt x="3065" y="1707"/>
                  </a:lnTo>
                  <a:close/>
                  <a:moveTo>
                    <a:pt x="3391" y="1717"/>
                  </a:moveTo>
                  <a:cubicBezTo>
                    <a:pt x="3414" y="1717"/>
                    <a:pt x="3434" y="1713"/>
                    <a:pt x="3452" y="1706"/>
                  </a:cubicBezTo>
                  <a:cubicBezTo>
                    <a:pt x="3435" y="1643"/>
                    <a:pt x="3435" y="1643"/>
                    <a:pt x="3435" y="1643"/>
                  </a:cubicBezTo>
                  <a:cubicBezTo>
                    <a:pt x="3423" y="1648"/>
                    <a:pt x="3408" y="1644"/>
                    <a:pt x="3402" y="1635"/>
                  </a:cubicBezTo>
                  <a:cubicBezTo>
                    <a:pt x="3394" y="1624"/>
                    <a:pt x="3392" y="1614"/>
                    <a:pt x="3392" y="1551"/>
                  </a:cubicBezTo>
                  <a:cubicBezTo>
                    <a:pt x="3392" y="1152"/>
                    <a:pt x="3392" y="1152"/>
                    <a:pt x="3392" y="1152"/>
                  </a:cubicBezTo>
                  <a:cubicBezTo>
                    <a:pt x="3392" y="1091"/>
                    <a:pt x="3391" y="1052"/>
                    <a:pt x="3383" y="1023"/>
                  </a:cubicBezTo>
                  <a:cubicBezTo>
                    <a:pt x="3278" y="1046"/>
                    <a:pt x="3278" y="1046"/>
                    <a:pt x="3278" y="1046"/>
                  </a:cubicBezTo>
                  <a:cubicBezTo>
                    <a:pt x="3285" y="1085"/>
                    <a:pt x="3288" y="1119"/>
                    <a:pt x="3288" y="1184"/>
                  </a:cubicBezTo>
                  <a:cubicBezTo>
                    <a:pt x="3288" y="1584"/>
                    <a:pt x="3288" y="1584"/>
                    <a:pt x="3288" y="1584"/>
                  </a:cubicBezTo>
                  <a:cubicBezTo>
                    <a:pt x="3288" y="1624"/>
                    <a:pt x="3288" y="1717"/>
                    <a:pt x="3391" y="1717"/>
                  </a:cubicBezTo>
                  <a:moveTo>
                    <a:pt x="3816" y="1707"/>
                  </a:moveTo>
                  <a:cubicBezTo>
                    <a:pt x="3812" y="1697"/>
                    <a:pt x="3811" y="1690"/>
                    <a:pt x="3808" y="1671"/>
                  </a:cubicBezTo>
                  <a:cubicBezTo>
                    <a:pt x="3776" y="1702"/>
                    <a:pt x="3739" y="1717"/>
                    <a:pt x="3693" y="1717"/>
                  </a:cubicBezTo>
                  <a:cubicBezTo>
                    <a:pt x="3573" y="1717"/>
                    <a:pt x="3500" y="1623"/>
                    <a:pt x="3500" y="1476"/>
                  </a:cubicBezTo>
                  <a:cubicBezTo>
                    <a:pt x="3500" y="1329"/>
                    <a:pt x="3582" y="1228"/>
                    <a:pt x="3696" y="1228"/>
                  </a:cubicBezTo>
                  <a:cubicBezTo>
                    <a:pt x="3735" y="1228"/>
                    <a:pt x="3768" y="1241"/>
                    <a:pt x="3797" y="1271"/>
                  </a:cubicBezTo>
                  <a:cubicBezTo>
                    <a:pt x="3797" y="1271"/>
                    <a:pt x="3794" y="1235"/>
                    <a:pt x="3794" y="1194"/>
                  </a:cubicBezTo>
                  <a:cubicBezTo>
                    <a:pt x="3794" y="1022"/>
                    <a:pt x="3794" y="1022"/>
                    <a:pt x="3794" y="1022"/>
                  </a:cubicBezTo>
                  <a:cubicBezTo>
                    <a:pt x="3895" y="1038"/>
                    <a:pt x="3895" y="1038"/>
                    <a:pt x="3895" y="1038"/>
                  </a:cubicBezTo>
                  <a:cubicBezTo>
                    <a:pt x="3895" y="1543"/>
                    <a:pt x="3895" y="1543"/>
                    <a:pt x="3895" y="1543"/>
                  </a:cubicBezTo>
                  <a:cubicBezTo>
                    <a:pt x="3895" y="1636"/>
                    <a:pt x="3901" y="1684"/>
                    <a:pt x="3910" y="1707"/>
                  </a:cubicBezTo>
                  <a:lnTo>
                    <a:pt x="3816" y="1707"/>
                  </a:lnTo>
                  <a:close/>
                  <a:moveTo>
                    <a:pt x="3794" y="1348"/>
                  </a:moveTo>
                  <a:cubicBezTo>
                    <a:pt x="3771" y="1323"/>
                    <a:pt x="3743" y="1310"/>
                    <a:pt x="3708" y="1310"/>
                  </a:cubicBezTo>
                  <a:cubicBezTo>
                    <a:pt x="3643" y="1310"/>
                    <a:pt x="3614" y="1362"/>
                    <a:pt x="3614" y="1475"/>
                  </a:cubicBezTo>
                  <a:cubicBezTo>
                    <a:pt x="3614" y="1579"/>
                    <a:pt x="3634" y="1632"/>
                    <a:pt x="3711" y="1632"/>
                  </a:cubicBezTo>
                  <a:cubicBezTo>
                    <a:pt x="3749" y="1632"/>
                    <a:pt x="3780" y="1610"/>
                    <a:pt x="3794" y="1587"/>
                  </a:cubicBezTo>
                  <a:lnTo>
                    <a:pt x="3794" y="1348"/>
                  </a:lnTo>
                  <a:close/>
                  <a:moveTo>
                    <a:pt x="4398" y="1707"/>
                  </a:moveTo>
                  <a:cubicBezTo>
                    <a:pt x="4398" y="1375"/>
                    <a:pt x="4398" y="1375"/>
                    <a:pt x="4398" y="1375"/>
                  </a:cubicBezTo>
                  <a:cubicBezTo>
                    <a:pt x="4398" y="1328"/>
                    <a:pt x="4394" y="1306"/>
                    <a:pt x="4382" y="1283"/>
                  </a:cubicBezTo>
                  <a:cubicBezTo>
                    <a:pt x="4366" y="1252"/>
                    <a:pt x="4324" y="1225"/>
                    <a:pt x="4268" y="1225"/>
                  </a:cubicBezTo>
                  <a:cubicBezTo>
                    <a:pt x="4218" y="1225"/>
                    <a:pt x="4170" y="1245"/>
                    <a:pt x="4124" y="1287"/>
                  </a:cubicBezTo>
                  <a:cubicBezTo>
                    <a:pt x="4124" y="1287"/>
                    <a:pt x="4126" y="1264"/>
                    <a:pt x="4126" y="1234"/>
                  </a:cubicBezTo>
                  <a:cubicBezTo>
                    <a:pt x="4126" y="1133"/>
                    <a:pt x="4126" y="1133"/>
                    <a:pt x="4126" y="1133"/>
                  </a:cubicBezTo>
                  <a:cubicBezTo>
                    <a:pt x="4126" y="1088"/>
                    <a:pt x="4123" y="1050"/>
                    <a:pt x="4116" y="1023"/>
                  </a:cubicBezTo>
                  <a:cubicBezTo>
                    <a:pt x="4013" y="1045"/>
                    <a:pt x="4013" y="1045"/>
                    <a:pt x="4013" y="1045"/>
                  </a:cubicBezTo>
                  <a:cubicBezTo>
                    <a:pt x="4019" y="1069"/>
                    <a:pt x="4022" y="1106"/>
                    <a:pt x="4022" y="1147"/>
                  </a:cubicBezTo>
                  <a:cubicBezTo>
                    <a:pt x="4022" y="1707"/>
                    <a:pt x="4022" y="1707"/>
                    <a:pt x="4022" y="1707"/>
                  </a:cubicBezTo>
                  <a:cubicBezTo>
                    <a:pt x="4126" y="1707"/>
                    <a:pt x="4126" y="1707"/>
                    <a:pt x="4126" y="1707"/>
                  </a:cubicBezTo>
                  <a:cubicBezTo>
                    <a:pt x="4126" y="1369"/>
                    <a:pt x="4126" y="1369"/>
                    <a:pt x="4126" y="1369"/>
                  </a:cubicBezTo>
                  <a:cubicBezTo>
                    <a:pt x="4159" y="1335"/>
                    <a:pt x="4203" y="1312"/>
                    <a:pt x="4239" y="1312"/>
                  </a:cubicBezTo>
                  <a:cubicBezTo>
                    <a:pt x="4278" y="1312"/>
                    <a:pt x="4299" y="1329"/>
                    <a:pt x="4299" y="1387"/>
                  </a:cubicBezTo>
                  <a:cubicBezTo>
                    <a:pt x="4299" y="1707"/>
                    <a:pt x="4299" y="1707"/>
                    <a:pt x="4299" y="1707"/>
                  </a:cubicBezTo>
                  <a:lnTo>
                    <a:pt x="4398" y="1707"/>
                  </a:lnTo>
                  <a:close/>
                  <a:moveTo>
                    <a:pt x="4899" y="1474"/>
                  </a:moveTo>
                  <a:cubicBezTo>
                    <a:pt x="4899" y="1625"/>
                    <a:pt x="4818" y="1719"/>
                    <a:pt x="4691" y="1719"/>
                  </a:cubicBezTo>
                  <a:cubicBezTo>
                    <a:pt x="4563" y="1719"/>
                    <a:pt x="4483" y="1623"/>
                    <a:pt x="4483" y="1473"/>
                  </a:cubicBezTo>
                  <a:cubicBezTo>
                    <a:pt x="4483" y="1322"/>
                    <a:pt x="4564" y="1225"/>
                    <a:pt x="4689" y="1225"/>
                  </a:cubicBezTo>
                  <a:cubicBezTo>
                    <a:pt x="4823" y="1225"/>
                    <a:pt x="4899" y="1325"/>
                    <a:pt x="4899" y="1474"/>
                  </a:cubicBezTo>
                  <a:moveTo>
                    <a:pt x="4597" y="1466"/>
                  </a:moveTo>
                  <a:cubicBezTo>
                    <a:pt x="4597" y="1603"/>
                    <a:pt x="4631" y="1643"/>
                    <a:pt x="4692" y="1643"/>
                  </a:cubicBezTo>
                  <a:cubicBezTo>
                    <a:pt x="4753" y="1643"/>
                    <a:pt x="4786" y="1593"/>
                    <a:pt x="4786" y="1475"/>
                  </a:cubicBezTo>
                  <a:cubicBezTo>
                    <a:pt x="4786" y="1342"/>
                    <a:pt x="4749" y="1303"/>
                    <a:pt x="4690" y="1303"/>
                  </a:cubicBezTo>
                  <a:cubicBezTo>
                    <a:pt x="4625" y="1303"/>
                    <a:pt x="4597" y="1352"/>
                    <a:pt x="4597" y="1466"/>
                  </a:cubicBezTo>
                  <a:moveTo>
                    <a:pt x="5375" y="1474"/>
                  </a:moveTo>
                  <a:cubicBezTo>
                    <a:pt x="5375" y="1625"/>
                    <a:pt x="5294" y="1719"/>
                    <a:pt x="5166" y="1719"/>
                  </a:cubicBezTo>
                  <a:cubicBezTo>
                    <a:pt x="5039" y="1719"/>
                    <a:pt x="4959" y="1623"/>
                    <a:pt x="4959" y="1473"/>
                  </a:cubicBezTo>
                  <a:cubicBezTo>
                    <a:pt x="4959" y="1322"/>
                    <a:pt x="5040" y="1225"/>
                    <a:pt x="5165" y="1225"/>
                  </a:cubicBezTo>
                  <a:cubicBezTo>
                    <a:pt x="5298" y="1225"/>
                    <a:pt x="5375" y="1325"/>
                    <a:pt x="5375" y="1474"/>
                  </a:cubicBezTo>
                  <a:moveTo>
                    <a:pt x="5072" y="1466"/>
                  </a:moveTo>
                  <a:cubicBezTo>
                    <a:pt x="5072" y="1603"/>
                    <a:pt x="5107" y="1643"/>
                    <a:pt x="5168" y="1643"/>
                  </a:cubicBezTo>
                  <a:cubicBezTo>
                    <a:pt x="5228" y="1643"/>
                    <a:pt x="5262" y="1593"/>
                    <a:pt x="5262" y="1475"/>
                  </a:cubicBezTo>
                  <a:cubicBezTo>
                    <a:pt x="5262" y="1342"/>
                    <a:pt x="5225" y="1303"/>
                    <a:pt x="5165" y="1303"/>
                  </a:cubicBezTo>
                  <a:cubicBezTo>
                    <a:pt x="5100" y="1303"/>
                    <a:pt x="5072" y="1352"/>
                    <a:pt x="5072" y="1466"/>
                  </a:cubicBezTo>
                  <a:moveTo>
                    <a:pt x="5752" y="1707"/>
                  </a:moveTo>
                  <a:cubicBezTo>
                    <a:pt x="5747" y="1697"/>
                    <a:pt x="5746" y="1690"/>
                    <a:pt x="5743" y="1671"/>
                  </a:cubicBezTo>
                  <a:cubicBezTo>
                    <a:pt x="5712" y="1702"/>
                    <a:pt x="5675" y="1717"/>
                    <a:pt x="5628" y="1717"/>
                  </a:cubicBezTo>
                  <a:cubicBezTo>
                    <a:pt x="5508" y="1717"/>
                    <a:pt x="5436" y="1623"/>
                    <a:pt x="5436" y="1476"/>
                  </a:cubicBezTo>
                  <a:cubicBezTo>
                    <a:pt x="5436" y="1329"/>
                    <a:pt x="5518" y="1228"/>
                    <a:pt x="5631" y="1228"/>
                  </a:cubicBezTo>
                  <a:cubicBezTo>
                    <a:pt x="5671" y="1228"/>
                    <a:pt x="5703" y="1241"/>
                    <a:pt x="5732" y="1271"/>
                  </a:cubicBezTo>
                  <a:cubicBezTo>
                    <a:pt x="5732" y="1271"/>
                    <a:pt x="5729" y="1235"/>
                    <a:pt x="5729" y="1194"/>
                  </a:cubicBezTo>
                  <a:cubicBezTo>
                    <a:pt x="5729" y="1022"/>
                    <a:pt x="5729" y="1022"/>
                    <a:pt x="5729" y="1022"/>
                  </a:cubicBezTo>
                  <a:cubicBezTo>
                    <a:pt x="5831" y="1038"/>
                    <a:pt x="5831" y="1038"/>
                    <a:pt x="5831" y="1038"/>
                  </a:cubicBezTo>
                  <a:cubicBezTo>
                    <a:pt x="5831" y="1543"/>
                    <a:pt x="5831" y="1543"/>
                    <a:pt x="5831" y="1543"/>
                  </a:cubicBezTo>
                  <a:cubicBezTo>
                    <a:pt x="5831" y="1636"/>
                    <a:pt x="5836" y="1684"/>
                    <a:pt x="5846" y="1707"/>
                  </a:cubicBezTo>
                  <a:lnTo>
                    <a:pt x="5752" y="1707"/>
                  </a:lnTo>
                  <a:close/>
                  <a:moveTo>
                    <a:pt x="5729" y="1348"/>
                  </a:moveTo>
                  <a:cubicBezTo>
                    <a:pt x="5706" y="1323"/>
                    <a:pt x="5678" y="1310"/>
                    <a:pt x="5644" y="1310"/>
                  </a:cubicBezTo>
                  <a:cubicBezTo>
                    <a:pt x="5579" y="1310"/>
                    <a:pt x="5549" y="1362"/>
                    <a:pt x="5549" y="1475"/>
                  </a:cubicBezTo>
                  <a:cubicBezTo>
                    <a:pt x="5549" y="1579"/>
                    <a:pt x="5570" y="1632"/>
                    <a:pt x="5647" y="1632"/>
                  </a:cubicBezTo>
                  <a:cubicBezTo>
                    <a:pt x="5685" y="1632"/>
                    <a:pt x="5716" y="1610"/>
                    <a:pt x="5729" y="1587"/>
                  </a:cubicBezTo>
                  <a:lnTo>
                    <a:pt x="5729" y="1348"/>
                  </a:lnTo>
                  <a:close/>
                  <a:moveTo>
                    <a:pt x="6549" y="1617"/>
                  </a:moveTo>
                  <a:cubicBezTo>
                    <a:pt x="6495" y="1686"/>
                    <a:pt x="6439" y="1707"/>
                    <a:pt x="6319" y="1707"/>
                  </a:cubicBezTo>
                  <a:cubicBezTo>
                    <a:pt x="6160" y="1707"/>
                    <a:pt x="6160" y="1707"/>
                    <a:pt x="6160" y="1707"/>
                  </a:cubicBezTo>
                  <a:cubicBezTo>
                    <a:pt x="6160" y="1064"/>
                    <a:pt x="6160" y="1064"/>
                    <a:pt x="6160" y="1064"/>
                  </a:cubicBezTo>
                  <a:cubicBezTo>
                    <a:pt x="6294" y="1064"/>
                    <a:pt x="6294" y="1064"/>
                    <a:pt x="6294" y="1064"/>
                  </a:cubicBezTo>
                  <a:cubicBezTo>
                    <a:pt x="6415" y="1064"/>
                    <a:pt x="6487" y="1086"/>
                    <a:pt x="6547" y="1155"/>
                  </a:cubicBezTo>
                  <a:cubicBezTo>
                    <a:pt x="6594" y="1210"/>
                    <a:pt x="6617" y="1287"/>
                    <a:pt x="6617" y="1387"/>
                  </a:cubicBezTo>
                  <a:cubicBezTo>
                    <a:pt x="6617" y="1485"/>
                    <a:pt x="6593" y="1561"/>
                    <a:pt x="6549" y="1617"/>
                  </a:cubicBezTo>
                  <a:moveTo>
                    <a:pt x="6457" y="1204"/>
                  </a:moveTo>
                  <a:cubicBezTo>
                    <a:pt x="6427" y="1163"/>
                    <a:pt x="6394" y="1148"/>
                    <a:pt x="6336" y="1148"/>
                  </a:cubicBezTo>
                  <a:cubicBezTo>
                    <a:pt x="6268" y="1148"/>
                    <a:pt x="6268" y="1148"/>
                    <a:pt x="6268" y="1148"/>
                  </a:cubicBezTo>
                  <a:cubicBezTo>
                    <a:pt x="6268" y="1619"/>
                    <a:pt x="6268" y="1619"/>
                    <a:pt x="6268" y="1619"/>
                  </a:cubicBezTo>
                  <a:cubicBezTo>
                    <a:pt x="6339" y="1619"/>
                    <a:pt x="6339" y="1619"/>
                    <a:pt x="6339" y="1619"/>
                  </a:cubicBezTo>
                  <a:cubicBezTo>
                    <a:pt x="6452" y="1619"/>
                    <a:pt x="6498" y="1544"/>
                    <a:pt x="6498" y="1398"/>
                  </a:cubicBezTo>
                  <a:cubicBezTo>
                    <a:pt x="6498" y="1316"/>
                    <a:pt x="6490" y="1249"/>
                    <a:pt x="6457" y="1204"/>
                  </a:cubicBezTo>
                  <a:moveTo>
                    <a:pt x="6801" y="1500"/>
                  </a:moveTo>
                  <a:cubicBezTo>
                    <a:pt x="6801" y="1507"/>
                    <a:pt x="6801" y="1507"/>
                    <a:pt x="6801" y="1507"/>
                  </a:cubicBezTo>
                  <a:cubicBezTo>
                    <a:pt x="6801" y="1572"/>
                    <a:pt x="6825" y="1641"/>
                    <a:pt x="6917" y="1641"/>
                  </a:cubicBezTo>
                  <a:cubicBezTo>
                    <a:pt x="6961" y="1641"/>
                    <a:pt x="6999" y="1625"/>
                    <a:pt x="7034" y="1594"/>
                  </a:cubicBezTo>
                  <a:cubicBezTo>
                    <a:pt x="7074" y="1657"/>
                    <a:pt x="7074" y="1657"/>
                    <a:pt x="7074" y="1657"/>
                  </a:cubicBezTo>
                  <a:cubicBezTo>
                    <a:pt x="7025" y="1698"/>
                    <a:pt x="6968" y="1719"/>
                    <a:pt x="6905" y="1719"/>
                  </a:cubicBezTo>
                  <a:cubicBezTo>
                    <a:pt x="6772" y="1719"/>
                    <a:pt x="6688" y="1623"/>
                    <a:pt x="6688" y="1473"/>
                  </a:cubicBezTo>
                  <a:cubicBezTo>
                    <a:pt x="6688" y="1390"/>
                    <a:pt x="6706" y="1335"/>
                    <a:pt x="6747" y="1289"/>
                  </a:cubicBezTo>
                  <a:cubicBezTo>
                    <a:pt x="6785" y="1245"/>
                    <a:pt x="6831" y="1226"/>
                    <a:pt x="6891" y="1226"/>
                  </a:cubicBezTo>
                  <a:cubicBezTo>
                    <a:pt x="6937" y="1226"/>
                    <a:pt x="6980" y="1237"/>
                    <a:pt x="7020" y="1274"/>
                  </a:cubicBezTo>
                  <a:cubicBezTo>
                    <a:pt x="7061" y="1311"/>
                    <a:pt x="7081" y="1369"/>
                    <a:pt x="7081" y="1478"/>
                  </a:cubicBezTo>
                  <a:cubicBezTo>
                    <a:pt x="7081" y="1500"/>
                    <a:pt x="7081" y="1500"/>
                    <a:pt x="7081" y="1500"/>
                  </a:cubicBezTo>
                  <a:lnTo>
                    <a:pt x="6801" y="1500"/>
                  </a:lnTo>
                  <a:close/>
                  <a:moveTo>
                    <a:pt x="6891" y="1303"/>
                  </a:moveTo>
                  <a:cubicBezTo>
                    <a:pt x="6833" y="1303"/>
                    <a:pt x="6802" y="1348"/>
                    <a:pt x="6802" y="1424"/>
                  </a:cubicBezTo>
                  <a:cubicBezTo>
                    <a:pt x="6975" y="1424"/>
                    <a:pt x="6975" y="1424"/>
                    <a:pt x="6975" y="1424"/>
                  </a:cubicBezTo>
                  <a:cubicBezTo>
                    <a:pt x="6975" y="1348"/>
                    <a:pt x="6942" y="1303"/>
                    <a:pt x="6891" y="1303"/>
                  </a:cubicBezTo>
                  <a:moveTo>
                    <a:pt x="7530" y="1237"/>
                  </a:moveTo>
                  <a:cubicBezTo>
                    <a:pt x="7423" y="1237"/>
                    <a:pt x="7423" y="1237"/>
                    <a:pt x="7423" y="1237"/>
                  </a:cubicBezTo>
                  <a:cubicBezTo>
                    <a:pt x="7345" y="1475"/>
                    <a:pt x="7345" y="1475"/>
                    <a:pt x="7345" y="1475"/>
                  </a:cubicBezTo>
                  <a:cubicBezTo>
                    <a:pt x="7327" y="1528"/>
                    <a:pt x="7317" y="1584"/>
                    <a:pt x="7317" y="1584"/>
                  </a:cubicBezTo>
                  <a:cubicBezTo>
                    <a:pt x="7315" y="1584"/>
                    <a:pt x="7315" y="1584"/>
                    <a:pt x="7315" y="1584"/>
                  </a:cubicBezTo>
                  <a:cubicBezTo>
                    <a:pt x="7315" y="1584"/>
                    <a:pt x="7302" y="1528"/>
                    <a:pt x="7287" y="1479"/>
                  </a:cubicBezTo>
                  <a:cubicBezTo>
                    <a:pt x="7205" y="1225"/>
                    <a:pt x="7205" y="1225"/>
                    <a:pt x="7205" y="1225"/>
                  </a:cubicBezTo>
                  <a:cubicBezTo>
                    <a:pt x="7100" y="1240"/>
                    <a:pt x="7100" y="1240"/>
                    <a:pt x="7100" y="1240"/>
                  </a:cubicBezTo>
                  <a:cubicBezTo>
                    <a:pt x="7269" y="1709"/>
                    <a:pt x="7269" y="1709"/>
                    <a:pt x="7269" y="1709"/>
                  </a:cubicBezTo>
                  <a:cubicBezTo>
                    <a:pt x="7359" y="1709"/>
                    <a:pt x="7359" y="1709"/>
                    <a:pt x="7359" y="1709"/>
                  </a:cubicBezTo>
                  <a:lnTo>
                    <a:pt x="7530" y="1237"/>
                  </a:lnTo>
                  <a:close/>
                  <a:moveTo>
                    <a:pt x="7659" y="1500"/>
                  </a:moveTo>
                  <a:cubicBezTo>
                    <a:pt x="7659" y="1507"/>
                    <a:pt x="7659" y="1507"/>
                    <a:pt x="7659" y="1507"/>
                  </a:cubicBezTo>
                  <a:cubicBezTo>
                    <a:pt x="7659" y="1572"/>
                    <a:pt x="7683" y="1641"/>
                    <a:pt x="7775" y="1641"/>
                  </a:cubicBezTo>
                  <a:cubicBezTo>
                    <a:pt x="7819" y="1641"/>
                    <a:pt x="7857" y="1625"/>
                    <a:pt x="7892" y="1594"/>
                  </a:cubicBezTo>
                  <a:cubicBezTo>
                    <a:pt x="7932" y="1657"/>
                    <a:pt x="7932" y="1657"/>
                    <a:pt x="7932" y="1657"/>
                  </a:cubicBezTo>
                  <a:cubicBezTo>
                    <a:pt x="7883" y="1698"/>
                    <a:pt x="7827" y="1719"/>
                    <a:pt x="7763" y="1719"/>
                  </a:cubicBezTo>
                  <a:cubicBezTo>
                    <a:pt x="7630" y="1719"/>
                    <a:pt x="7547" y="1623"/>
                    <a:pt x="7547" y="1473"/>
                  </a:cubicBezTo>
                  <a:cubicBezTo>
                    <a:pt x="7547" y="1390"/>
                    <a:pt x="7564" y="1335"/>
                    <a:pt x="7605" y="1289"/>
                  </a:cubicBezTo>
                  <a:cubicBezTo>
                    <a:pt x="7643" y="1245"/>
                    <a:pt x="7690" y="1226"/>
                    <a:pt x="7749" y="1226"/>
                  </a:cubicBezTo>
                  <a:cubicBezTo>
                    <a:pt x="7796" y="1226"/>
                    <a:pt x="7838" y="1237"/>
                    <a:pt x="7879" y="1274"/>
                  </a:cubicBezTo>
                  <a:cubicBezTo>
                    <a:pt x="7920" y="1311"/>
                    <a:pt x="7940" y="1369"/>
                    <a:pt x="7940" y="1478"/>
                  </a:cubicBezTo>
                  <a:cubicBezTo>
                    <a:pt x="7940" y="1500"/>
                    <a:pt x="7940" y="1500"/>
                    <a:pt x="7940" y="1500"/>
                  </a:cubicBezTo>
                  <a:lnTo>
                    <a:pt x="7659" y="1500"/>
                  </a:lnTo>
                  <a:close/>
                  <a:moveTo>
                    <a:pt x="7749" y="1303"/>
                  </a:moveTo>
                  <a:cubicBezTo>
                    <a:pt x="7692" y="1303"/>
                    <a:pt x="7660" y="1348"/>
                    <a:pt x="7660" y="1424"/>
                  </a:cubicBezTo>
                  <a:cubicBezTo>
                    <a:pt x="7834" y="1424"/>
                    <a:pt x="7834" y="1424"/>
                    <a:pt x="7834" y="1424"/>
                  </a:cubicBezTo>
                  <a:cubicBezTo>
                    <a:pt x="7834" y="1348"/>
                    <a:pt x="7800" y="1303"/>
                    <a:pt x="7749" y="1303"/>
                  </a:cubicBezTo>
                  <a:moveTo>
                    <a:pt x="8133" y="1717"/>
                  </a:moveTo>
                  <a:cubicBezTo>
                    <a:pt x="8156" y="1717"/>
                    <a:pt x="8176" y="1713"/>
                    <a:pt x="8194" y="1706"/>
                  </a:cubicBezTo>
                  <a:cubicBezTo>
                    <a:pt x="8178" y="1643"/>
                    <a:pt x="8178" y="1643"/>
                    <a:pt x="8178" y="1643"/>
                  </a:cubicBezTo>
                  <a:cubicBezTo>
                    <a:pt x="8166" y="1648"/>
                    <a:pt x="8150" y="1644"/>
                    <a:pt x="8144" y="1635"/>
                  </a:cubicBezTo>
                  <a:cubicBezTo>
                    <a:pt x="8137" y="1624"/>
                    <a:pt x="8134" y="1614"/>
                    <a:pt x="8134" y="1551"/>
                  </a:cubicBezTo>
                  <a:cubicBezTo>
                    <a:pt x="8134" y="1152"/>
                    <a:pt x="8134" y="1152"/>
                    <a:pt x="8134" y="1152"/>
                  </a:cubicBezTo>
                  <a:cubicBezTo>
                    <a:pt x="8134" y="1091"/>
                    <a:pt x="8133" y="1052"/>
                    <a:pt x="8125" y="1023"/>
                  </a:cubicBezTo>
                  <a:cubicBezTo>
                    <a:pt x="8021" y="1046"/>
                    <a:pt x="8021" y="1046"/>
                    <a:pt x="8021" y="1046"/>
                  </a:cubicBezTo>
                  <a:cubicBezTo>
                    <a:pt x="8027" y="1085"/>
                    <a:pt x="8030" y="1119"/>
                    <a:pt x="8030" y="1184"/>
                  </a:cubicBezTo>
                  <a:cubicBezTo>
                    <a:pt x="8030" y="1584"/>
                    <a:pt x="8030" y="1584"/>
                    <a:pt x="8030" y="1584"/>
                  </a:cubicBezTo>
                  <a:cubicBezTo>
                    <a:pt x="8030" y="1624"/>
                    <a:pt x="8030" y="1717"/>
                    <a:pt x="8133" y="1717"/>
                  </a:cubicBezTo>
                  <a:moveTo>
                    <a:pt x="8657" y="1474"/>
                  </a:moveTo>
                  <a:cubicBezTo>
                    <a:pt x="8657" y="1625"/>
                    <a:pt x="8576" y="1719"/>
                    <a:pt x="8449" y="1719"/>
                  </a:cubicBezTo>
                  <a:cubicBezTo>
                    <a:pt x="8321" y="1719"/>
                    <a:pt x="8242" y="1623"/>
                    <a:pt x="8242" y="1473"/>
                  </a:cubicBezTo>
                  <a:cubicBezTo>
                    <a:pt x="8242" y="1322"/>
                    <a:pt x="8322" y="1225"/>
                    <a:pt x="8447" y="1225"/>
                  </a:cubicBezTo>
                  <a:cubicBezTo>
                    <a:pt x="8581" y="1225"/>
                    <a:pt x="8657" y="1325"/>
                    <a:pt x="8657" y="1474"/>
                  </a:cubicBezTo>
                  <a:moveTo>
                    <a:pt x="8355" y="1466"/>
                  </a:moveTo>
                  <a:cubicBezTo>
                    <a:pt x="8355" y="1603"/>
                    <a:pt x="8389" y="1643"/>
                    <a:pt x="8451" y="1643"/>
                  </a:cubicBezTo>
                  <a:cubicBezTo>
                    <a:pt x="8511" y="1643"/>
                    <a:pt x="8545" y="1593"/>
                    <a:pt x="8545" y="1475"/>
                  </a:cubicBezTo>
                  <a:cubicBezTo>
                    <a:pt x="8545" y="1342"/>
                    <a:pt x="8507" y="1303"/>
                    <a:pt x="8448" y="1303"/>
                  </a:cubicBezTo>
                  <a:cubicBezTo>
                    <a:pt x="8383" y="1303"/>
                    <a:pt x="8355" y="1352"/>
                    <a:pt x="8355" y="1466"/>
                  </a:cubicBezTo>
                  <a:moveTo>
                    <a:pt x="8960" y="1716"/>
                  </a:moveTo>
                  <a:cubicBezTo>
                    <a:pt x="8920" y="1716"/>
                    <a:pt x="8881" y="1703"/>
                    <a:pt x="8848" y="1678"/>
                  </a:cubicBezTo>
                  <a:cubicBezTo>
                    <a:pt x="8848" y="1678"/>
                    <a:pt x="8850" y="1698"/>
                    <a:pt x="8850" y="1724"/>
                  </a:cubicBezTo>
                  <a:cubicBezTo>
                    <a:pt x="8850" y="1882"/>
                    <a:pt x="8850" y="1882"/>
                    <a:pt x="8850" y="1882"/>
                  </a:cubicBezTo>
                  <a:cubicBezTo>
                    <a:pt x="8752" y="1907"/>
                    <a:pt x="8752" y="1907"/>
                    <a:pt x="8752" y="1907"/>
                  </a:cubicBezTo>
                  <a:cubicBezTo>
                    <a:pt x="8752" y="1358"/>
                    <a:pt x="8752" y="1358"/>
                    <a:pt x="8752" y="1358"/>
                  </a:cubicBezTo>
                  <a:cubicBezTo>
                    <a:pt x="8752" y="1300"/>
                    <a:pt x="8749" y="1276"/>
                    <a:pt x="8742" y="1241"/>
                  </a:cubicBezTo>
                  <a:cubicBezTo>
                    <a:pt x="8836" y="1224"/>
                    <a:pt x="8836" y="1224"/>
                    <a:pt x="8836" y="1224"/>
                  </a:cubicBezTo>
                  <a:cubicBezTo>
                    <a:pt x="8841" y="1240"/>
                    <a:pt x="8843" y="1253"/>
                    <a:pt x="8844" y="1282"/>
                  </a:cubicBezTo>
                  <a:cubicBezTo>
                    <a:pt x="8873" y="1246"/>
                    <a:pt x="8920" y="1226"/>
                    <a:pt x="8969" y="1226"/>
                  </a:cubicBezTo>
                  <a:cubicBezTo>
                    <a:pt x="9064" y="1226"/>
                    <a:pt x="9147" y="1298"/>
                    <a:pt x="9147" y="1461"/>
                  </a:cubicBezTo>
                  <a:cubicBezTo>
                    <a:pt x="9147" y="1618"/>
                    <a:pt x="9080" y="1716"/>
                    <a:pt x="8960" y="1716"/>
                  </a:cubicBezTo>
                  <a:moveTo>
                    <a:pt x="8850" y="1359"/>
                  </a:moveTo>
                  <a:cubicBezTo>
                    <a:pt x="8850" y="1594"/>
                    <a:pt x="8850" y="1594"/>
                    <a:pt x="8850" y="1594"/>
                  </a:cubicBezTo>
                  <a:cubicBezTo>
                    <a:pt x="8874" y="1618"/>
                    <a:pt x="8907" y="1635"/>
                    <a:pt x="8938" y="1635"/>
                  </a:cubicBezTo>
                  <a:cubicBezTo>
                    <a:pt x="9006" y="1635"/>
                    <a:pt x="9037" y="1584"/>
                    <a:pt x="9037" y="1473"/>
                  </a:cubicBezTo>
                  <a:cubicBezTo>
                    <a:pt x="9037" y="1368"/>
                    <a:pt x="9017" y="1311"/>
                    <a:pt x="8950" y="1311"/>
                  </a:cubicBezTo>
                  <a:cubicBezTo>
                    <a:pt x="8913" y="1311"/>
                    <a:pt x="8878" y="1328"/>
                    <a:pt x="8850" y="1359"/>
                  </a:cubicBezTo>
                  <a:moveTo>
                    <a:pt x="9832" y="1707"/>
                  </a:moveTo>
                  <a:cubicBezTo>
                    <a:pt x="9832" y="1363"/>
                    <a:pt x="9832" y="1363"/>
                    <a:pt x="9832" y="1363"/>
                  </a:cubicBezTo>
                  <a:cubicBezTo>
                    <a:pt x="9832" y="1265"/>
                    <a:pt x="9786" y="1225"/>
                    <a:pt x="9709" y="1225"/>
                  </a:cubicBezTo>
                  <a:cubicBezTo>
                    <a:pt x="9659" y="1225"/>
                    <a:pt x="9614" y="1248"/>
                    <a:pt x="9569" y="1294"/>
                  </a:cubicBezTo>
                  <a:cubicBezTo>
                    <a:pt x="9534" y="1239"/>
                    <a:pt x="9498" y="1225"/>
                    <a:pt x="9456" y="1225"/>
                  </a:cubicBezTo>
                  <a:cubicBezTo>
                    <a:pt x="9412" y="1225"/>
                    <a:pt x="9369" y="1247"/>
                    <a:pt x="9332" y="1285"/>
                  </a:cubicBezTo>
                  <a:cubicBezTo>
                    <a:pt x="9330" y="1259"/>
                    <a:pt x="9324" y="1239"/>
                    <a:pt x="9315" y="1224"/>
                  </a:cubicBezTo>
                  <a:cubicBezTo>
                    <a:pt x="9222" y="1250"/>
                    <a:pt x="9222" y="1250"/>
                    <a:pt x="9222" y="1250"/>
                  </a:cubicBezTo>
                  <a:cubicBezTo>
                    <a:pt x="9233" y="1276"/>
                    <a:pt x="9239" y="1311"/>
                    <a:pt x="9239" y="1369"/>
                  </a:cubicBezTo>
                  <a:cubicBezTo>
                    <a:pt x="9239" y="1707"/>
                    <a:pt x="9239" y="1707"/>
                    <a:pt x="9239" y="1707"/>
                  </a:cubicBezTo>
                  <a:cubicBezTo>
                    <a:pt x="9338" y="1707"/>
                    <a:pt x="9338" y="1707"/>
                    <a:pt x="9338" y="1707"/>
                  </a:cubicBezTo>
                  <a:cubicBezTo>
                    <a:pt x="9338" y="1358"/>
                    <a:pt x="9338" y="1358"/>
                    <a:pt x="9338" y="1358"/>
                  </a:cubicBezTo>
                  <a:cubicBezTo>
                    <a:pt x="9372" y="1327"/>
                    <a:pt x="9406" y="1312"/>
                    <a:pt x="9435" y="1312"/>
                  </a:cubicBezTo>
                  <a:cubicBezTo>
                    <a:pt x="9474" y="1312"/>
                    <a:pt x="9486" y="1330"/>
                    <a:pt x="9486" y="1384"/>
                  </a:cubicBezTo>
                  <a:cubicBezTo>
                    <a:pt x="9486" y="1707"/>
                    <a:pt x="9486" y="1707"/>
                    <a:pt x="9486" y="1707"/>
                  </a:cubicBezTo>
                  <a:cubicBezTo>
                    <a:pt x="9584" y="1707"/>
                    <a:pt x="9584" y="1707"/>
                    <a:pt x="9584" y="1707"/>
                  </a:cubicBezTo>
                  <a:cubicBezTo>
                    <a:pt x="9584" y="1365"/>
                    <a:pt x="9584" y="1365"/>
                    <a:pt x="9584" y="1365"/>
                  </a:cubicBezTo>
                  <a:cubicBezTo>
                    <a:pt x="9616" y="1334"/>
                    <a:pt x="9648" y="1311"/>
                    <a:pt x="9683" y="1311"/>
                  </a:cubicBezTo>
                  <a:cubicBezTo>
                    <a:pt x="9719" y="1311"/>
                    <a:pt x="9731" y="1327"/>
                    <a:pt x="9731" y="1382"/>
                  </a:cubicBezTo>
                  <a:cubicBezTo>
                    <a:pt x="9731" y="1707"/>
                    <a:pt x="9731" y="1707"/>
                    <a:pt x="9731" y="1707"/>
                  </a:cubicBezTo>
                  <a:lnTo>
                    <a:pt x="9832" y="1707"/>
                  </a:lnTo>
                  <a:close/>
                  <a:moveTo>
                    <a:pt x="10033" y="1500"/>
                  </a:moveTo>
                  <a:cubicBezTo>
                    <a:pt x="10033" y="1507"/>
                    <a:pt x="10033" y="1507"/>
                    <a:pt x="10033" y="1507"/>
                  </a:cubicBezTo>
                  <a:cubicBezTo>
                    <a:pt x="10033" y="1572"/>
                    <a:pt x="10057" y="1641"/>
                    <a:pt x="10149" y="1641"/>
                  </a:cubicBezTo>
                  <a:cubicBezTo>
                    <a:pt x="10193" y="1641"/>
                    <a:pt x="10231" y="1625"/>
                    <a:pt x="10266" y="1594"/>
                  </a:cubicBezTo>
                  <a:cubicBezTo>
                    <a:pt x="10306" y="1657"/>
                    <a:pt x="10306" y="1657"/>
                    <a:pt x="10306" y="1657"/>
                  </a:cubicBezTo>
                  <a:cubicBezTo>
                    <a:pt x="10257" y="1698"/>
                    <a:pt x="10200" y="1719"/>
                    <a:pt x="10137" y="1719"/>
                  </a:cubicBezTo>
                  <a:cubicBezTo>
                    <a:pt x="10004" y="1719"/>
                    <a:pt x="9921" y="1623"/>
                    <a:pt x="9921" y="1473"/>
                  </a:cubicBezTo>
                  <a:cubicBezTo>
                    <a:pt x="9921" y="1390"/>
                    <a:pt x="9938" y="1335"/>
                    <a:pt x="9979" y="1289"/>
                  </a:cubicBezTo>
                  <a:cubicBezTo>
                    <a:pt x="10017" y="1245"/>
                    <a:pt x="10064" y="1226"/>
                    <a:pt x="10123" y="1226"/>
                  </a:cubicBezTo>
                  <a:cubicBezTo>
                    <a:pt x="10170" y="1226"/>
                    <a:pt x="10212" y="1237"/>
                    <a:pt x="10253" y="1274"/>
                  </a:cubicBezTo>
                  <a:cubicBezTo>
                    <a:pt x="10293" y="1311"/>
                    <a:pt x="10314" y="1369"/>
                    <a:pt x="10314" y="1478"/>
                  </a:cubicBezTo>
                  <a:cubicBezTo>
                    <a:pt x="10314" y="1500"/>
                    <a:pt x="10314" y="1500"/>
                    <a:pt x="10314" y="1500"/>
                  </a:cubicBezTo>
                  <a:lnTo>
                    <a:pt x="10033" y="1500"/>
                  </a:lnTo>
                  <a:close/>
                  <a:moveTo>
                    <a:pt x="10123" y="1303"/>
                  </a:moveTo>
                  <a:cubicBezTo>
                    <a:pt x="10066" y="1303"/>
                    <a:pt x="10034" y="1348"/>
                    <a:pt x="10034" y="1424"/>
                  </a:cubicBezTo>
                  <a:cubicBezTo>
                    <a:pt x="10208" y="1424"/>
                    <a:pt x="10208" y="1424"/>
                    <a:pt x="10208" y="1424"/>
                  </a:cubicBezTo>
                  <a:cubicBezTo>
                    <a:pt x="10208" y="1348"/>
                    <a:pt x="10174" y="1303"/>
                    <a:pt x="10123" y="1303"/>
                  </a:cubicBezTo>
                  <a:moveTo>
                    <a:pt x="10767" y="1707"/>
                  </a:moveTo>
                  <a:cubicBezTo>
                    <a:pt x="10767" y="1356"/>
                    <a:pt x="10767" y="1356"/>
                    <a:pt x="10767" y="1356"/>
                  </a:cubicBezTo>
                  <a:cubicBezTo>
                    <a:pt x="10767" y="1269"/>
                    <a:pt x="10717" y="1225"/>
                    <a:pt x="10644" y="1225"/>
                  </a:cubicBezTo>
                  <a:cubicBezTo>
                    <a:pt x="10594" y="1225"/>
                    <a:pt x="10551" y="1248"/>
                    <a:pt x="10500" y="1290"/>
                  </a:cubicBezTo>
                  <a:cubicBezTo>
                    <a:pt x="10500" y="1265"/>
                    <a:pt x="10495" y="1245"/>
                    <a:pt x="10484" y="1223"/>
                  </a:cubicBezTo>
                  <a:cubicBezTo>
                    <a:pt x="10391" y="1249"/>
                    <a:pt x="10391" y="1249"/>
                    <a:pt x="10391" y="1249"/>
                  </a:cubicBezTo>
                  <a:cubicBezTo>
                    <a:pt x="10404" y="1283"/>
                    <a:pt x="10408" y="1312"/>
                    <a:pt x="10408" y="1361"/>
                  </a:cubicBezTo>
                  <a:cubicBezTo>
                    <a:pt x="10408" y="1707"/>
                    <a:pt x="10408" y="1707"/>
                    <a:pt x="10408" y="1707"/>
                  </a:cubicBezTo>
                  <a:cubicBezTo>
                    <a:pt x="10509" y="1707"/>
                    <a:pt x="10509" y="1707"/>
                    <a:pt x="10509" y="1707"/>
                  </a:cubicBezTo>
                  <a:cubicBezTo>
                    <a:pt x="10509" y="1366"/>
                    <a:pt x="10509" y="1366"/>
                    <a:pt x="10509" y="1366"/>
                  </a:cubicBezTo>
                  <a:cubicBezTo>
                    <a:pt x="10539" y="1335"/>
                    <a:pt x="10582" y="1313"/>
                    <a:pt x="10612" y="1313"/>
                  </a:cubicBezTo>
                  <a:cubicBezTo>
                    <a:pt x="10651" y="1313"/>
                    <a:pt x="10666" y="1330"/>
                    <a:pt x="10666" y="1394"/>
                  </a:cubicBezTo>
                  <a:cubicBezTo>
                    <a:pt x="10666" y="1707"/>
                    <a:pt x="10666" y="1707"/>
                    <a:pt x="10666" y="1707"/>
                  </a:cubicBezTo>
                  <a:lnTo>
                    <a:pt x="10767" y="1707"/>
                  </a:lnTo>
                  <a:close/>
                  <a:moveTo>
                    <a:pt x="10987" y="1237"/>
                  </a:moveTo>
                  <a:cubicBezTo>
                    <a:pt x="10987" y="1190"/>
                    <a:pt x="10991" y="1133"/>
                    <a:pt x="10996" y="1095"/>
                  </a:cubicBezTo>
                  <a:cubicBezTo>
                    <a:pt x="10890" y="1120"/>
                    <a:pt x="10890" y="1120"/>
                    <a:pt x="10890" y="1120"/>
                  </a:cubicBezTo>
                  <a:cubicBezTo>
                    <a:pt x="10886" y="1156"/>
                    <a:pt x="10886" y="1197"/>
                    <a:pt x="10886" y="1237"/>
                  </a:cubicBezTo>
                  <a:cubicBezTo>
                    <a:pt x="10834" y="1237"/>
                    <a:pt x="10834" y="1237"/>
                    <a:pt x="10834" y="1237"/>
                  </a:cubicBezTo>
                  <a:cubicBezTo>
                    <a:pt x="10834" y="1307"/>
                    <a:pt x="10834" y="1307"/>
                    <a:pt x="10834" y="1307"/>
                  </a:cubicBezTo>
                  <a:cubicBezTo>
                    <a:pt x="10886" y="1307"/>
                    <a:pt x="10886" y="1307"/>
                    <a:pt x="10886" y="1307"/>
                  </a:cubicBezTo>
                  <a:cubicBezTo>
                    <a:pt x="10886" y="1598"/>
                    <a:pt x="10886" y="1598"/>
                    <a:pt x="10886" y="1598"/>
                  </a:cubicBezTo>
                  <a:cubicBezTo>
                    <a:pt x="10886" y="1665"/>
                    <a:pt x="10917" y="1719"/>
                    <a:pt x="11009" y="1719"/>
                  </a:cubicBezTo>
                  <a:cubicBezTo>
                    <a:pt x="11040" y="1719"/>
                    <a:pt x="11070" y="1712"/>
                    <a:pt x="11101" y="1699"/>
                  </a:cubicBezTo>
                  <a:cubicBezTo>
                    <a:pt x="11088" y="1637"/>
                    <a:pt x="11088" y="1637"/>
                    <a:pt x="11088" y="1637"/>
                  </a:cubicBezTo>
                  <a:cubicBezTo>
                    <a:pt x="11070" y="1644"/>
                    <a:pt x="11058" y="1646"/>
                    <a:pt x="11044" y="1646"/>
                  </a:cubicBezTo>
                  <a:cubicBezTo>
                    <a:pt x="10999" y="1646"/>
                    <a:pt x="10986" y="1630"/>
                    <a:pt x="10986" y="1571"/>
                  </a:cubicBezTo>
                  <a:cubicBezTo>
                    <a:pt x="10986" y="1307"/>
                    <a:pt x="10986" y="1307"/>
                    <a:pt x="10986" y="1307"/>
                  </a:cubicBezTo>
                  <a:cubicBezTo>
                    <a:pt x="11073" y="1307"/>
                    <a:pt x="11073" y="1307"/>
                    <a:pt x="11073" y="1307"/>
                  </a:cubicBezTo>
                  <a:cubicBezTo>
                    <a:pt x="11100" y="1237"/>
                    <a:pt x="11100" y="1237"/>
                    <a:pt x="11100" y="1237"/>
                  </a:cubicBezTo>
                  <a:cubicBezTo>
                    <a:pt x="10987" y="1237"/>
                    <a:pt x="10987" y="1237"/>
                    <a:pt x="10987" y="1237"/>
                  </a:cubicBezTo>
                </a:path>
              </a:pathLst>
            </a:custGeom>
            <a:solidFill>
              <a:srgbClr val="68676C"/>
            </a:solidFill>
            <a:ln w="9525" cap="flat" cmpd="sng">
              <a:no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en-AU"/>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ransition spd="slow">
    <p:wipe dir="r"/>
  </p:transition>
  <p:txStyles>
    <p:titleStyle>
      <a:lvl1pPr algn="l" defTabSz="914275" rtl="0" fontAlgn="base">
        <a:spcBef>
          <a:spcPct val="0"/>
        </a:spcBef>
        <a:spcAft>
          <a:spcPct val="0"/>
        </a:spcAft>
        <a:defRPr sz="3000" b="1">
          <a:solidFill>
            <a:srgbClr val="FFBB07"/>
          </a:solidFill>
          <a:latin typeface="+mj-lt"/>
          <a:ea typeface="+mj-ea"/>
          <a:cs typeface="+mj-cs"/>
        </a:defRPr>
      </a:lvl1pPr>
      <a:lvl2pPr algn="l" defTabSz="914275" rtl="0" fontAlgn="base">
        <a:spcBef>
          <a:spcPct val="0"/>
        </a:spcBef>
        <a:spcAft>
          <a:spcPct val="0"/>
        </a:spcAft>
        <a:defRPr sz="3000" b="1">
          <a:solidFill>
            <a:srgbClr val="FFBB07"/>
          </a:solidFill>
          <a:latin typeface="Arial" charset="0"/>
          <a:ea typeface="ＭＳ Ｐゴシック" pitchFamily="-80" charset="-128"/>
        </a:defRPr>
      </a:lvl2pPr>
      <a:lvl3pPr algn="l" defTabSz="914275" rtl="0" fontAlgn="base">
        <a:spcBef>
          <a:spcPct val="0"/>
        </a:spcBef>
        <a:spcAft>
          <a:spcPct val="0"/>
        </a:spcAft>
        <a:defRPr sz="3000" b="1">
          <a:solidFill>
            <a:srgbClr val="FFBB07"/>
          </a:solidFill>
          <a:latin typeface="Arial" charset="0"/>
          <a:ea typeface="ＭＳ Ｐゴシック" pitchFamily="-80" charset="-128"/>
        </a:defRPr>
      </a:lvl3pPr>
      <a:lvl4pPr algn="l" defTabSz="914275" rtl="0" fontAlgn="base">
        <a:spcBef>
          <a:spcPct val="0"/>
        </a:spcBef>
        <a:spcAft>
          <a:spcPct val="0"/>
        </a:spcAft>
        <a:defRPr sz="3000" b="1">
          <a:solidFill>
            <a:srgbClr val="FFBB07"/>
          </a:solidFill>
          <a:latin typeface="Arial" charset="0"/>
          <a:ea typeface="ＭＳ Ｐゴシック" pitchFamily="-80" charset="-128"/>
        </a:defRPr>
      </a:lvl4pPr>
      <a:lvl5pPr algn="l" defTabSz="914275" rtl="0" fontAlgn="base">
        <a:spcBef>
          <a:spcPct val="0"/>
        </a:spcBef>
        <a:spcAft>
          <a:spcPct val="0"/>
        </a:spcAft>
        <a:defRPr sz="3000" b="1">
          <a:solidFill>
            <a:srgbClr val="FFBB07"/>
          </a:solidFill>
          <a:latin typeface="Arial" charset="0"/>
          <a:ea typeface="ＭＳ Ｐゴシック" pitchFamily="-80" charset="-128"/>
        </a:defRPr>
      </a:lvl5pPr>
      <a:lvl6pPr marL="321503" algn="l" defTabSz="914275" rtl="0" fontAlgn="base">
        <a:spcBef>
          <a:spcPct val="0"/>
        </a:spcBef>
        <a:spcAft>
          <a:spcPct val="0"/>
        </a:spcAft>
        <a:defRPr sz="3000" b="1">
          <a:solidFill>
            <a:srgbClr val="FFBB07"/>
          </a:solidFill>
          <a:latin typeface="Arial" charset="0"/>
          <a:ea typeface="ＭＳ Ｐゴシック" pitchFamily="-80" charset="-128"/>
        </a:defRPr>
      </a:lvl6pPr>
      <a:lvl7pPr marL="643006" algn="l" defTabSz="914275" rtl="0" fontAlgn="base">
        <a:spcBef>
          <a:spcPct val="0"/>
        </a:spcBef>
        <a:spcAft>
          <a:spcPct val="0"/>
        </a:spcAft>
        <a:defRPr sz="3000" b="1">
          <a:solidFill>
            <a:srgbClr val="FFBB07"/>
          </a:solidFill>
          <a:latin typeface="Arial" charset="0"/>
          <a:ea typeface="ＭＳ Ｐゴシック" pitchFamily="-80" charset="-128"/>
        </a:defRPr>
      </a:lvl7pPr>
      <a:lvl8pPr marL="964509" algn="l" defTabSz="914275" rtl="0" fontAlgn="base">
        <a:spcBef>
          <a:spcPct val="0"/>
        </a:spcBef>
        <a:spcAft>
          <a:spcPct val="0"/>
        </a:spcAft>
        <a:defRPr sz="3000" b="1">
          <a:solidFill>
            <a:srgbClr val="FFBB07"/>
          </a:solidFill>
          <a:latin typeface="Arial" charset="0"/>
          <a:ea typeface="ＭＳ Ｐゴシック" pitchFamily="-80" charset="-128"/>
        </a:defRPr>
      </a:lvl8pPr>
      <a:lvl9pPr marL="1286012" algn="l" defTabSz="914275" rtl="0" fontAlgn="base">
        <a:spcBef>
          <a:spcPct val="0"/>
        </a:spcBef>
        <a:spcAft>
          <a:spcPct val="0"/>
        </a:spcAft>
        <a:defRPr sz="3000" b="1">
          <a:solidFill>
            <a:srgbClr val="FFBB07"/>
          </a:solidFill>
          <a:latin typeface="Arial" charset="0"/>
          <a:ea typeface="ＭＳ Ｐゴシック" pitchFamily="-80" charset="-128"/>
        </a:defRPr>
      </a:lvl9pPr>
    </p:titleStyle>
    <p:bodyStyle>
      <a:lvl1pPr marL="342714" indent="-342714" algn="l" defTabSz="914275" rtl="0" fontAlgn="base">
        <a:spcBef>
          <a:spcPct val="20000"/>
        </a:spcBef>
        <a:spcAft>
          <a:spcPct val="0"/>
        </a:spcAft>
        <a:buChar char="•"/>
        <a:defRPr sz="2300">
          <a:solidFill>
            <a:srgbClr val="4B4B4B"/>
          </a:solidFill>
          <a:latin typeface="+mn-lt"/>
          <a:ea typeface="+mn-ea"/>
          <a:cs typeface="+mn-cs"/>
        </a:defRPr>
      </a:lvl1pPr>
      <a:lvl2pPr marL="743476" indent="-285780" algn="l" defTabSz="914275" rtl="0" fontAlgn="base">
        <a:spcBef>
          <a:spcPct val="20000"/>
        </a:spcBef>
        <a:spcAft>
          <a:spcPct val="0"/>
        </a:spcAft>
        <a:buChar char="–"/>
        <a:defRPr sz="2000">
          <a:solidFill>
            <a:srgbClr val="4B4B4B"/>
          </a:solidFill>
          <a:latin typeface="+mn-lt"/>
          <a:ea typeface="+mn-ea"/>
        </a:defRPr>
      </a:lvl2pPr>
      <a:lvl3pPr marL="1143122" indent="-228848" algn="l" defTabSz="914275" rtl="0" fontAlgn="base">
        <a:spcBef>
          <a:spcPct val="20000"/>
        </a:spcBef>
        <a:spcAft>
          <a:spcPct val="0"/>
        </a:spcAft>
        <a:buChar char="•"/>
        <a:defRPr sz="1500">
          <a:solidFill>
            <a:srgbClr val="4B4B4B"/>
          </a:solidFill>
          <a:latin typeface="+mn-lt"/>
          <a:ea typeface="+mn-ea"/>
        </a:defRPr>
      </a:lvl3pPr>
      <a:lvl4pPr marL="1600817" indent="-228848" algn="l" defTabSz="914275" rtl="0" fontAlgn="base">
        <a:spcBef>
          <a:spcPct val="20000"/>
        </a:spcBef>
        <a:spcAft>
          <a:spcPct val="0"/>
        </a:spcAft>
        <a:buChar char="–"/>
        <a:defRPr sz="1300">
          <a:solidFill>
            <a:srgbClr val="4B4B4B"/>
          </a:solidFill>
          <a:latin typeface="+mn-lt"/>
          <a:ea typeface="+mn-ea"/>
        </a:defRPr>
      </a:lvl4pPr>
      <a:lvl5pPr marL="2057397" indent="-228848" algn="l" defTabSz="914275" rtl="0" fontAlgn="base">
        <a:spcBef>
          <a:spcPct val="20000"/>
        </a:spcBef>
        <a:spcAft>
          <a:spcPct val="0"/>
        </a:spcAft>
        <a:buChar char="»"/>
        <a:defRPr sz="1300">
          <a:solidFill>
            <a:srgbClr val="4B4B4B"/>
          </a:solidFill>
          <a:latin typeface="+mn-lt"/>
          <a:ea typeface="+mn-ea"/>
        </a:defRPr>
      </a:lvl5pPr>
      <a:lvl6pPr marL="2378900" indent="-228848" algn="l" defTabSz="914275" rtl="0" fontAlgn="base">
        <a:spcBef>
          <a:spcPct val="20000"/>
        </a:spcBef>
        <a:spcAft>
          <a:spcPct val="0"/>
        </a:spcAft>
        <a:buChar char="»"/>
        <a:defRPr sz="1300">
          <a:solidFill>
            <a:srgbClr val="4B4B4B"/>
          </a:solidFill>
          <a:latin typeface="+mn-lt"/>
          <a:ea typeface="+mn-ea"/>
        </a:defRPr>
      </a:lvl6pPr>
      <a:lvl7pPr marL="2700403" indent="-228848" algn="l" defTabSz="914275" rtl="0" fontAlgn="base">
        <a:spcBef>
          <a:spcPct val="20000"/>
        </a:spcBef>
        <a:spcAft>
          <a:spcPct val="0"/>
        </a:spcAft>
        <a:buChar char="»"/>
        <a:defRPr sz="1300">
          <a:solidFill>
            <a:srgbClr val="4B4B4B"/>
          </a:solidFill>
          <a:latin typeface="+mn-lt"/>
          <a:ea typeface="+mn-ea"/>
        </a:defRPr>
      </a:lvl7pPr>
      <a:lvl8pPr marL="3021906" indent="-228848" algn="l" defTabSz="914275" rtl="0" fontAlgn="base">
        <a:spcBef>
          <a:spcPct val="20000"/>
        </a:spcBef>
        <a:spcAft>
          <a:spcPct val="0"/>
        </a:spcAft>
        <a:buChar char="»"/>
        <a:defRPr sz="1300">
          <a:solidFill>
            <a:srgbClr val="4B4B4B"/>
          </a:solidFill>
          <a:latin typeface="+mn-lt"/>
          <a:ea typeface="+mn-ea"/>
        </a:defRPr>
      </a:lvl8pPr>
      <a:lvl9pPr marL="3343409" indent="-228848" algn="l" defTabSz="914275" rtl="0" fontAlgn="base">
        <a:spcBef>
          <a:spcPct val="20000"/>
        </a:spcBef>
        <a:spcAft>
          <a:spcPct val="0"/>
        </a:spcAft>
        <a:buChar char="»"/>
        <a:defRPr sz="1300">
          <a:solidFill>
            <a:srgbClr val="4B4B4B"/>
          </a:solidFill>
          <a:latin typeface="+mn-lt"/>
          <a:ea typeface="+mn-ea"/>
        </a:defRPr>
      </a:lvl9pPr>
    </p:bodyStyle>
    <p:otherStyle>
      <a:defPPr>
        <a:defRPr lang="en-US"/>
      </a:defPPr>
      <a:lvl1pPr marL="0" algn="l" defTabSz="643006" rtl="0" eaLnBrk="1" latinLnBrk="0" hangingPunct="1">
        <a:defRPr sz="1300" kern="1200">
          <a:solidFill>
            <a:schemeClr val="tx1"/>
          </a:solidFill>
          <a:latin typeface="+mn-lt"/>
          <a:ea typeface="+mn-ea"/>
          <a:cs typeface="+mn-cs"/>
        </a:defRPr>
      </a:lvl1pPr>
      <a:lvl2pPr marL="321503" algn="l" defTabSz="643006" rtl="0" eaLnBrk="1" latinLnBrk="0" hangingPunct="1">
        <a:defRPr sz="1300" kern="1200">
          <a:solidFill>
            <a:schemeClr val="tx1"/>
          </a:solidFill>
          <a:latin typeface="+mn-lt"/>
          <a:ea typeface="+mn-ea"/>
          <a:cs typeface="+mn-cs"/>
        </a:defRPr>
      </a:lvl2pPr>
      <a:lvl3pPr marL="643006" algn="l" defTabSz="643006" rtl="0" eaLnBrk="1" latinLnBrk="0" hangingPunct="1">
        <a:defRPr sz="1300" kern="1200">
          <a:solidFill>
            <a:schemeClr val="tx1"/>
          </a:solidFill>
          <a:latin typeface="+mn-lt"/>
          <a:ea typeface="+mn-ea"/>
          <a:cs typeface="+mn-cs"/>
        </a:defRPr>
      </a:lvl3pPr>
      <a:lvl4pPr marL="964509" algn="l" defTabSz="643006" rtl="0" eaLnBrk="1" latinLnBrk="0" hangingPunct="1">
        <a:defRPr sz="1300" kern="1200">
          <a:solidFill>
            <a:schemeClr val="tx1"/>
          </a:solidFill>
          <a:latin typeface="+mn-lt"/>
          <a:ea typeface="+mn-ea"/>
          <a:cs typeface="+mn-cs"/>
        </a:defRPr>
      </a:lvl4pPr>
      <a:lvl5pPr marL="1286012" algn="l" defTabSz="643006" rtl="0" eaLnBrk="1" latinLnBrk="0" hangingPunct="1">
        <a:defRPr sz="1300" kern="1200">
          <a:solidFill>
            <a:schemeClr val="tx1"/>
          </a:solidFill>
          <a:latin typeface="+mn-lt"/>
          <a:ea typeface="+mn-ea"/>
          <a:cs typeface="+mn-cs"/>
        </a:defRPr>
      </a:lvl5pPr>
      <a:lvl6pPr marL="1607515" algn="l" defTabSz="643006" rtl="0" eaLnBrk="1" latinLnBrk="0" hangingPunct="1">
        <a:defRPr sz="1300" kern="1200">
          <a:solidFill>
            <a:schemeClr val="tx1"/>
          </a:solidFill>
          <a:latin typeface="+mn-lt"/>
          <a:ea typeface="+mn-ea"/>
          <a:cs typeface="+mn-cs"/>
        </a:defRPr>
      </a:lvl6pPr>
      <a:lvl7pPr marL="1929018" algn="l" defTabSz="643006" rtl="0" eaLnBrk="1" latinLnBrk="0" hangingPunct="1">
        <a:defRPr sz="1300" kern="1200">
          <a:solidFill>
            <a:schemeClr val="tx1"/>
          </a:solidFill>
          <a:latin typeface="+mn-lt"/>
          <a:ea typeface="+mn-ea"/>
          <a:cs typeface="+mn-cs"/>
        </a:defRPr>
      </a:lvl7pPr>
      <a:lvl8pPr marL="2250521" algn="l" defTabSz="643006" rtl="0" eaLnBrk="1" latinLnBrk="0" hangingPunct="1">
        <a:defRPr sz="1300" kern="1200">
          <a:solidFill>
            <a:schemeClr val="tx1"/>
          </a:solidFill>
          <a:latin typeface="+mn-lt"/>
          <a:ea typeface="+mn-ea"/>
          <a:cs typeface="+mn-cs"/>
        </a:defRPr>
      </a:lvl8pPr>
      <a:lvl9pPr marL="2572024" algn="l" defTabSz="643006"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3.png"/><Relationship Id="rId5" Type="http://schemas.openxmlformats.org/officeDocument/2006/relationships/image" Target="../media/image16.jpeg"/><Relationship Id="rId4" Type="http://schemas.openxmlformats.org/officeDocument/2006/relationships/image" Target="../media/image15.jpe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skills.vic.gov.au/apprentices"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hyperlink" Target="http://www.australiandisabilityenterprises.com.au/"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volunteer.vic.gov.au/"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20.jpeg"/><Relationship Id="rId4" Type="http://schemas.openxmlformats.org/officeDocument/2006/relationships/image" Target="../media/image19.jpeg"/></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23.jpeg"/><Relationship Id="rId4" Type="http://schemas.openxmlformats.org/officeDocument/2006/relationships/image" Target="../media/image22.jpe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964425" y="362867"/>
            <a:ext cx="6046839" cy="1571989"/>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anchor="ctr"/>
          <a:lstStyle/>
          <a:p>
            <a:pPr algn="ctr" fontAlgn="auto">
              <a:spcBef>
                <a:spcPts val="0"/>
              </a:spcBef>
              <a:spcAft>
                <a:spcPts val="0"/>
              </a:spcAft>
              <a:defRPr/>
            </a:pPr>
            <a:endParaRPr lang="en-US"/>
          </a:p>
        </p:txBody>
      </p:sp>
      <p:sp>
        <p:nvSpPr>
          <p:cNvPr id="2051" name="Title 1"/>
          <p:cNvSpPr>
            <a:spLocks noGrp="1"/>
          </p:cNvSpPr>
          <p:nvPr>
            <p:ph type="ctrTitle"/>
          </p:nvPr>
        </p:nvSpPr>
        <p:spPr>
          <a:xfrm>
            <a:off x="3041952" y="589935"/>
            <a:ext cx="5866074" cy="1288215"/>
          </a:xfrm>
        </p:spPr>
        <p:txBody>
          <a:bodyPr/>
          <a:lstStyle/>
          <a:p>
            <a:pPr eaLnBrk="1" hangingPunct="1"/>
            <a:r>
              <a:rPr lang="en-AU" sz="3600" b="1" dirty="0"/>
              <a:t>Preparing Students </a:t>
            </a:r>
            <a:br>
              <a:rPr lang="en-AU" sz="3600" b="1" dirty="0"/>
            </a:br>
            <a:r>
              <a:rPr lang="en-AU" sz="3600" dirty="0">
                <a:solidFill>
                  <a:schemeClr val="bg1"/>
                </a:solidFill>
              </a:rPr>
              <a:t>with Disabilities for Transition</a:t>
            </a:r>
            <a:endParaRPr lang="en-US" sz="3600" dirty="0">
              <a:solidFill>
                <a:schemeClr val="bg1"/>
              </a:solidFill>
            </a:endParaRPr>
          </a:p>
        </p:txBody>
      </p:sp>
      <p:pic>
        <p:nvPicPr>
          <p:cNvPr id="2053" name="Picture 3"/>
          <p:cNvPicPr>
            <a:picLocks noChangeAspect="1" noChangeArrowheads="1"/>
          </p:cNvPicPr>
          <p:nvPr/>
        </p:nvPicPr>
        <p:blipFill>
          <a:blip r:embed="rId3">
            <a:extLst>
              <a:ext uri="{28A0092B-C50C-407E-A947-70E740481C1C}">
                <a14:useLocalDpi xmlns:a14="http://schemas.microsoft.com/office/drawing/2010/main" val="0"/>
              </a:ext>
            </a:extLst>
          </a:blip>
          <a:srcRect l="11505" t="8867" r="64449" b="4187"/>
          <a:stretch>
            <a:fillRect/>
          </a:stretch>
        </p:blipFill>
        <p:spPr bwMode="auto">
          <a:xfrm>
            <a:off x="117988" y="755661"/>
            <a:ext cx="1533831" cy="2665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433484" y="2150216"/>
            <a:ext cx="6474542" cy="1138773"/>
          </a:xfrm>
          <a:prstGeom prst="rect">
            <a:avLst/>
          </a:prstGeom>
          <a:noFill/>
        </p:spPr>
        <p:txBody>
          <a:bodyPr wrap="square" rtlCol="0">
            <a:spAutoFit/>
          </a:bodyPr>
          <a:lstStyle/>
          <a:p>
            <a:r>
              <a:rPr lang="en-AU" dirty="0" smtClean="0"/>
              <a:t>Mary Harrington</a:t>
            </a:r>
          </a:p>
          <a:p>
            <a:r>
              <a:rPr lang="en-AU" dirty="0" smtClean="0"/>
              <a:t>Regional Career Development Officer</a:t>
            </a:r>
          </a:p>
          <a:p>
            <a:r>
              <a:rPr lang="en-AU" dirty="0" smtClean="0"/>
              <a:t>Department of Education and Early Childhood Development</a:t>
            </a:r>
          </a:p>
          <a:p>
            <a:r>
              <a:rPr lang="en-AU" dirty="0" smtClean="0"/>
              <a:t>North-Eastern Victoria Region</a:t>
            </a:r>
            <a:endParaRPr lang="en-AU" dirty="0"/>
          </a:p>
        </p:txBody>
      </p:sp>
    </p:spTree>
    <p:extLst>
      <p:ext uri="{BB962C8B-B14F-4D97-AF65-F5344CB8AC3E}">
        <p14:creationId xmlns:p14="http://schemas.microsoft.com/office/powerpoint/2010/main" val="1925897615"/>
      </p:ext>
    </p:extLst>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587500" y="285816"/>
            <a:ext cx="7129389" cy="835061"/>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anchor="ctr"/>
          <a:lstStyle/>
          <a:p>
            <a:pPr algn="ctr" fontAlgn="auto">
              <a:spcBef>
                <a:spcPts val="0"/>
              </a:spcBef>
              <a:spcAft>
                <a:spcPts val="0"/>
              </a:spcAft>
              <a:defRPr/>
            </a:pPr>
            <a:endParaRPr lang="en-US"/>
          </a:p>
        </p:txBody>
      </p:sp>
      <p:sp>
        <p:nvSpPr>
          <p:cNvPr id="33794" name="Title 1"/>
          <p:cNvSpPr>
            <a:spLocks noGrp="1"/>
          </p:cNvSpPr>
          <p:nvPr>
            <p:ph type="title"/>
          </p:nvPr>
        </p:nvSpPr>
        <p:spPr>
          <a:xfrm>
            <a:off x="1587500" y="246660"/>
            <a:ext cx="6987535" cy="608277"/>
          </a:xfrm>
        </p:spPr>
        <p:txBody>
          <a:bodyPr/>
          <a:lstStyle/>
          <a:p>
            <a:r>
              <a:rPr lang="en-AU" dirty="0">
                <a:solidFill>
                  <a:schemeClr val="bg1"/>
                </a:solidFill>
              </a:rPr>
              <a:t>Broaden ideas for work and career paths</a:t>
            </a:r>
          </a:p>
        </p:txBody>
      </p:sp>
      <p:sp>
        <p:nvSpPr>
          <p:cNvPr id="3" name="Content Placeholder 2"/>
          <p:cNvSpPr>
            <a:spLocks noGrp="1"/>
          </p:cNvSpPr>
          <p:nvPr>
            <p:ph idx="1"/>
          </p:nvPr>
        </p:nvSpPr>
        <p:spPr>
          <a:xfrm>
            <a:off x="2297857" y="1356851"/>
            <a:ext cx="6271468" cy="3855741"/>
          </a:xfrm>
        </p:spPr>
        <p:txBody>
          <a:bodyPr/>
          <a:lstStyle/>
          <a:p>
            <a:pPr marL="457200" lvl="1" indent="0">
              <a:buNone/>
              <a:defRPr/>
            </a:pPr>
            <a:r>
              <a:rPr lang="en-AU" sz="2300" dirty="0">
                <a:solidFill>
                  <a:schemeClr val="tx1"/>
                </a:solidFill>
                <a:cs typeface="+mn-cs"/>
              </a:rPr>
              <a:t>Encourage</a:t>
            </a:r>
          </a:p>
          <a:p>
            <a:pPr lvl="1">
              <a:buFont typeface="Arial" pitchFamily="34" charset="0"/>
              <a:buChar char="•"/>
              <a:defRPr/>
            </a:pPr>
            <a:r>
              <a:rPr lang="en-AU" sz="2300" dirty="0">
                <a:solidFill>
                  <a:schemeClr val="tx1"/>
                </a:solidFill>
                <a:cs typeface="+mn-cs"/>
              </a:rPr>
              <a:t>open-mindedness</a:t>
            </a:r>
          </a:p>
          <a:p>
            <a:pPr lvl="1">
              <a:buFont typeface="Arial" pitchFamily="34" charset="0"/>
              <a:buChar char="•"/>
              <a:defRPr/>
            </a:pPr>
            <a:r>
              <a:rPr lang="en-AU" sz="2300" dirty="0">
                <a:solidFill>
                  <a:schemeClr val="tx1"/>
                </a:solidFill>
                <a:cs typeface="+mn-cs"/>
              </a:rPr>
              <a:t>and discuss their passions and where they could lead</a:t>
            </a:r>
          </a:p>
          <a:p>
            <a:pPr lvl="1">
              <a:buFont typeface="Arial" pitchFamily="34" charset="0"/>
              <a:buChar char="•"/>
              <a:defRPr/>
            </a:pPr>
            <a:r>
              <a:rPr lang="en-AU" sz="2300" dirty="0">
                <a:solidFill>
                  <a:schemeClr val="tx1"/>
                </a:solidFill>
                <a:cs typeface="+mn-cs"/>
              </a:rPr>
              <a:t>learning, we are always learning</a:t>
            </a:r>
          </a:p>
          <a:p>
            <a:pPr lvl="1">
              <a:buFont typeface="Arial" pitchFamily="34" charset="0"/>
              <a:buChar char="•"/>
              <a:defRPr/>
            </a:pPr>
            <a:r>
              <a:rPr lang="en-AU" sz="2300" dirty="0">
                <a:solidFill>
                  <a:schemeClr val="tx1"/>
                </a:solidFill>
                <a:cs typeface="+mn-cs"/>
              </a:rPr>
              <a:t>the possibilities and be positive</a:t>
            </a:r>
          </a:p>
          <a:p>
            <a:pPr lvl="1">
              <a:buFont typeface="Arial" pitchFamily="34" charset="0"/>
              <a:buChar char="•"/>
              <a:defRPr/>
            </a:pPr>
            <a:r>
              <a:rPr lang="en-AU" sz="2300" dirty="0">
                <a:solidFill>
                  <a:schemeClr val="tx1"/>
                </a:solidFill>
                <a:cs typeface="+mn-cs"/>
              </a:rPr>
              <a:t>flexibility</a:t>
            </a:r>
          </a:p>
          <a:p>
            <a:pPr lvl="1">
              <a:buFont typeface="Arial" pitchFamily="34" charset="0"/>
              <a:buChar char="•"/>
              <a:defRPr/>
            </a:pPr>
            <a:r>
              <a:rPr lang="en-AU" sz="2300" dirty="0">
                <a:solidFill>
                  <a:schemeClr val="tx1"/>
                </a:solidFill>
                <a:cs typeface="+mn-cs"/>
              </a:rPr>
              <a:t>exploring (research information</a:t>
            </a:r>
            <a:r>
              <a:rPr lang="en-AU" sz="2300" dirty="0" smtClean="0">
                <a:solidFill>
                  <a:schemeClr val="tx1"/>
                </a:solidFill>
                <a:cs typeface="+mn-cs"/>
              </a:rPr>
              <a:t>)</a:t>
            </a:r>
            <a:endParaRPr lang="en-AU" dirty="0" smtClean="0"/>
          </a:p>
          <a:p>
            <a:pPr marL="0" indent="0" algn="ctr">
              <a:buFontTx/>
              <a:buNone/>
              <a:defRPr/>
            </a:pPr>
            <a:r>
              <a:rPr lang="en-AU" dirty="0" smtClean="0"/>
              <a:t>www.youtube.com/watch?v=m9KawhtfORI</a:t>
            </a:r>
            <a:endParaRPr lang="en-AU" dirty="0"/>
          </a:p>
        </p:txBody>
      </p:sp>
      <p:sp>
        <p:nvSpPr>
          <p:cNvPr id="33796" name="TextBox 3"/>
          <p:cNvSpPr txBox="1">
            <a:spLocks noChangeArrowheads="1"/>
          </p:cNvSpPr>
          <p:nvPr/>
        </p:nvSpPr>
        <p:spPr bwMode="auto">
          <a:xfrm>
            <a:off x="0" y="5903913"/>
            <a:ext cx="15875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700">
                <a:solidFill>
                  <a:schemeClr val="tx1"/>
                </a:solidFill>
                <a:latin typeface="Arial" charset="0"/>
                <a:ea typeface="ＭＳ Ｐゴシック" pitchFamily="34" charset="-128"/>
              </a:defRPr>
            </a:lvl1pPr>
            <a:lvl2pPr marL="742950" indent="-285750" eaLnBrk="0" hangingPunct="0">
              <a:defRPr sz="1700">
                <a:solidFill>
                  <a:schemeClr val="tx1"/>
                </a:solidFill>
                <a:latin typeface="Arial" charset="0"/>
                <a:ea typeface="ＭＳ Ｐゴシック" pitchFamily="34" charset="-128"/>
              </a:defRPr>
            </a:lvl2pPr>
            <a:lvl3pPr marL="1143000" indent="-228600" eaLnBrk="0" hangingPunct="0">
              <a:defRPr sz="1700">
                <a:solidFill>
                  <a:schemeClr val="tx1"/>
                </a:solidFill>
                <a:latin typeface="Arial" charset="0"/>
                <a:ea typeface="ＭＳ Ｐゴシック" pitchFamily="34" charset="-128"/>
              </a:defRPr>
            </a:lvl3pPr>
            <a:lvl4pPr marL="1600200" indent="-228600" eaLnBrk="0" hangingPunct="0">
              <a:defRPr sz="1700">
                <a:solidFill>
                  <a:schemeClr val="tx1"/>
                </a:solidFill>
                <a:latin typeface="Arial" charset="0"/>
                <a:ea typeface="ＭＳ Ｐゴシック" pitchFamily="34" charset="-128"/>
              </a:defRPr>
            </a:lvl4pPr>
            <a:lvl5pPr marL="2057400" indent="-228600" eaLnBrk="0" hangingPunct="0">
              <a:defRPr sz="17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7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7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7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700">
                <a:solidFill>
                  <a:schemeClr val="tx1"/>
                </a:solidFill>
                <a:latin typeface="Arial" charset="0"/>
                <a:ea typeface="ＭＳ Ｐゴシック" pitchFamily="34" charset="-128"/>
              </a:defRPr>
            </a:lvl9pPr>
          </a:lstStyle>
          <a:p>
            <a:pPr eaLnBrk="1" hangingPunct="1"/>
            <a:r>
              <a:rPr lang="en-AU" sz="1100" b="1" dirty="0"/>
              <a:t>Source</a:t>
            </a:r>
            <a:r>
              <a:rPr lang="en-AU" sz="1100" dirty="0"/>
              <a:t>: School A to Z</a:t>
            </a:r>
          </a:p>
        </p:txBody>
      </p:sp>
      <p:pic>
        <p:nvPicPr>
          <p:cNvPr id="3379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407" y="4003711"/>
            <a:ext cx="928669" cy="1208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71845" y="6252527"/>
            <a:ext cx="593125" cy="353943"/>
          </a:xfrm>
          <a:prstGeom prst="rect">
            <a:avLst/>
          </a:prstGeom>
          <a:noFill/>
        </p:spPr>
        <p:txBody>
          <a:bodyPr wrap="square" rtlCol="0">
            <a:spAutoFit/>
          </a:bodyPr>
          <a:lstStyle/>
          <a:p>
            <a:fld id="{BC3112DF-AC55-46F0-9693-E3BF8FF5F12E}" type="slidenum">
              <a:rPr lang="en-AU" smtClean="0"/>
              <a:t>10</a:t>
            </a:fld>
            <a:endParaRPr lang="en-AU" dirty="0"/>
          </a:p>
        </p:txBody>
      </p:sp>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l="11505" t="8867" r="64449" b="4187"/>
          <a:stretch>
            <a:fillRect/>
          </a:stretch>
        </p:blipFill>
        <p:spPr bwMode="auto">
          <a:xfrm>
            <a:off x="232542" y="1120877"/>
            <a:ext cx="1600397" cy="4742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5346303"/>
      </p:ext>
    </p:extLst>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568408" y="285817"/>
            <a:ext cx="4919582" cy="57163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anchor="ctr"/>
          <a:lstStyle/>
          <a:p>
            <a:pPr algn="ctr" fontAlgn="auto">
              <a:spcBef>
                <a:spcPts val="0"/>
              </a:spcBef>
              <a:spcAft>
                <a:spcPts val="0"/>
              </a:spcAft>
              <a:defRPr/>
            </a:pPr>
            <a:endParaRPr lang="en-US"/>
          </a:p>
        </p:txBody>
      </p:sp>
      <p:sp>
        <p:nvSpPr>
          <p:cNvPr id="35842" name="Title 4"/>
          <p:cNvSpPr>
            <a:spLocks noGrp="1"/>
          </p:cNvSpPr>
          <p:nvPr>
            <p:ph type="title"/>
          </p:nvPr>
        </p:nvSpPr>
        <p:spPr>
          <a:xfrm>
            <a:off x="800100" y="246063"/>
            <a:ext cx="5276235" cy="609600"/>
          </a:xfrm>
        </p:spPr>
        <p:txBody>
          <a:bodyPr/>
          <a:lstStyle/>
          <a:p>
            <a:pPr eaLnBrk="1" hangingPunct="1"/>
            <a:r>
              <a:rPr lang="en-US" dirty="0" smtClean="0">
                <a:solidFill>
                  <a:schemeClr val="bg1"/>
                </a:solidFill>
              </a:rPr>
              <a:t>Being a Good Listener</a:t>
            </a:r>
          </a:p>
        </p:txBody>
      </p:sp>
      <p:sp>
        <p:nvSpPr>
          <p:cNvPr id="35843" name="Text Placeholder 5"/>
          <p:cNvSpPr>
            <a:spLocks noGrp="1"/>
          </p:cNvSpPr>
          <p:nvPr>
            <p:ph type="body" sz="half" idx="1"/>
          </p:nvPr>
        </p:nvSpPr>
        <p:spPr>
          <a:xfrm>
            <a:off x="1533832" y="900113"/>
            <a:ext cx="5782956" cy="4775200"/>
          </a:xfrm>
        </p:spPr>
        <p:txBody>
          <a:bodyPr/>
          <a:lstStyle/>
          <a:p>
            <a:pPr eaLnBrk="1" hangingPunct="1"/>
            <a:r>
              <a:rPr lang="en-US" b="1" dirty="0" smtClean="0"/>
              <a:t>Give your full attention</a:t>
            </a:r>
          </a:p>
          <a:p>
            <a:pPr lvl="1" eaLnBrk="1" hangingPunct="1"/>
            <a:r>
              <a:rPr lang="en-US" dirty="0" smtClean="0"/>
              <a:t>Stop what you are doing</a:t>
            </a:r>
          </a:p>
          <a:p>
            <a:pPr eaLnBrk="1" hangingPunct="1"/>
            <a:r>
              <a:rPr lang="en-US" b="1" dirty="0" smtClean="0"/>
              <a:t>Don’t interrupt</a:t>
            </a:r>
          </a:p>
          <a:p>
            <a:pPr lvl="1" eaLnBrk="1" hangingPunct="1"/>
            <a:r>
              <a:rPr lang="en-US" dirty="0" smtClean="0"/>
              <a:t>Let your teenager speak</a:t>
            </a:r>
          </a:p>
          <a:p>
            <a:pPr eaLnBrk="1" hangingPunct="1"/>
            <a:r>
              <a:rPr lang="en-US" b="1" dirty="0" smtClean="0"/>
              <a:t>Stay as calm as you can</a:t>
            </a:r>
          </a:p>
          <a:p>
            <a:pPr lvl="1" eaLnBrk="1" hangingPunct="1"/>
            <a:r>
              <a:rPr lang="en-US" dirty="0" smtClean="0"/>
              <a:t>If you’re caught off-guard by what they are saying, breath deeply</a:t>
            </a:r>
          </a:p>
          <a:p>
            <a:pPr eaLnBrk="1" hangingPunct="1"/>
            <a:r>
              <a:rPr lang="en-US" b="1" dirty="0" smtClean="0"/>
              <a:t>Listen for emotions</a:t>
            </a:r>
          </a:p>
          <a:p>
            <a:pPr lvl="1" eaLnBrk="1" hangingPunct="1"/>
            <a:r>
              <a:rPr lang="en-US" dirty="0" smtClean="0"/>
              <a:t>Hear what they are saying beneath the words</a:t>
            </a:r>
          </a:p>
          <a:p>
            <a:pPr eaLnBrk="1" hangingPunct="1"/>
            <a:r>
              <a:rPr lang="en-US" b="1" dirty="0" smtClean="0"/>
              <a:t>Give it time</a:t>
            </a:r>
          </a:p>
          <a:p>
            <a:pPr lvl="1" eaLnBrk="1" hangingPunct="1"/>
            <a:r>
              <a:rPr lang="en-US" dirty="0" smtClean="0"/>
              <a:t>Don’t rush in with your response</a:t>
            </a:r>
          </a:p>
        </p:txBody>
      </p:sp>
      <p:pic>
        <p:nvPicPr>
          <p:cNvPr id="35844" name="Picture 3" descr="C:\Users\08626453\AppData\Local\Microsoft\Windows\Temporary Internet Files\Content.IE5\KHFLYWV9\MP90030895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7988" y="319088"/>
            <a:ext cx="3657600" cy="245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71845" y="6252527"/>
            <a:ext cx="593125" cy="353943"/>
          </a:xfrm>
          <a:prstGeom prst="rect">
            <a:avLst/>
          </a:prstGeom>
          <a:noFill/>
        </p:spPr>
        <p:txBody>
          <a:bodyPr wrap="square" rtlCol="0">
            <a:spAutoFit/>
          </a:bodyPr>
          <a:lstStyle/>
          <a:p>
            <a:fld id="{BC3112DF-AC55-46F0-9693-E3BF8FF5F12E}" type="slidenum">
              <a:rPr lang="en-AU" smtClean="0"/>
              <a:t>11</a:t>
            </a:fld>
            <a:endParaRPr lang="en-AU" dirty="0"/>
          </a:p>
        </p:txBody>
      </p:sp>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l="11505" t="8867" r="64449" b="4187"/>
          <a:stretch>
            <a:fillRect/>
          </a:stretch>
        </p:blipFill>
        <p:spPr bwMode="auto">
          <a:xfrm>
            <a:off x="266660" y="914400"/>
            <a:ext cx="1645192" cy="4874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2583244"/>
      </p:ext>
    </p:extLst>
  </p:cSld>
  <p:clrMapOvr>
    <a:masterClrMapping/>
  </p:clrMapOvr>
  <p:transition spd="slow">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429297" y="285816"/>
            <a:ext cx="6287592" cy="1143265"/>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anchor="ctr"/>
          <a:lstStyle/>
          <a:p>
            <a:pPr algn="ctr" fontAlgn="auto">
              <a:spcBef>
                <a:spcPts val="0"/>
              </a:spcBef>
              <a:spcAft>
                <a:spcPts val="0"/>
              </a:spcAft>
              <a:defRPr/>
            </a:pPr>
            <a:endParaRPr lang="en-US"/>
          </a:p>
        </p:txBody>
      </p:sp>
      <p:sp>
        <p:nvSpPr>
          <p:cNvPr id="3075" name="Title 1"/>
          <p:cNvSpPr>
            <a:spLocks noGrp="1"/>
          </p:cNvSpPr>
          <p:nvPr>
            <p:ph type="title"/>
          </p:nvPr>
        </p:nvSpPr>
        <p:spPr>
          <a:xfrm>
            <a:off x="2429297" y="274701"/>
            <a:ext cx="6259012" cy="1143265"/>
          </a:xfrm>
        </p:spPr>
        <p:txBody>
          <a:bodyPr/>
          <a:lstStyle/>
          <a:p>
            <a:pPr eaLnBrk="1" hangingPunct="1"/>
            <a:r>
              <a:rPr lang="en-AU" sz="3600" dirty="0">
                <a:solidFill>
                  <a:schemeClr val="bg1"/>
                </a:solidFill>
              </a:rPr>
              <a:t>The Importance of Transition Planning</a:t>
            </a:r>
            <a:endParaRPr lang="en-US" sz="3600" dirty="0">
              <a:solidFill>
                <a:schemeClr val="bg1"/>
              </a:solidFill>
            </a:endParaRPr>
          </a:p>
        </p:txBody>
      </p:sp>
      <p:sp>
        <p:nvSpPr>
          <p:cNvPr id="3" name="Content Placeholder 2"/>
          <p:cNvSpPr>
            <a:spLocks noGrp="1"/>
          </p:cNvSpPr>
          <p:nvPr>
            <p:ph idx="1"/>
          </p:nvPr>
        </p:nvSpPr>
        <p:spPr>
          <a:xfrm>
            <a:off x="2182762" y="1714897"/>
            <a:ext cx="6799006" cy="4715967"/>
          </a:xfrm>
        </p:spPr>
        <p:txBody>
          <a:bodyPr rtlCol="0">
            <a:normAutofit/>
          </a:bodyPr>
          <a:lstStyle/>
          <a:p>
            <a:pPr marL="0" indent="0" fontAlgn="auto">
              <a:spcAft>
                <a:spcPts val="0"/>
              </a:spcAft>
              <a:buNone/>
              <a:defRPr/>
            </a:pPr>
            <a:r>
              <a:rPr lang="en-AU" sz="2800" dirty="0"/>
              <a:t>‘</a:t>
            </a:r>
            <a:r>
              <a:rPr lang="en-AU" sz="2800" i="1" dirty="0"/>
              <a:t>He who fails to plan, plans to fail</a:t>
            </a:r>
            <a:r>
              <a:rPr lang="en-AU" sz="2800" dirty="0"/>
              <a:t>’ </a:t>
            </a:r>
            <a:endParaRPr lang="en-AU" sz="2800" dirty="0" smtClean="0"/>
          </a:p>
          <a:p>
            <a:pPr marL="0" indent="0" fontAlgn="auto">
              <a:spcAft>
                <a:spcPts val="0"/>
              </a:spcAft>
              <a:buNone/>
              <a:defRPr/>
            </a:pPr>
            <a:r>
              <a:rPr lang="en-AU" sz="2200" dirty="0" smtClean="0"/>
              <a:t>Proverb</a:t>
            </a:r>
            <a:endParaRPr lang="en-AU" dirty="0" smtClean="0"/>
          </a:p>
          <a:p>
            <a:pPr fontAlgn="auto">
              <a:spcAft>
                <a:spcPts val="0"/>
              </a:spcAft>
              <a:buFont typeface="Arial" pitchFamily="34" charset="0"/>
              <a:buChar char="•"/>
              <a:defRPr/>
            </a:pPr>
            <a:endParaRPr lang="en-AU" sz="1000" dirty="0"/>
          </a:p>
          <a:p>
            <a:pPr marL="0" indent="0" fontAlgn="auto">
              <a:spcAft>
                <a:spcPts val="0"/>
              </a:spcAft>
              <a:buNone/>
              <a:defRPr/>
            </a:pPr>
            <a:r>
              <a:rPr lang="en-AU" sz="2800" dirty="0"/>
              <a:t>Getting transition right is the biggest issue in success for people with disabilities.</a:t>
            </a:r>
          </a:p>
          <a:p>
            <a:pPr fontAlgn="auto">
              <a:spcAft>
                <a:spcPts val="0"/>
              </a:spcAft>
              <a:buNone/>
              <a:defRPr/>
            </a:pPr>
            <a:endParaRPr lang="en-AU" sz="1000" dirty="0"/>
          </a:p>
          <a:p>
            <a:pPr marL="0" indent="0" fontAlgn="auto">
              <a:spcAft>
                <a:spcPts val="0"/>
              </a:spcAft>
              <a:buNone/>
              <a:defRPr/>
            </a:pPr>
            <a:r>
              <a:rPr lang="en-AU" sz="2800" dirty="0"/>
              <a:t>‘</a:t>
            </a:r>
            <a:r>
              <a:rPr lang="en-AU" sz="2800" i="1" dirty="0"/>
              <a:t>Students who had assistance in planning for transition while at school were 30% more likely to succeed</a:t>
            </a:r>
            <a:r>
              <a:rPr lang="en-AU" sz="2800" dirty="0"/>
              <a:t>’</a:t>
            </a:r>
          </a:p>
          <a:p>
            <a:pPr fontAlgn="auto">
              <a:spcAft>
                <a:spcPts val="0"/>
              </a:spcAft>
              <a:buNone/>
              <a:defRPr/>
            </a:pPr>
            <a:r>
              <a:rPr lang="en-AU" sz="3000" dirty="0"/>
              <a:t>	- </a:t>
            </a:r>
            <a:r>
              <a:rPr lang="en-AU" sz="2200" dirty="0"/>
              <a:t>Rod McDonald, ITHACA Researcher</a:t>
            </a:r>
            <a:endParaRPr lang="en-US" dirty="0"/>
          </a:p>
        </p:txBody>
      </p:sp>
      <p:pic>
        <p:nvPicPr>
          <p:cNvPr id="3077" name="Picture 3"/>
          <p:cNvPicPr>
            <a:picLocks noChangeAspect="1" noChangeArrowheads="1"/>
          </p:cNvPicPr>
          <p:nvPr/>
        </p:nvPicPr>
        <p:blipFill>
          <a:blip r:embed="rId3">
            <a:extLst>
              <a:ext uri="{28A0092B-C50C-407E-A947-70E740481C1C}">
                <a14:useLocalDpi xmlns:a14="http://schemas.microsoft.com/office/drawing/2010/main" val="0"/>
              </a:ext>
            </a:extLst>
          </a:blip>
          <a:srcRect l="11505" t="8867" r="64449" b="4187"/>
          <a:stretch>
            <a:fillRect/>
          </a:stretch>
        </p:blipFill>
        <p:spPr bwMode="auto">
          <a:xfrm>
            <a:off x="357250" y="571633"/>
            <a:ext cx="1929147" cy="5716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800530"/>
      </p:ext>
    </p:extLst>
  </p:cSld>
  <p:clrMapOvr>
    <a:masterClrMapping/>
  </p:clrMapOvr>
  <p:transition spd="slow">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429297" y="285816"/>
            <a:ext cx="6287592" cy="1143265"/>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anchor="ctr"/>
          <a:lstStyle/>
          <a:p>
            <a:pPr algn="ctr" fontAlgn="auto">
              <a:spcBef>
                <a:spcPts val="0"/>
              </a:spcBef>
              <a:spcAft>
                <a:spcPts val="0"/>
              </a:spcAft>
              <a:defRPr/>
            </a:pPr>
            <a:endParaRPr lang="en-US" dirty="0"/>
          </a:p>
        </p:txBody>
      </p:sp>
      <p:sp>
        <p:nvSpPr>
          <p:cNvPr id="5123" name="Title 1"/>
          <p:cNvSpPr>
            <a:spLocks noGrp="1"/>
          </p:cNvSpPr>
          <p:nvPr>
            <p:ph type="title"/>
          </p:nvPr>
        </p:nvSpPr>
        <p:spPr>
          <a:xfrm>
            <a:off x="2429297" y="274701"/>
            <a:ext cx="6259012" cy="1143265"/>
          </a:xfrm>
        </p:spPr>
        <p:txBody>
          <a:bodyPr/>
          <a:lstStyle/>
          <a:p>
            <a:pPr eaLnBrk="1" hangingPunct="1"/>
            <a:r>
              <a:rPr lang="en-AU" sz="3600">
                <a:solidFill>
                  <a:schemeClr val="bg1"/>
                </a:solidFill>
              </a:rPr>
              <a:t>Getting Ready</a:t>
            </a:r>
            <a:endParaRPr lang="en-US" sz="3600">
              <a:solidFill>
                <a:schemeClr val="bg1"/>
              </a:solidFill>
            </a:endParaRPr>
          </a:p>
        </p:txBody>
      </p:sp>
      <p:sp>
        <p:nvSpPr>
          <p:cNvPr id="5124" name="Content Placeholder 2"/>
          <p:cNvSpPr>
            <a:spLocks noGrp="1"/>
          </p:cNvSpPr>
          <p:nvPr>
            <p:ph idx="1"/>
          </p:nvPr>
        </p:nvSpPr>
        <p:spPr>
          <a:xfrm>
            <a:off x="2340382" y="1600571"/>
            <a:ext cx="6259012" cy="4687385"/>
          </a:xfrm>
        </p:spPr>
        <p:txBody>
          <a:bodyPr/>
          <a:lstStyle/>
          <a:p>
            <a:pPr marL="0" indent="0">
              <a:spcBef>
                <a:spcPts val="1800"/>
              </a:spcBef>
              <a:spcAft>
                <a:spcPts val="600"/>
              </a:spcAft>
              <a:buNone/>
              <a:defRPr/>
            </a:pPr>
            <a:r>
              <a:rPr lang="en-AU" sz="2600" dirty="0"/>
              <a:t>Career Development </a:t>
            </a:r>
            <a:r>
              <a:rPr lang="en-AU" sz="2800" dirty="0"/>
              <a:t>is the lifelong process of managing life, learning and work  - </a:t>
            </a:r>
            <a:r>
              <a:rPr lang="en-AU" sz="2600" b="1" i="1" dirty="0">
                <a:solidFill>
                  <a:schemeClr val="accent6">
                    <a:lumMod val="75000"/>
                  </a:schemeClr>
                </a:solidFill>
              </a:rPr>
              <a:t>‘Getting the Life you Love’</a:t>
            </a:r>
            <a:endParaRPr lang="en-AU" sz="1200" b="1" i="1" dirty="0">
              <a:solidFill>
                <a:schemeClr val="accent6">
                  <a:lumMod val="75000"/>
                </a:schemeClr>
              </a:solidFill>
            </a:endParaRPr>
          </a:p>
          <a:p>
            <a:pPr>
              <a:spcBef>
                <a:spcPts val="1800"/>
              </a:spcBef>
              <a:buFont typeface="Courier New" pitchFamily="49" charset="0"/>
              <a:buChar char="o"/>
              <a:defRPr/>
            </a:pPr>
            <a:r>
              <a:rPr lang="en-AU" sz="2400" dirty="0"/>
              <a:t>Have a career conversation</a:t>
            </a:r>
          </a:p>
          <a:p>
            <a:pPr>
              <a:spcBef>
                <a:spcPts val="1800"/>
              </a:spcBef>
              <a:buFont typeface="Courier New" pitchFamily="49" charset="0"/>
              <a:buChar char="o"/>
              <a:defRPr/>
            </a:pPr>
            <a:r>
              <a:rPr lang="en-AU" sz="2400" dirty="0"/>
              <a:t>Be aware of your young person’s interests, strengths and skills.</a:t>
            </a:r>
          </a:p>
          <a:p>
            <a:pPr>
              <a:spcBef>
                <a:spcPts val="1800"/>
              </a:spcBef>
              <a:buFont typeface="Courier New" pitchFamily="49" charset="0"/>
              <a:buChar char="o"/>
              <a:defRPr/>
            </a:pPr>
            <a:r>
              <a:rPr lang="en-AU" sz="2400" dirty="0"/>
              <a:t>Consider what additional skills they may need to focus on before leaving school.</a:t>
            </a:r>
          </a:p>
        </p:txBody>
      </p:sp>
      <p:pic>
        <p:nvPicPr>
          <p:cNvPr id="5125" name="Picture 3"/>
          <p:cNvPicPr>
            <a:picLocks noChangeAspect="1" noChangeArrowheads="1"/>
          </p:cNvPicPr>
          <p:nvPr/>
        </p:nvPicPr>
        <p:blipFill>
          <a:blip r:embed="rId3">
            <a:extLst>
              <a:ext uri="{28A0092B-C50C-407E-A947-70E740481C1C}">
                <a14:useLocalDpi xmlns:a14="http://schemas.microsoft.com/office/drawing/2010/main" val="0"/>
              </a:ext>
            </a:extLst>
          </a:blip>
          <a:srcRect l="11505" t="8867" r="64449" b="4187"/>
          <a:stretch>
            <a:fillRect/>
          </a:stretch>
        </p:blipFill>
        <p:spPr bwMode="auto">
          <a:xfrm>
            <a:off x="357250" y="571633"/>
            <a:ext cx="1929147" cy="5716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1321030" y="643087"/>
            <a:ext cx="214350" cy="214362"/>
          </a:xfrm>
          <a:prstGeom prst="ellipse">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anchor="ctr"/>
          <a:lstStyle/>
          <a:p>
            <a:pPr algn="ctr" fontAlgn="auto">
              <a:spcBef>
                <a:spcPts val="0"/>
              </a:spcBef>
              <a:spcAft>
                <a:spcPts val="0"/>
              </a:spcAft>
              <a:defRPr/>
            </a:pPr>
            <a:endParaRPr lang="en-US" dirty="0"/>
          </a:p>
        </p:txBody>
      </p:sp>
    </p:spTree>
    <p:extLst>
      <p:ext uri="{BB962C8B-B14F-4D97-AF65-F5344CB8AC3E}">
        <p14:creationId xmlns:p14="http://schemas.microsoft.com/office/powerpoint/2010/main" val="2311298251"/>
      </p:ext>
    </p:extLst>
  </p:cSld>
  <p:clrMapOvr>
    <a:masterClrMapping/>
  </p:clrMapOvr>
  <p:transition spd="slow">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429297" y="285816"/>
            <a:ext cx="6287592" cy="1143265"/>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anchor="ctr"/>
          <a:lstStyle/>
          <a:p>
            <a:pPr algn="ctr" fontAlgn="auto">
              <a:spcBef>
                <a:spcPts val="0"/>
              </a:spcBef>
              <a:spcAft>
                <a:spcPts val="0"/>
              </a:spcAft>
              <a:defRPr/>
            </a:pPr>
            <a:endParaRPr lang="en-US" dirty="0"/>
          </a:p>
        </p:txBody>
      </p:sp>
      <p:sp>
        <p:nvSpPr>
          <p:cNvPr id="6147" name="Title 1"/>
          <p:cNvSpPr>
            <a:spLocks noGrp="1"/>
          </p:cNvSpPr>
          <p:nvPr>
            <p:ph type="title"/>
          </p:nvPr>
        </p:nvSpPr>
        <p:spPr>
          <a:xfrm>
            <a:off x="2429297" y="274701"/>
            <a:ext cx="6259012" cy="1143265"/>
          </a:xfrm>
        </p:spPr>
        <p:txBody>
          <a:bodyPr>
            <a:normAutofit fontScale="90000"/>
          </a:bodyPr>
          <a:lstStyle/>
          <a:p>
            <a:pPr eaLnBrk="1" hangingPunct="1">
              <a:defRPr/>
            </a:pPr>
            <a:r>
              <a:rPr lang="en-AU" sz="3600" dirty="0">
                <a:solidFill>
                  <a:schemeClr val="bg1"/>
                </a:solidFill>
              </a:rPr>
              <a:t>Making a transition plan with my team</a:t>
            </a:r>
            <a:endParaRPr lang="en-US" sz="3600" dirty="0">
              <a:solidFill>
                <a:schemeClr val="bg1"/>
              </a:solidFill>
            </a:endParaRPr>
          </a:p>
        </p:txBody>
      </p:sp>
      <p:sp>
        <p:nvSpPr>
          <p:cNvPr id="3076" name="Content Placeholder 2"/>
          <p:cNvSpPr>
            <a:spLocks noGrp="1"/>
          </p:cNvSpPr>
          <p:nvPr>
            <p:ph idx="1"/>
          </p:nvPr>
        </p:nvSpPr>
        <p:spPr>
          <a:xfrm>
            <a:off x="2429297" y="1484657"/>
            <a:ext cx="6537722" cy="5001783"/>
          </a:xfrm>
        </p:spPr>
        <p:txBody>
          <a:bodyPr>
            <a:normAutofit lnSpcReduction="10000"/>
          </a:bodyPr>
          <a:lstStyle/>
          <a:p>
            <a:pPr marL="0" indent="0">
              <a:spcBef>
                <a:spcPts val="600"/>
              </a:spcBef>
              <a:spcAft>
                <a:spcPts val="600"/>
              </a:spcAft>
              <a:buNone/>
              <a:defRPr/>
            </a:pPr>
            <a:r>
              <a:rPr lang="en-US" sz="2600" dirty="0"/>
              <a:t>Career Action Plans:</a:t>
            </a:r>
          </a:p>
          <a:p>
            <a:pPr>
              <a:buFont typeface="Courier New" pitchFamily="49" charset="0"/>
              <a:buChar char="o"/>
              <a:defRPr/>
            </a:pPr>
            <a:r>
              <a:rPr lang="en-US" sz="2100" dirty="0"/>
              <a:t>use the three stages of career development:</a:t>
            </a:r>
          </a:p>
          <a:p>
            <a:pPr marL="538217" lvl="1" indent="-174642">
              <a:lnSpc>
                <a:spcPct val="125000"/>
              </a:lnSpc>
              <a:defRPr/>
            </a:pPr>
            <a:r>
              <a:rPr lang="en-US" sz="2100" b="1" dirty="0"/>
              <a:t>self development</a:t>
            </a:r>
            <a:r>
              <a:rPr lang="en-US" sz="2100" dirty="0"/>
              <a:t>- </a:t>
            </a:r>
            <a:r>
              <a:rPr lang="en-US" dirty="0"/>
              <a:t>understand &amp; develop capabilities</a:t>
            </a:r>
          </a:p>
          <a:p>
            <a:pPr marL="538217" lvl="1" indent="-174642">
              <a:lnSpc>
                <a:spcPct val="125000"/>
              </a:lnSpc>
              <a:defRPr/>
            </a:pPr>
            <a:r>
              <a:rPr lang="en-US" sz="2100" b="1" dirty="0"/>
              <a:t>career exploration</a:t>
            </a:r>
            <a:r>
              <a:rPr lang="en-US" sz="2100" dirty="0"/>
              <a:t>- </a:t>
            </a:r>
            <a:r>
              <a:rPr lang="en-AU" dirty="0"/>
              <a:t>investigate &amp; consider opportunities </a:t>
            </a:r>
            <a:endParaRPr lang="en-US" dirty="0"/>
          </a:p>
          <a:p>
            <a:pPr marL="538217" lvl="1" indent="-174642">
              <a:lnSpc>
                <a:spcPct val="125000"/>
              </a:lnSpc>
              <a:defRPr/>
            </a:pPr>
            <a:r>
              <a:rPr lang="en-US" sz="2100" b="1" dirty="0"/>
              <a:t>career management</a:t>
            </a:r>
            <a:r>
              <a:rPr lang="en-US" b="1" dirty="0"/>
              <a:t>-</a:t>
            </a:r>
            <a:r>
              <a:rPr lang="en-AU" dirty="0"/>
              <a:t>manage life choices </a:t>
            </a:r>
            <a:r>
              <a:rPr lang="en-AU" dirty="0" smtClean="0"/>
              <a:t>&amp; transitions</a:t>
            </a:r>
            <a:r>
              <a:rPr lang="en-AU" dirty="0"/>
              <a:t>. </a:t>
            </a:r>
            <a:endParaRPr lang="en-US" dirty="0"/>
          </a:p>
          <a:p>
            <a:pPr>
              <a:buFont typeface="Courier New" pitchFamily="49" charset="0"/>
              <a:buChar char="o"/>
              <a:defRPr/>
            </a:pPr>
            <a:r>
              <a:rPr lang="en-US" sz="2100" dirty="0"/>
              <a:t>help young people to:</a:t>
            </a:r>
          </a:p>
          <a:p>
            <a:pPr marL="538217" lvl="1" indent="-174642">
              <a:lnSpc>
                <a:spcPct val="125000"/>
              </a:lnSpc>
              <a:defRPr/>
            </a:pPr>
            <a:r>
              <a:rPr lang="en-US" sz="2100" dirty="0"/>
              <a:t>set their goals</a:t>
            </a:r>
          </a:p>
          <a:p>
            <a:pPr marL="538217" lvl="1" indent="-174642">
              <a:lnSpc>
                <a:spcPct val="125000"/>
              </a:lnSpc>
              <a:defRPr/>
            </a:pPr>
            <a:r>
              <a:rPr lang="en-US" sz="2100" dirty="0"/>
              <a:t>clarify the actions needed to achieve these goals</a:t>
            </a:r>
          </a:p>
          <a:p>
            <a:pPr marL="538217" lvl="1" indent="-174642">
              <a:lnSpc>
                <a:spcPct val="125000"/>
              </a:lnSpc>
              <a:defRPr/>
            </a:pPr>
            <a:r>
              <a:rPr lang="en-US" sz="2100" dirty="0"/>
              <a:t>commit to participating in the planned activities.</a:t>
            </a:r>
          </a:p>
        </p:txBody>
      </p:sp>
      <p:pic>
        <p:nvPicPr>
          <p:cNvPr id="6149" name="Picture 3"/>
          <p:cNvPicPr>
            <a:picLocks noChangeAspect="1" noChangeArrowheads="1"/>
          </p:cNvPicPr>
          <p:nvPr/>
        </p:nvPicPr>
        <p:blipFill>
          <a:blip r:embed="rId3">
            <a:extLst>
              <a:ext uri="{28A0092B-C50C-407E-A947-70E740481C1C}">
                <a14:useLocalDpi xmlns:a14="http://schemas.microsoft.com/office/drawing/2010/main" val="0"/>
              </a:ext>
            </a:extLst>
          </a:blip>
          <a:srcRect l="11505" t="8867" r="64449" b="4187"/>
          <a:stretch>
            <a:fillRect/>
          </a:stretch>
        </p:blipFill>
        <p:spPr bwMode="auto">
          <a:xfrm>
            <a:off x="357250" y="571633"/>
            <a:ext cx="1929147" cy="5716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857399" y="1286173"/>
            <a:ext cx="214350" cy="214363"/>
          </a:xfrm>
          <a:prstGeom prst="ellipse">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anchor="ctr"/>
          <a:lstStyle/>
          <a:p>
            <a:pPr algn="ctr" fontAlgn="auto">
              <a:spcBef>
                <a:spcPts val="0"/>
              </a:spcBef>
              <a:spcAft>
                <a:spcPts val="0"/>
              </a:spcAft>
              <a:defRPr/>
            </a:pPr>
            <a:endParaRPr lang="en-US" dirty="0"/>
          </a:p>
        </p:txBody>
      </p:sp>
    </p:spTree>
    <p:extLst>
      <p:ext uri="{BB962C8B-B14F-4D97-AF65-F5344CB8AC3E}">
        <p14:creationId xmlns:p14="http://schemas.microsoft.com/office/powerpoint/2010/main" val="3251877347"/>
      </p:ext>
    </p:extLst>
  </p:cSld>
  <p:clrMapOvr>
    <a:masterClrMapping/>
  </p:clrMapOvr>
  <p:transition spd="slow">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4"/>
          <p:cNvSpPr>
            <a:spLocks noGrp="1"/>
          </p:cNvSpPr>
          <p:nvPr>
            <p:ph type="title"/>
          </p:nvPr>
        </p:nvSpPr>
        <p:spPr>
          <a:xfrm>
            <a:off x="800100" y="246063"/>
            <a:ext cx="7775575" cy="609600"/>
          </a:xfrm>
        </p:spPr>
        <p:txBody>
          <a:bodyPr/>
          <a:lstStyle/>
          <a:p>
            <a:pPr eaLnBrk="1" hangingPunct="1"/>
            <a:r>
              <a:rPr lang="en-US" dirty="0" smtClean="0"/>
              <a:t>Helping to Set Goals and Plans</a:t>
            </a:r>
          </a:p>
        </p:txBody>
      </p:sp>
      <p:sp>
        <p:nvSpPr>
          <p:cNvPr id="5123" name="Text Placeholder 6"/>
          <p:cNvSpPr>
            <a:spLocks noGrp="1"/>
          </p:cNvSpPr>
          <p:nvPr>
            <p:ph type="body" sz="half" idx="2"/>
          </p:nvPr>
        </p:nvSpPr>
        <p:spPr>
          <a:xfrm>
            <a:off x="792163" y="866775"/>
            <a:ext cx="3835400" cy="4446588"/>
          </a:xfrm>
        </p:spPr>
        <p:txBody>
          <a:bodyPr/>
          <a:lstStyle/>
          <a:p>
            <a:pPr marL="0" indent="0" eaLnBrk="1" hangingPunct="1">
              <a:buFontTx/>
              <a:buNone/>
              <a:defRPr/>
            </a:pPr>
            <a:r>
              <a:rPr lang="en-US" sz="2000" dirty="0" smtClean="0"/>
              <a:t>Career Action Plans:</a:t>
            </a:r>
            <a:endParaRPr lang="en-US" sz="2000" dirty="0"/>
          </a:p>
          <a:p>
            <a:pPr eaLnBrk="1" hangingPunct="1">
              <a:defRPr/>
            </a:pPr>
            <a:r>
              <a:rPr lang="en-US" sz="2000" dirty="0" smtClean="0"/>
              <a:t>use the three stages of career development:</a:t>
            </a:r>
          </a:p>
          <a:p>
            <a:pPr lvl="1" eaLnBrk="1" hangingPunct="1">
              <a:defRPr/>
            </a:pPr>
            <a:r>
              <a:rPr lang="en-US" sz="1800" dirty="0" smtClean="0"/>
              <a:t>self-development;</a:t>
            </a:r>
          </a:p>
          <a:p>
            <a:pPr lvl="1" eaLnBrk="1" hangingPunct="1">
              <a:defRPr/>
            </a:pPr>
            <a:r>
              <a:rPr lang="en-US" sz="1800" dirty="0" smtClean="0"/>
              <a:t>career exploration; and</a:t>
            </a:r>
          </a:p>
          <a:p>
            <a:pPr lvl="1" eaLnBrk="1" hangingPunct="1">
              <a:defRPr/>
            </a:pPr>
            <a:r>
              <a:rPr lang="en-US" sz="1800" dirty="0" smtClean="0"/>
              <a:t>career management.</a:t>
            </a:r>
          </a:p>
          <a:p>
            <a:pPr eaLnBrk="1" hangingPunct="1">
              <a:defRPr/>
            </a:pPr>
            <a:r>
              <a:rPr lang="en-US" sz="2000" dirty="0" smtClean="0"/>
              <a:t>help young people to:</a:t>
            </a:r>
          </a:p>
          <a:p>
            <a:pPr lvl="1" eaLnBrk="1" hangingPunct="1">
              <a:defRPr/>
            </a:pPr>
            <a:r>
              <a:rPr lang="en-US" sz="1800" dirty="0" smtClean="0"/>
              <a:t>set their goals;</a:t>
            </a:r>
          </a:p>
          <a:p>
            <a:pPr lvl="1" eaLnBrk="1" hangingPunct="1">
              <a:defRPr/>
            </a:pPr>
            <a:r>
              <a:rPr lang="en-US" sz="1800" dirty="0" smtClean="0"/>
              <a:t>clarify the actions needed to achieve these goals; and</a:t>
            </a:r>
          </a:p>
          <a:p>
            <a:pPr lvl="1" eaLnBrk="1" hangingPunct="1">
              <a:defRPr/>
            </a:pPr>
            <a:r>
              <a:rPr lang="en-US" sz="1800" dirty="0" smtClean="0"/>
              <a:t>commit to participating in the planned activities.</a:t>
            </a:r>
          </a:p>
        </p:txBody>
      </p:sp>
      <p:grpSp>
        <p:nvGrpSpPr>
          <p:cNvPr id="36868" name="Group 2"/>
          <p:cNvGrpSpPr>
            <a:grpSpLocks/>
          </p:cNvGrpSpPr>
          <p:nvPr/>
        </p:nvGrpSpPr>
        <p:grpSpPr bwMode="auto">
          <a:xfrm>
            <a:off x="5105400" y="1033463"/>
            <a:ext cx="3070225" cy="3986212"/>
            <a:chOff x="5104830" y="1033463"/>
            <a:chExt cx="3070071" cy="3986212"/>
          </a:xfrm>
        </p:grpSpPr>
        <p:pic>
          <p:nvPicPr>
            <p:cNvPr id="36869"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54625" y="1033463"/>
              <a:ext cx="2905125" cy="398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rot="19171316">
              <a:off x="5104830" y="2357557"/>
              <a:ext cx="3070071" cy="923330"/>
            </a:xfrm>
            <a:prstGeom prst="rect">
              <a:avLst/>
            </a:prstGeom>
            <a:noFill/>
          </p:spPr>
          <p:txBody>
            <a:bodyPr wrap="none">
              <a:spAutoFit/>
            </a:bodyPr>
            <a:lstStyle/>
            <a:p>
              <a:pPr algn="ctr">
                <a:defRPr/>
              </a:pP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SAMPLE</a:t>
              </a:r>
            </a:p>
          </p:txBody>
        </p:sp>
      </p:grpSp>
      <p:sp>
        <p:nvSpPr>
          <p:cNvPr id="7" name="TextBox 6"/>
          <p:cNvSpPr txBox="1"/>
          <p:nvPr/>
        </p:nvSpPr>
        <p:spPr>
          <a:xfrm>
            <a:off x="271845" y="6252527"/>
            <a:ext cx="593125" cy="353943"/>
          </a:xfrm>
          <a:prstGeom prst="rect">
            <a:avLst/>
          </a:prstGeom>
          <a:noFill/>
        </p:spPr>
        <p:txBody>
          <a:bodyPr wrap="square" rtlCol="0">
            <a:spAutoFit/>
          </a:bodyPr>
          <a:lstStyle/>
          <a:p>
            <a:fld id="{BC3112DF-AC55-46F0-9693-E3BF8FF5F12E}" type="slidenum">
              <a:rPr lang="en-AU" smtClean="0"/>
              <a:t>15</a:t>
            </a:fld>
            <a:endParaRPr lang="en-AU" dirty="0"/>
          </a:p>
        </p:txBody>
      </p:sp>
    </p:spTree>
    <p:extLst>
      <p:ext uri="{BB962C8B-B14F-4D97-AF65-F5344CB8AC3E}">
        <p14:creationId xmlns:p14="http://schemas.microsoft.com/office/powerpoint/2010/main" val="3587348805"/>
      </p:ext>
    </p:extLst>
  </p:cSld>
  <p:clrMapOvr>
    <a:masterClrMapping/>
  </p:clrMapOvr>
  <p:transition spd="slow">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429297" y="285816"/>
            <a:ext cx="6287592" cy="1143265"/>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anchor="ctr"/>
          <a:lstStyle/>
          <a:p>
            <a:pPr algn="ctr" fontAlgn="auto">
              <a:spcBef>
                <a:spcPts val="0"/>
              </a:spcBef>
              <a:spcAft>
                <a:spcPts val="0"/>
              </a:spcAft>
              <a:defRPr/>
            </a:pPr>
            <a:endParaRPr lang="en-US" dirty="0"/>
          </a:p>
        </p:txBody>
      </p:sp>
      <p:sp>
        <p:nvSpPr>
          <p:cNvPr id="6147" name="Title 1"/>
          <p:cNvSpPr>
            <a:spLocks noGrp="1"/>
          </p:cNvSpPr>
          <p:nvPr>
            <p:ph type="title"/>
          </p:nvPr>
        </p:nvSpPr>
        <p:spPr>
          <a:xfrm>
            <a:off x="2429297" y="274701"/>
            <a:ext cx="6259012" cy="1143265"/>
          </a:xfrm>
        </p:spPr>
        <p:txBody>
          <a:bodyPr>
            <a:normAutofit fontScale="90000"/>
          </a:bodyPr>
          <a:lstStyle/>
          <a:p>
            <a:pPr eaLnBrk="1" hangingPunct="1">
              <a:defRPr/>
            </a:pPr>
            <a:r>
              <a:rPr lang="en-AU" sz="3600" dirty="0">
                <a:solidFill>
                  <a:schemeClr val="bg1"/>
                </a:solidFill>
              </a:rPr>
              <a:t>Making a transition plan with my team</a:t>
            </a:r>
            <a:endParaRPr lang="en-US" sz="3600" dirty="0">
              <a:solidFill>
                <a:schemeClr val="bg1"/>
              </a:solidFill>
            </a:endParaRPr>
          </a:p>
        </p:txBody>
      </p:sp>
      <p:sp>
        <p:nvSpPr>
          <p:cNvPr id="3076" name="Content Placeholder 2"/>
          <p:cNvSpPr>
            <a:spLocks noGrp="1"/>
          </p:cNvSpPr>
          <p:nvPr>
            <p:ph idx="1"/>
          </p:nvPr>
        </p:nvSpPr>
        <p:spPr>
          <a:xfrm>
            <a:off x="2429297" y="1484657"/>
            <a:ext cx="6287592" cy="5001783"/>
          </a:xfrm>
        </p:spPr>
        <p:txBody>
          <a:bodyPr>
            <a:normAutofit/>
          </a:bodyPr>
          <a:lstStyle/>
          <a:p>
            <a:pPr marL="0" indent="0">
              <a:spcBef>
                <a:spcPts val="600"/>
              </a:spcBef>
              <a:spcAft>
                <a:spcPts val="600"/>
              </a:spcAft>
              <a:buNone/>
              <a:defRPr/>
            </a:pPr>
            <a:r>
              <a:rPr lang="en-US" sz="2600" dirty="0"/>
              <a:t>Career Action Plans:</a:t>
            </a:r>
          </a:p>
          <a:p>
            <a:pPr>
              <a:buFont typeface="Courier New" pitchFamily="49" charset="0"/>
              <a:buChar char="o"/>
              <a:defRPr/>
            </a:pPr>
            <a:r>
              <a:rPr lang="en-US" sz="2100" dirty="0" smtClean="0"/>
              <a:t>help </a:t>
            </a:r>
            <a:r>
              <a:rPr lang="en-US" sz="2100" dirty="0"/>
              <a:t>young people to:</a:t>
            </a:r>
          </a:p>
          <a:p>
            <a:pPr marL="538217" lvl="1" indent="-174642">
              <a:lnSpc>
                <a:spcPct val="125000"/>
              </a:lnSpc>
              <a:defRPr/>
            </a:pPr>
            <a:r>
              <a:rPr lang="en-US" sz="2100" dirty="0"/>
              <a:t>set their goals</a:t>
            </a:r>
          </a:p>
          <a:p>
            <a:pPr marL="538217" lvl="1" indent="-174642">
              <a:lnSpc>
                <a:spcPct val="125000"/>
              </a:lnSpc>
              <a:defRPr/>
            </a:pPr>
            <a:r>
              <a:rPr lang="en-US" sz="2100" dirty="0"/>
              <a:t>clarify the actions needed to achieve these goals</a:t>
            </a:r>
          </a:p>
          <a:p>
            <a:pPr marL="538217" lvl="1" indent="-174642">
              <a:lnSpc>
                <a:spcPct val="125000"/>
              </a:lnSpc>
              <a:defRPr/>
            </a:pPr>
            <a:r>
              <a:rPr lang="en-US" sz="2100" dirty="0"/>
              <a:t>commit to participating in the planned activities.</a:t>
            </a:r>
          </a:p>
        </p:txBody>
      </p:sp>
      <p:pic>
        <p:nvPicPr>
          <p:cNvPr id="6149" name="Picture 3"/>
          <p:cNvPicPr>
            <a:picLocks noChangeAspect="1" noChangeArrowheads="1"/>
          </p:cNvPicPr>
          <p:nvPr/>
        </p:nvPicPr>
        <p:blipFill>
          <a:blip r:embed="rId3">
            <a:extLst>
              <a:ext uri="{28A0092B-C50C-407E-A947-70E740481C1C}">
                <a14:useLocalDpi xmlns:a14="http://schemas.microsoft.com/office/drawing/2010/main" val="0"/>
              </a:ext>
            </a:extLst>
          </a:blip>
          <a:srcRect l="11505" t="8867" r="64449" b="4187"/>
          <a:stretch>
            <a:fillRect/>
          </a:stretch>
        </p:blipFill>
        <p:spPr bwMode="auto">
          <a:xfrm>
            <a:off x="357250" y="571633"/>
            <a:ext cx="1929147" cy="5716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857399" y="1286173"/>
            <a:ext cx="214350" cy="214363"/>
          </a:xfrm>
          <a:prstGeom prst="ellipse">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anchor="ctr"/>
          <a:lstStyle/>
          <a:p>
            <a:pPr algn="ctr" fontAlgn="auto">
              <a:spcBef>
                <a:spcPts val="0"/>
              </a:spcBef>
              <a:spcAft>
                <a:spcPts val="0"/>
              </a:spcAft>
              <a:defRPr/>
            </a:pPr>
            <a:endParaRPr lang="en-US" dirty="0"/>
          </a:p>
        </p:txBody>
      </p:sp>
    </p:spTree>
    <p:extLst>
      <p:ext uri="{BB962C8B-B14F-4D97-AF65-F5344CB8AC3E}">
        <p14:creationId xmlns:p14="http://schemas.microsoft.com/office/powerpoint/2010/main" val="4155161684"/>
      </p:ext>
    </p:extLst>
  </p:cSld>
  <p:clrMapOvr>
    <a:masterClrMapping/>
  </p:clrMapOvr>
  <p:transition spd="slow">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429297" y="285816"/>
            <a:ext cx="6287592" cy="1143265"/>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anchor="ctr"/>
          <a:lstStyle/>
          <a:p>
            <a:pPr algn="ctr" fontAlgn="auto">
              <a:spcBef>
                <a:spcPts val="0"/>
              </a:spcBef>
              <a:spcAft>
                <a:spcPts val="0"/>
              </a:spcAft>
              <a:defRPr/>
            </a:pPr>
            <a:endParaRPr lang="en-US" dirty="0"/>
          </a:p>
        </p:txBody>
      </p:sp>
      <p:sp>
        <p:nvSpPr>
          <p:cNvPr id="7171" name="Title 1"/>
          <p:cNvSpPr>
            <a:spLocks noGrp="1"/>
          </p:cNvSpPr>
          <p:nvPr>
            <p:ph type="title"/>
          </p:nvPr>
        </p:nvSpPr>
        <p:spPr>
          <a:xfrm>
            <a:off x="2429297" y="274701"/>
            <a:ext cx="6259012" cy="1143265"/>
          </a:xfrm>
        </p:spPr>
        <p:txBody>
          <a:bodyPr>
            <a:normAutofit fontScale="90000"/>
          </a:bodyPr>
          <a:lstStyle/>
          <a:p>
            <a:pPr eaLnBrk="1" hangingPunct="1">
              <a:defRPr/>
            </a:pPr>
            <a:r>
              <a:rPr lang="en-AU" sz="3600" dirty="0">
                <a:solidFill>
                  <a:schemeClr val="bg1"/>
                </a:solidFill>
              </a:rPr>
              <a:t>Making a transition plan with my team</a:t>
            </a:r>
            <a:endParaRPr lang="en-US" sz="3600" dirty="0">
              <a:solidFill>
                <a:schemeClr val="bg1"/>
              </a:solidFill>
            </a:endParaRPr>
          </a:p>
        </p:txBody>
      </p:sp>
      <p:sp>
        <p:nvSpPr>
          <p:cNvPr id="7172" name="Content Placeholder 2"/>
          <p:cNvSpPr>
            <a:spLocks noGrp="1"/>
          </p:cNvSpPr>
          <p:nvPr>
            <p:ph idx="1"/>
          </p:nvPr>
        </p:nvSpPr>
        <p:spPr>
          <a:xfrm>
            <a:off x="2340382" y="1500536"/>
            <a:ext cx="6376507" cy="5025600"/>
          </a:xfrm>
        </p:spPr>
        <p:txBody>
          <a:bodyPr>
            <a:normAutofit/>
          </a:bodyPr>
          <a:lstStyle/>
          <a:p>
            <a:pPr>
              <a:spcBef>
                <a:spcPts val="1800"/>
              </a:spcBef>
              <a:buNone/>
              <a:defRPr/>
            </a:pPr>
            <a:r>
              <a:rPr lang="en-AU" sz="2600" dirty="0"/>
              <a:t>What is my role as a parent?</a:t>
            </a:r>
          </a:p>
          <a:p>
            <a:pPr marL="450895" lvl="1" indent="-368337">
              <a:spcBef>
                <a:spcPts val="1200"/>
              </a:spcBef>
              <a:buFont typeface="Courier New" pitchFamily="49" charset="0"/>
              <a:buChar char="o"/>
              <a:defRPr/>
            </a:pPr>
            <a:r>
              <a:rPr lang="en-AU" dirty="0"/>
              <a:t>Help form and update the Career Action Plan (CAP)</a:t>
            </a:r>
          </a:p>
          <a:p>
            <a:pPr marL="450895" lvl="1" indent="-368337">
              <a:spcBef>
                <a:spcPts val="1200"/>
              </a:spcBef>
              <a:buFont typeface="Courier New" pitchFamily="49" charset="0"/>
              <a:buChar char="o"/>
              <a:defRPr/>
            </a:pPr>
            <a:r>
              <a:rPr lang="en-AU" dirty="0"/>
              <a:t>Advocate for your child, identify their skills, interests &amp; hopes</a:t>
            </a:r>
          </a:p>
          <a:p>
            <a:pPr marL="450895" lvl="1" indent="-368337">
              <a:spcBef>
                <a:spcPts val="1200"/>
              </a:spcBef>
              <a:buFont typeface="Courier New" pitchFamily="49" charset="0"/>
              <a:buChar char="o"/>
              <a:defRPr/>
            </a:pPr>
            <a:r>
              <a:rPr lang="en-AU" dirty="0"/>
              <a:t>Use your networks to give your child opportunities to hear about, experience and explore different careers</a:t>
            </a:r>
          </a:p>
          <a:p>
            <a:pPr marL="450895" lvl="1" indent="-368337">
              <a:spcBef>
                <a:spcPts val="1200"/>
              </a:spcBef>
              <a:buFont typeface="Courier New" pitchFamily="49" charset="0"/>
              <a:buChar char="o"/>
              <a:defRPr/>
            </a:pPr>
            <a:r>
              <a:rPr lang="en-AU" dirty="0"/>
              <a:t>Be aware of changes in the job market and what that might mean for job prospects in particular </a:t>
            </a:r>
            <a:r>
              <a:rPr lang="en-AU" dirty="0" smtClean="0"/>
              <a:t>careers</a:t>
            </a:r>
            <a:endParaRPr lang="en-AU" dirty="0"/>
          </a:p>
        </p:txBody>
      </p:sp>
      <p:pic>
        <p:nvPicPr>
          <p:cNvPr id="7173" name="Picture 3"/>
          <p:cNvPicPr>
            <a:picLocks noChangeAspect="1" noChangeArrowheads="1"/>
          </p:cNvPicPr>
          <p:nvPr/>
        </p:nvPicPr>
        <p:blipFill>
          <a:blip r:embed="rId3">
            <a:extLst>
              <a:ext uri="{28A0092B-C50C-407E-A947-70E740481C1C}">
                <a14:useLocalDpi xmlns:a14="http://schemas.microsoft.com/office/drawing/2010/main" val="0"/>
              </a:ext>
            </a:extLst>
          </a:blip>
          <a:srcRect l="11505" t="8867" r="64449" b="4187"/>
          <a:stretch>
            <a:fillRect/>
          </a:stretch>
        </p:blipFill>
        <p:spPr bwMode="auto">
          <a:xfrm>
            <a:off x="357250" y="571633"/>
            <a:ext cx="1929147" cy="5716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857399" y="1286173"/>
            <a:ext cx="214350" cy="214363"/>
          </a:xfrm>
          <a:prstGeom prst="ellipse">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anchor="ctr"/>
          <a:lstStyle/>
          <a:p>
            <a:pPr algn="ctr" fontAlgn="auto">
              <a:spcBef>
                <a:spcPts val="0"/>
              </a:spcBef>
              <a:spcAft>
                <a:spcPts val="0"/>
              </a:spcAft>
              <a:defRPr/>
            </a:pPr>
            <a:endParaRPr lang="en-US" dirty="0"/>
          </a:p>
        </p:txBody>
      </p:sp>
    </p:spTree>
    <p:extLst>
      <p:ext uri="{BB962C8B-B14F-4D97-AF65-F5344CB8AC3E}">
        <p14:creationId xmlns:p14="http://schemas.microsoft.com/office/powerpoint/2010/main" val="3671157469"/>
      </p:ext>
    </p:extLst>
  </p:cSld>
  <p:clrMapOvr>
    <a:masterClrMapping/>
  </p:clrMapOvr>
  <p:transition spd="slow">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429297" y="285816"/>
            <a:ext cx="6287592" cy="1143265"/>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anchor="ctr"/>
          <a:lstStyle/>
          <a:p>
            <a:pPr algn="ctr" fontAlgn="auto">
              <a:spcBef>
                <a:spcPts val="0"/>
              </a:spcBef>
              <a:spcAft>
                <a:spcPts val="0"/>
              </a:spcAft>
              <a:defRPr/>
            </a:pPr>
            <a:endParaRPr lang="en-US" dirty="0"/>
          </a:p>
        </p:txBody>
      </p:sp>
      <p:sp>
        <p:nvSpPr>
          <p:cNvPr id="7171" name="Title 1"/>
          <p:cNvSpPr>
            <a:spLocks noGrp="1"/>
          </p:cNvSpPr>
          <p:nvPr>
            <p:ph type="title"/>
          </p:nvPr>
        </p:nvSpPr>
        <p:spPr>
          <a:xfrm>
            <a:off x="2429297" y="274701"/>
            <a:ext cx="6259012" cy="1143265"/>
          </a:xfrm>
        </p:spPr>
        <p:txBody>
          <a:bodyPr>
            <a:normAutofit fontScale="90000"/>
          </a:bodyPr>
          <a:lstStyle/>
          <a:p>
            <a:pPr eaLnBrk="1" hangingPunct="1">
              <a:defRPr/>
            </a:pPr>
            <a:r>
              <a:rPr lang="en-AU" sz="3600" dirty="0">
                <a:solidFill>
                  <a:schemeClr val="bg1"/>
                </a:solidFill>
              </a:rPr>
              <a:t>Making a transition plan with my team</a:t>
            </a:r>
            <a:endParaRPr lang="en-US" sz="3600" dirty="0">
              <a:solidFill>
                <a:schemeClr val="bg1"/>
              </a:solidFill>
            </a:endParaRPr>
          </a:p>
        </p:txBody>
      </p:sp>
      <p:sp>
        <p:nvSpPr>
          <p:cNvPr id="7172" name="Content Placeholder 2"/>
          <p:cNvSpPr>
            <a:spLocks noGrp="1"/>
          </p:cNvSpPr>
          <p:nvPr>
            <p:ph idx="1"/>
          </p:nvPr>
        </p:nvSpPr>
        <p:spPr>
          <a:xfrm>
            <a:off x="2340382" y="1500536"/>
            <a:ext cx="6376507" cy="5025600"/>
          </a:xfrm>
        </p:spPr>
        <p:txBody>
          <a:bodyPr>
            <a:normAutofit/>
          </a:bodyPr>
          <a:lstStyle/>
          <a:p>
            <a:pPr>
              <a:spcBef>
                <a:spcPts val="1800"/>
              </a:spcBef>
              <a:buNone/>
              <a:defRPr/>
            </a:pPr>
            <a:r>
              <a:rPr lang="en-AU" sz="2600" dirty="0"/>
              <a:t>What is my role as a parent?</a:t>
            </a:r>
          </a:p>
          <a:p>
            <a:pPr marL="450895" lvl="1" indent="-368337">
              <a:spcBef>
                <a:spcPts val="1200"/>
              </a:spcBef>
              <a:buFont typeface="Courier New" pitchFamily="49" charset="0"/>
              <a:buChar char="o"/>
              <a:defRPr/>
            </a:pPr>
            <a:r>
              <a:rPr lang="en-AU" dirty="0" smtClean="0"/>
              <a:t>Be </a:t>
            </a:r>
            <a:r>
              <a:rPr lang="en-AU" dirty="0"/>
              <a:t>aware of changes in the job market and what that might mean for job prospects in particular careers</a:t>
            </a:r>
          </a:p>
          <a:p>
            <a:pPr marL="450895" lvl="1" indent="-368337">
              <a:spcBef>
                <a:spcPts val="1200"/>
              </a:spcBef>
              <a:buFont typeface="Courier New" pitchFamily="49" charset="0"/>
              <a:buChar char="o"/>
              <a:defRPr/>
            </a:pPr>
            <a:r>
              <a:rPr lang="en-AU" dirty="0"/>
              <a:t>Refer to the CAP in Student Support Group meetings   </a:t>
            </a:r>
          </a:p>
          <a:p>
            <a:pPr marL="450895" lvl="1" indent="-368337">
              <a:spcBef>
                <a:spcPts val="1200"/>
              </a:spcBef>
              <a:buFont typeface="Courier New" pitchFamily="49" charset="0"/>
              <a:buChar char="o"/>
              <a:defRPr/>
            </a:pPr>
            <a:r>
              <a:rPr lang="en-AU" dirty="0"/>
              <a:t>Attend Futures for Young Adults meetings </a:t>
            </a:r>
          </a:p>
          <a:p>
            <a:pPr marL="450895" lvl="1" indent="-368337">
              <a:spcBef>
                <a:spcPts val="1200"/>
              </a:spcBef>
              <a:buFont typeface="Courier New" pitchFamily="49" charset="0"/>
              <a:buChar char="o"/>
              <a:defRPr/>
            </a:pPr>
            <a:r>
              <a:rPr lang="en-AU" dirty="0"/>
              <a:t>Be a Career Ally- share your career story.  Listen to &amp; support your teenager and remind them it’s okay to be uncertain!</a:t>
            </a:r>
          </a:p>
        </p:txBody>
      </p:sp>
      <p:pic>
        <p:nvPicPr>
          <p:cNvPr id="7173" name="Picture 3"/>
          <p:cNvPicPr>
            <a:picLocks noChangeAspect="1" noChangeArrowheads="1"/>
          </p:cNvPicPr>
          <p:nvPr/>
        </p:nvPicPr>
        <p:blipFill>
          <a:blip r:embed="rId3">
            <a:extLst>
              <a:ext uri="{28A0092B-C50C-407E-A947-70E740481C1C}">
                <a14:useLocalDpi xmlns:a14="http://schemas.microsoft.com/office/drawing/2010/main" val="0"/>
              </a:ext>
            </a:extLst>
          </a:blip>
          <a:srcRect l="11505" t="8867" r="64449" b="4187"/>
          <a:stretch>
            <a:fillRect/>
          </a:stretch>
        </p:blipFill>
        <p:spPr bwMode="auto">
          <a:xfrm>
            <a:off x="357250" y="571633"/>
            <a:ext cx="1929147" cy="5716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857399" y="1286173"/>
            <a:ext cx="214350" cy="214363"/>
          </a:xfrm>
          <a:prstGeom prst="ellipse">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anchor="ctr"/>
          <a:lstStyle/>
          <a:p>
            <a:pPr algn="ctr" fontAlgn="auto">
              <a:spcBef>
                <a:spcPts val="0"/>
              </a:spcBef>
              <a:spcAft>
                <a:spcPts val="0"/>
              </a:spcAft>
              <a:defRPr/>
            </a:pPr>
            <a:endParaRPr lang="en-US" dirty="0"/>
          </a:p>
        </p:txBody>
      </p:sp>
    </p:spTree>
    <p:extLst>
      <p:ext uri="{BB962C8B-B14F-4D97-AF65-F5344CB8AC3E}">
        <p14:creationId xmlns:p14="http://schemas.microsoft.com/office/powerpoint/2010/main" val="2645785935"/>
      </p:ext>
    </p:extLst>
  </p:cSld>
  <p:clrMapOvr>
    <a:masterClrMapping/>
  </p:clrMapOvr>
  <p:transition spd="slow">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429297" y="285816"/>
            <a:ext cx="6287592" cy="1143265"/>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anchor="ctr"/>
          <a:lstStyle/>
          <a:p>
            <a:pPr algn="ctr" fontAlgn="auto">
              <a:spcBef>
                <a:spcPts val="0"/>
              </a:spcBef>
              <a:spcAft>
                <a:spcPts val="0"/>
              </a:spcAft>
              <a:defRPr/>
            </a:pPr>
            <a:endParaRPr lang="en-US" dirty="0"/>
          </a:p>
        </p:txBody>
      </p:sp>
      <p:sp>
        <p:nvSpPr>
          <p:cNvPr id="8195" name="Title 1"/>
          <p:cNvSpPr>
            <a:spLocks noGrp="1"/>
          </p:cNvSpPr>
          <p:nvPr>
            <p:ph type="title"/>
          </p:nvPr>
        </p:nvSpPr>
        <p:spPr>
          <a:xfrm>
            <a:off x="2429297" y="274701"/>
            <a:ext cx="6259012" cy="1143265"/>
          </a:xfrm>
        </p:spPr>
        <p:txBody>
          <a:bodyPr/>
          <a:lstStyle/>
          <a:p>
            <a:pPr eaLnBrk="1" hangingPunct="1"/>
            <a:r>
              <a:rPr lang="en-AU" sz="3600">
                <a:solidFill>
                  <a:schemeClr val="bg1"/>
                </a:solidFill>
              </a:rPr>
              <a:t>Preparing and Connecting</a:t>
            </a:r>
            <a:endParaRPr lang="en-US" sz="3600">
              <a:solidFill>
                <a:schemeClr val="bg1"/>
              </a:solidFill>
            </a:endParaRPr>
          </a:p>
        </p:txBody>
      </p:sp>
      <p:sp>
        <p:nvSpPr>
          <p:cNvPr id="8196" name="Content Placeholder 2"/>
          <p:cNvSpPr>
            <a:spLocks noGrp="1"/>
          </p:cNvSpPr>
          <p:nvPr>
            <p:ph idx="1"/>
          </p:nvPr>
        </p:nvSpPr>
        <p:spPr>
          <a:xfrm>
            <a:off x="2340382" y="1484657"/>
            <a:ext cx="6430492" cy="4687385"/>
          </a:xfrm>
        </p:spPr>
        <p:txBody>
          <a:bodyPr/>
          <a:lstStyle/>
          <a:p>
            <a:pPr marL="0" indent="0">
              <a:buNone/>
              <a:defRPr/>
            </a:pPr>
            <a:r>
              <a:rPr lang="en-AU" sz="2600" dirty="0"/>
              <a:t>Why do we need to connect </a:t>
            </a:r>
            <a:r>
              <a:rPr lang="en-AU" sz="2600" u="sng" dirty="0"/>
              <a:t>before</a:t>
            </a:r>
            <a:r>
              <a:rPr lang="en-AU" sz="2600" dirty="0"/>
              <a:t> they leave school?</a:t>
            </a:r>
          </a:p>
          <a:p>
            <a:pPr eaLnBrk="1" hangingPunct="1">
              <a:buFont typeface="Courier New" pitchFamily="49" charset="0"/>
              <a:buChar char="o"/>
              <a:defRPr/>
            </a:pPr>
            <a:endParaRPr lang="en-US" sz="1700" dirty="0"/>
          </a:p>
          <a:p>
            <a:pPr eaLnBrk="1" hangingPunct="1">
              <a:buFont typeface="Courier New" pitchFamily="49" charset="0"/>
              <a:buChar char="o"/>
              <a:defRPr/>
            </a:pPr>
            <a:endParaRPr lang="en-US" sz="1700" dirty="0"/>
          </a:p>
          <a:p>
            <a:pPr eaLnBrk="1" hangingPunct="1">
              <a:buFont typeface="Courier New" pitchFamily="49" charset="0"/>
              <a:buChar char="o"/>
              <a:defRPr/>
            </a:pPr>
            <a:endParaRPr lang="en-AU" sz="1700" dirty="0"/>
          </a:p>
          <a:p>
            <a:pPr marL="0" indent="0">
              <a:buNone/>
              <a:defRPr/>
            </a:pPr>
            <a:r>
              <a:rPr lang="en-AU" sz="2600" dirty="0"/>
              <a:t>What do I do with the CAPs document at the end of the year?</a:t>
            </a:r>
          </a:p>
          <a:p>
            <a:pPr>
              <a:buFont typeface="Courier New" pitchFamily="49" charset="0"/>
              <a:buChar char="o"/>
              <a:defRPr/>
            </a:pPr>
            <a:r>
              <a:rPr lang="en-AU" sz="2000" dirty="0"/>
              <a:t>Information within these documents may also be helpful in your student’s post-school option so you may wish to pass the document on.  </a:t>
            </a:r>
            <a:endParaRPr lang="en-US" sz="2000" dirty="0"/>
          </a:p>
          <a:p>
            <a:pPr eaLnBrk="1" hangingPunct="1">
              <a:buFont typeface="Courier New" pitchFamily="49" charset="0"/>
              <a:buChar char="o"/>
              <a:defRPr/>
            </a:pPr>
            <a:endParaRPr lang="en-AU" sz="2400" dirty="0"/>
          </a:p>
        </p:txBody>
      </p:sp>
      <p:pic>
        <p:nvPicPr>
          <p:cNvPr id="8197" name="Picture 3"/>
          <p:cNvPicPr>
            <a:picLocks noChangeAspect="1" noChangeArrowheads="1"/>
          </p:cNvPicPr>
          <p:nvPr/>
        </p:nvPicPr>
        <p:blipFill>
          <a:blip r:embed="rId3">
            <a:extLst>
              <a:ext uri="{28A0092B-C50C-407E-A947-70E740481C1C}">
                <a14:useLocalDpi xmlns:a14="http://schemas.microsoft.com/office/drawing/2010/main" val="0"/>
              </a:ext>
            </a:extLst>
          </a:blip>
          <a:srcRect l="11505" t="8867" r="64449" b="4187"/>
          <a:stretch>
            <a:fillRect/>
          </a:stretch>
        </p:blipFill>
        <p:spPr bwMode="auto">
          <a:xfrm>
            <a:off x="357250" y="571633"/>
            <a:ext cx="1929147" cy="5716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1357549" y="1929259"/>
            <a:ext cx="214349" cy="214362"/>
          </a:xfrm>
          <a:prstGeom prst="ellipse">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anchor="ctr"/>
          <a:lstStyle/>
          <a:p>
            <a:pPr algn="ctr" fontAlgn="auto">
              <a:spcBef>
                <a:spcPts val="0"/>
              </a:spcBef>
              <a:spcAft>
                <a:spcPts val="0"/>
              </a:spcAft>
              <a:defRPr/>
            </a:pPr>
            <a:endParaRPr lang="en-US" dirty="0"/>
          </a:p>
        </p:txBody>
      </p:sp>
    </p:spTree>
    <p:extLst>
      <p:ext uri="{BB962C8B-B14F-4D97-AF65-F5344CB8AC3E}">
        <p14:creationId xmlns:p14="http://schemas.microsoft.com/office/powerpoint/2010/main" val="3713509877"/>
      </p:ext>
    </p:extLst>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1522414" y="1"/>
            <a:ext cx="6307362" cy="692438"/>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anchor="ctr"/>
          <a:lstStyle/>
          <a:p>
            <a:pPr algn="ctr" fontAlgn="auto">
              <a:spcBef>
                <a:spcPts val="0"/>
              </a:spcBef>
              <a:spcAft>
                <a:spcPts val="0"/>
              </a:spcAft>
              <a:defRPr/>
            </a:pPr>
            <a:endParaRPr lang="en-US"/>
          </a:p>
        </p:txBody>
      </p:sp>
      <p:sp>
        <p:nvSpPr>
          <p:cNvPr id="7170" name="Title 4"/>
          <p:cNvSpPr>
            <a:spLocks noGrp="1"/>
          </p:cNvSpPr>
          <p:nvPr>
            <p:ph type="title"/>
          </p:nvPr>
        </p:nvSpPr>
        <p:spPr>
          <a:xfrm>
            <a:off x="1644650" y="132735"/>
            <a:ext cx="5684838" cy="559704"/>
          </a:xfrm>
        </p:spPr>
        <p:txBody>
          <a:bodyPr/>
          <a:lstStyle/>
          <a:p>
            <a:pPr eaLnBrk="1" hangingPunct="1"/>
            <a:r>
              <a:rPr lang="en-US" dirty="0" smtClean="0">
                <a:solidFill>
                  <a:schemeClr val="bg1"/>
                </a:solidFill>
              </a:rPr>
              <a:t>The Changing World-of-Work</a:t>
            </a:r>
          </a:p>
        </p:txBody>
      </p:sp>
      <p:sp>
        <p:nvSpPr>
          <p:cNvPr id="6147" name="Text Placeholder 6"/>
          <p:cNvSpPr>
            <a:spLocks noGrp="1"/>
          </p:cNvSpPr>
          <p:nvPr>
            <p:ph type="body" sz="half" idx="2"/>
          </p:nvPr>
        </p:nvSpPr>
        <p:spPr>
          <a:xfrm>
            <a:off x="5088194" y="796412"/>
            <a:ext cx="3690681" cy="4572001"/>
          </a:xfrm>
        </p:spPr>
        <p:txBody>
          <a:bodyPr/>
          <a:lstStyle/>
          <a:p>
            <a:pPr marL="0" indent="0" eaLnBrk="1" hangingPunct="1">
              <a:buFontTx/>
              <a:buNone/>
            </a:pPr>
            <a:r>
              <a:rPr lang="en-US" b="1" dirty="0" smtClean="0"/>
              <a:t>Now…</a:t>
            </a:r>
          </a:p>
          <a:p>
            <a:pPr marL="0" indent="0" eaLnBrk="1" hangingPunct="1">
              <a:buFontTx/>
              <a:buNone/>
            </a:pPr>
            <a:r>
              <a:rPr lang="en-US" dirty="0" smtClean="0"/>
              <a:t>Minimum of 7 careers </a:t>
            </a:r>
            <a:r>
              <a:rPr lang="en-US" b="1" dirty="0" smtClean="0"/>
              <a:t>Now</a:t>
            </a:r>
            <a:r>
              <a:rPr lang="en-US" b="1" dirty="0" smtClean="0"/>
              <a:t>…</a:t>
            </a:r>
          </a:p>
          <a:p>
            <a:pPr marL="0" indent="0" eaLnBrk="1" hangingPunct="1">
              <a:buFontTx/>
              <a:buNone/>
            </a:pPr>
            <a:r>
              <a:rPr lang="en-US" dirty="0" smtClean="0"/>
              <a:t>Follow your </a:t>
            </a:r>
            <a:r>
              <a:rPr lang="en-US" dirty="0" smtClean="0"/>
              <a:t>heart</a:t>
            </a:r>
            <a:endParaRPr lang="en-US" b="1" dirty="0" smtClean="0"/>
          </a:p>
          <a:p>
            <a:pPr marL="0" indent="0" eaLnBrk="1" hangingPunct="1">
              <a:buFontTx/>
              <a:buNone/>
            </a:pPr>
            <a:r>
              <a:rPr lang="en-US" b="1" dirty="0" smtClean="0"/>
              <a:t>Now</a:t>
            </a:r>
            <a:r>
              <a:rPr lang="en-US" b="1" dirty="0" smtClean="0"/>
              <a:t>…</a:t>
            </a:r>
          </a:p>
          <a:p>
            <a:pPr marL="0" indent="0" eaLnBrk="1" hangingPunct="1">
              <a:buFontTx/>
              <a:buNone/>
            </a:pPr>
            <a:r>
              <a:rPr lang="en-US" dirty="0" smtClean="0"/>
              <a:t>Focus on the journey</a:t>
            </a:r>
          </a:p>
          <a:p>
            <a:pPr marL="0" indent="0" eaLnBrk="1" hangingPunct="1">
              <a:buFontTx/>
              <a:buNone/>
            </a:pPr>
            <a:endParaRPr lang="en-US" b="1" dirty="0" smtClean="0"/>
          </a:p>
          <a:p>
            <a:pPr marL="0" indent="0" eaLnBrk="1" hangingPunct="1">
              <a:buFontTx/>
              <a:buNone/>
            </a:pPr>
            <a:r>
              <a:rPr lang="en-US" b="1" dirty="0" smtClean="0"/>
              <a:t>Now</a:t>
            </a:r>
            <a:r>
              <a:rPr lang="en-US" b="1" dirty="0" smtClean="0"/>
              <a:t>…</a:t>
            </a:r>
          </a:p>
          <a:p>
            <a:pPr marL="0" indent="0" eaLnBrk="1" hangingPunct="1">
              <a:buFontTx/>
              <a:buNone/>
            </a:pPr>
            <a:r>
              <a:rPr lang="en-US" dirty="0" smtClean="0"/>
              <a:t>Use your networks</a:t>
            </a:r>
          </a:p>
          <a:p>
            <a:pPr marL="0" indent="0" eaLnBrk="1" hangingPunct="1">
              <a:buFontTx/>
              <a:buNone/>
            </a:pPr>
            <a:r>
              <a:rPr lang="en-US" b="1" dirty="0" smtClean="0"/>
              <a:t>Now…</a:t>
            </a:r>
          </a:p>
          <a:p>
            <a:pPr marL="0" indent="0" eaLnBrk="1" hangingPunct="1">
              <a:buFontTx/>
              <a:buNone/>
            </a:pPr>
            <a:r>
              <a:rPr lang="en-US" dirty="0" smtClean="0"/>
              <a:t>Lifelong learning</a:t>
            </a:r>
          </a:p>
        </p:txBody>
      </p:sp>
      <p:sp>
        <p:nvSpPr>
          <p:cNvPr id="6148" name="Text Placeholder 6"/>
          <p:cNvSpPr txBox="1">
            <a:spLocks/>
          </p:cNvSpPr>
          <p:nvPr/>
        </p:nvSpPr>
        <p:spPr bwMode="auto">
          <a:xfrm>
            <a:off x="2168014" y="796413"/>
            <a:ext cx="2743200" cy="473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55" tIns="45728" rIns="91455" bIns="45728"/>
          <a:lstStyle>
            <a:lvl1pPr defTabSz="912813" eaLnBrk="0" hangingPunct="0">
              <a:defRPr sz="1700">
                <a:solidFill>
                  <a:schemeClr val="tx1"/>
                </a:solidFill>
                <a:latin typeface="Arial" charset="0"/>
                <a:ea typeface="ＭＳ Ｐゴシック" pitchFamily="34" charset="-128"/>
              </a:defRPr>
            </a:lvl1pPr>
            <a:lvl2pPr marL="742950" indent="-285750" defTabSz="912813" eaLnBrk="0" hangingPunct="0">
              <a:defRPr sz="1700">
                <a:solidFill>
                  <a:schemeClr val="tx1"/>
                </a:solidFill>
                <a:latin typeface="Arial" charset="0"/>
                <a:ea typeface="ＭＳ Ｐゴシック" pitchFamily="34" charset="-128"/>
              </a:defRPr>
            </a:lvl2pPr>
            <a:lvl3pPr marL="1143000" indent="-228600" defTabSz="912813" eaLnBrk="0" hangingPunct="0">
              <a:defRPr sz="1700">
                <a:solidFill>
                  <a:schemeClr val="tx1"/>
                </a:solidFill>
                <a:latin typeface="Arial" charset="0"/>
                <a:ea typeface="ＭＳ Ｐゴシック" pitchFamily="34" charset="-128"/>
              </a:defRPr>
            </a:lvl3pPr>
            <a:lvl4pPr marL="1600200" indent="-228600" defTabSz="912813" eaLnBrk="0" hangingPunct="0">
              <a:defRPr sz="1700">
                <a:solidFill>
                  <a:schemeClr val="tx1"/>
                </a:solidFill>
                <a:latin typeface="Arial" charset="0"/>
                <a:ea typeface="ＭＳ Ｐゴシック" pitchFamily="34" charset="-128"/>
              </a:defRPr>
            </a:lvl4pPr>
            <a:lvl5pPr marL="2057400" indent="-228600" defTabSz="912813" eaLnBrk="0" hangingPunct="0">
              <a:defRPr sz="1700">
                <a:solidFill>
                  <a:schemeClr val="tx1"/>
                </a:solidFill>
                <a:latin typeface="Arial" charset="0"/>
                <a:ea typeface="ＭＳ Ｐゴシック" pitchFamily="34" charset="-128"/>
              </a:defRPr>
            </a:lvl5pPr>
            <a:lvl6pPr marL="2514600" indent="-228600" defTabSz="912813" eaLnBrk="0" fontAlgn="base" hangingPunct="0">
              <a:spcBef>
                <a:spcPct val="0"/>
              </a:spcBef>
              <a:spcAft>
                <a:spcPct val="0"/>
              </a:spcAft>
              <a:defRPr sz="1700">
                <a:solidFill>
                  <a:schemeClr val="tx1"/>
                </a:solidFill>
                <a:latin typeface="Arial" charset="0"/>
                <a:ea typeface="ＭＳ Ｐゴシック" pitchFamily="34" charset="-128"/>
              </a:defRPr>
            </a:lvl6pPr>
            <a:lvl7pPr marL="2971800" indent="-228600" defTabSz="912813" eaLnBrk="0" fontAlgn="base" hangingPunct="0">
              <a:spcBef>
                <a:spcPct val="0"/>
              </a:spcBef>
              <a:spcAft>
                <a:spcPct val="0"/>
              </a:spcAft>
              <a:defRPr sz="1700">
                <a:solidFill>
                  <a:schemeClr val="tx1"/>
                </a:solidFill>
                <a:latin typeface="Arial" charset="0"/>
                <a:ea typeface="ＭＳ Ｐゴシック" pitchFamily="34" charset="-128"/>
              </a:defRPr>
            </a:lvl7pPr>
            <a:lvl8pPr marL="3429000" indent="-228600" defTabSz="912813" eaLnBrk="0" fontAlgn="base" hangingPunct="0">
              <a:spcBef>
                <a:spcPct val="0"/>
              </a:spcBef>
              <a:spcAft>
                <a:spcPct val="0"/>
              </a:spcAft>
              <a:defRPr sz="1700">
                <a:solidFill>
                  <a:schemeClr val="tx1"/>
                </a:solidFill>
                <a:latin typeface="Arial" charset="0"/>
                <a:ea typeface="ＭＳ Ｐゴシック" pitchFamily="34" charset="-128"/>
              </a:defRPr>
            </a:lvl8pPr>
            <a:lvl9pPr marL="3886200" indent="-228600" defTabSz="912813" eaLnBrk="0" fontAlgn="base" hangingPunct="0">
              <a:spcBef>
                <a:spcPct val="0"/>
              </a:spcBef>
              <a:spcAft>
                <a:spcPct val="0"/>
              </a:spcAft>
              <a:defRPr sz="1700">
                <a:solidFill>
                  <a:schemeClr val="tx1"/>
                </a:solidFill>
                <a:latin typeface="Arial" charset="0"/>
                <a:ea typeface="ＭＳ Ｐゴシック" pitchFamily="34" charset="-128"/>
              </a:defRPr>
            </a:lvl9pPr>
          </a:lstStyle>
          <a:p>
            <a:pPr algn="r" eaLnBrk="1" hangingPunct="1">
              <a:spcBef>
                <a:spcPct val="20000"/>
              </a:spcBef>
            </a:pPr>
            <a:r>
              <a:rPr lang="en-US" sz="2300" b="1" dirty="0">
                <a:solidFill>
                  <a:srgbClr val="4B4B4B"/>
                </a:solidFill>
              </a:rPr>
              <a:t>Then…</a:t>
            </a:r>
          </a:p>
          <a:p>
            <a:pPr algn="r" eaLnBrk="1" hangingPunct="1">
              <a:spcBef>
                <a:spcPct val="20000"/>
              </a:spcBef>
            </a:pPr>
            <a:r>
              <a:rPr lang="en-US" sz="2300" dirty="0">
                <a:solidFill>
                  <a:srgbClr val="4B4B4B"/>
                </a:solidFill>
              </a:rPr>
              <a:t>Occupation for life</a:t>
            </a:r>
          </a:p>
          <a:p>
            <a:pPr algn="r" eaLnBrk="1" hangingPunct="1">
              <a:spcBef>
                <a:spcPct val="20000"/>
              </a:spcBef>
            </a:pPr>
            <a:r>
              <a:rPr lang="en-US" sz="2300" b="1" dirty="0">
                <a:solidFill>
                  <a:srgbClr val="4B4B4B"/>
                </a:solidFill>
              </a:rPr>
              <a:t>Then…</a:t>
            </a:r>
          </a:p>
          <a:p>
            <a:pPr algn="r" eaLnBrk="1" hangingPunct="1">
              <a:spcBef>
                <a:spcPct val="20000"/>
              </a:spcBef>
            </a:pPr>
            <a:r>
              <a:rPr lang="en-US" sz="2300" dirty="0">
                <a:solidFill>
                  <a:srgbClr val="4B4B4B"/>
                </a:solidFill>
              </a:rPr>
              <a:t>Follow the ‘hot’ jobs</a:t>
            </a:r>
          </a:p>
          <a:p>
            <a:pPr algn="r" eaLnBrk="1" hangingPunct="1">
              <a:spcBef>
                <a:spcPct val="20000"/>
              </a:spcBef>
            </a:pPr>
            <a:r>
              <a:rPr lang="en-US" sz="2300" b="1" dirty="0">
                <a:solidFill>
                  <a:srgbClr val="4B4B4B"/>
                </a:solidFill>
              </a:rPr>
              <a:t>Then…</a:t>
            </a:r>
          </a:p>
          <a:p>
            <a:pPr algn="r" eaLnBrk="1" hangingPunct="1">
              <a:spcBef>
                <a:spcPct val="20000"/>
              </a:spcBef>
            </a:pPr>
            <a:r>
              <a:rPr lang="en-US" sz="2300" dirty="0">
                <a:solidFill>
                  <a:srgbClr val="4B4B4B"/>
                </a:solidFill>
              </a:rPr>
              <a:t>Focus on the destination</a:t>
            </a:r>
          </a:p>
          <a:p>
            <a:pPr algn="r" eaLnBrk="1" hangingPunct="1">
              <a:spcBef>
                <a:spcPct val="20000"/>
              </a:spcBef>
            </a:pPr>
            <a:r>
              <a:rPr lang="en-US" sz="2300" b="1" dirty="0">
                <a:solidFill>
                  <a:srgbClr val="4B4B4B"/>
                </a:solidFill>
              </a:rPr>
              <a:t>Then…</a:t>
            </a:r>
          </a:p>
          <a:p>
            <a:pPr algn="r" eaLnBrk="1" hangingPunct="1">
              <a:spcBef>
                <a:spcPct val="20000"/>
              </a:spcBef>
            </a:pPr>
            <a:r>
              <a:rPr lang="en-US" sz="2300" dirty="0">
                <a:solidFill>
                  <a:srgbClr val="4B4B4B"/>
                </a:solidFill>
              </a:rPr>
              <a:t>Be independent</a:t>
            </a:r>
          </a:p>
          <a:p>
            <a:pPr algn="r" eaLnBrk="1" hangingPunct="1">
              <a:spcBef>
                <a:spcPct val="20000"/>
              </a:spcBef>
            </a:pPr>
            <a:r>
              <a:rPr lang="en-US" sz="2300" b="1" dirty="0">
                <a:solidFill>
                  <a:srgbClr val="4B4B4B"/>
                </a:solidFill>
              </a:rPr>
              <a:t>Then…</a:t>
            </a:r>
          </a:p>
          <a:p>
            <a:pPr algn="r" eaLnBrk="1" hangingPunct="1">
              <a:spcBef>
                <a:spcPct val="20000"/>
              </a:spcBef>
            </a:pPr>
            <a:r>
              <a:rPr lang="en-US" sz="2300" dirty="0">
                <a:solidFill>
                  <a:srgbClr val="4B4B4B"/>
                </a:solidFill>
              </a:rPr>
              <a:t>Study, work, retire</a:t>
            </a:r>
          </a:p>
        </p:txBody>
      </p:sp>
      <p:grpSp>
        <p:nvGrpSpPr>
          <p:cNvPr id="7174" name="Group 1"/>
          <p:cNvGrpSpPr>
            <a:grpSpLocks/>
          </p:cNvGrpSpPr>
          <p:nvPr/>
        </p:nvGrpSpPr>
        <p:grpSpPr bwMode="auto">
          <a:xfrm>
            <a:off x="7829775" y="3049753"/>
            <a:ext cx="1181490" cy="1493837"/>
            <a:chOff x="7199709" y="2493702"/>
            <a:chExt cx="1945879" cy="2075897"/>
          </a:xfrm>
        </p:grpSpPr>
        <p:pic>
          <p:nvPicPr>
            <p:cNvPr id="7176"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63191" y="2508531"/>
              <a:ext cx="882397" cy="882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7"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9709" y="2493702"/>
              <a:ext cx="897226" cy="897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8"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14448" y="3404626"/>
              <a:ext cx="1164973" cy="1164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175" name="TextBox 7"/>
          <p:cNvSpPr txBox="1">
            <a:spLocks noChangeArrowheads="1"/>
          </p:cNvSpPr>
          <p:nvPr/>
        </p:nvSpPr>
        <p:spPr bwMode="auto">
          <a:xfrm>
            <a:off x="0" y="5903913"/>
            <a:ext cx="15224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700">
                <a:solidFill>
                  <a:schemeClr val="tx1"/>
                </a:solidFill>
                <a:latin typeface="Arial" charset="0"/>
                <a:ea typeface="ＭＳ Ｐゴシック" pitchFamily="34" charset="-128"/>
              </a:defRPr>
            </a:lvl1pPr>
            <a:lvl2pPr marL="742950" indent="-285750" eaLnBrk="0" hangingPunct="0">
              <a:defRPr sz="1700">
                <a:solidFill>
                  <a:schemeClr val="tx1"/>
                </a:solidFill>
                <a:latin typeface="Arial" charset="0"/>
                <a:ea typeface="ＭＳ Ｐゴシック" pitchFamily="34" charset="-128"/>
              </a:defRPr>
            </a:lvl2pPr>
            <a:lvl3pPr marL="1143000" indent="-228600" eaLnBrk="0" hangingPunct="0">
              <a:defRPr sz="1700">
                <a:solidFill>
                  <a:schemeClr val="tx1"/>
                </a:solidFill>
                <a:latin typeface="Arial" charset="0"/>
                <a:ea typeface="ＭＳ Ｐゴシック" pitchFamily="34" charset="-128"/>
              </a:defRPr>
            </a:lvl3pPr>
            <a:lvl4pPr marL="1600200" indent="-228600" eaLnBrk="0" hangingPunct="0">
              <a:defRPr sz="1700">
                <a:solidFill>
                  <a:schemeClr val="tx1"/>
                </a:solidFill>
                <a:latin typeface="Arial" charset="0"/>
                <a:ea typeface="ＭＳ Ｐゴシック" pitchFamily="34" charset="-128"/>
              </a:defRPr>
            </a:lvl4pPr>
            <a:lvl5pPr marL="2057400" indent="-228600" eaLnBrk="0" hangingPunct="0">
              <a:defRPr sz="17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7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7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7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700">
                <a:solidFill>
                  <a:schemeClr val="tx1"/>
                </a:solidFill>
                <a:latin typeface="Arial" charset="0"/>
                <a:ea typeface="ＭＳ Ｐゴシック" pitchFamily="34" charset="-128"/>
              </a:defRPr>
            </a:lvl9pPr>
          </a:lstStyle>
          <a:p>
            <a:pPr eaLnBrk="1" hangingPunct="1"/>
            <a:r>
              <a:rPr lang="en-AU" sz="1100" b="1" dirty="0"/>
              <a:t>Source</a:t>
            </a:r>
            <a:r>
              <a:rPr lang="en-AU" sz="1100" dirty="0"/>
              <a:t>: Lasting Gifts</a:t>
            </a:r>
          </a:p>
        </p:txBody>
      </p:sp>
      <p:sp>
        <p:nvSpPr>
          <p:cNvPr id="11" name="TextBox 10"/>
          <p:cNvSpPr txBox="1"/>
          <p:nvPr/>
        </p:nvSpPr>
        <p:spPr>
          <a:xfrm>
            <a:off x="271845" y="6252527"/>
            <a:ext cx="593125" cy="353943"/>
          </a:xfrm>
          <a:prstGeom prst="rect">
            <a:avLst/>
          </a:prstGeom>
          <a:noFill/>
        </p:spPr>
        <p:txBody>
          <a:bodyPr wrap="square" rtlCol="0">
            <a:spAutoFit/>
          </a:bodyPr>
          <a:lstStyle/>
          <a:p>
            <a:fld id="{BC3112DF-AC55-46F0-9693-E3BF8FF5F12E}" type="slidenum">
              <a:rPr lang="en-AU" smtClean="0"/>
              <a:t>2</a:t>
            </a:fld>
            <a:endParaRPr lang="en-AU" dirty="0"/>
          </a:p>
        </p:txBody>
      </p:sp>
      <p:pic>
        <p:nvPicPr>
          <p:cNvPr id="12" name="Picture 3"/>
          <p:cNvPicPr>
            <a:picLocks noChangeAspect="1" noChangeArrowheads="1"/>
          </p:cNvPicPr>
          <p:nvPr/>
        </p:nvPicPr>
        <p:blipFill>
          <a:blip r:embed="rId6">
            <a:extLst>
              <a:ext uri="{28A0092B-C50C-407E-A947-70E740481C1C}">
                <a14:useLocalDpi xmlns:a14="http://schemas.microsoft.com/office/drawing/2010/main" val="0"/>
              </a:ext>
            </a:extLst>
          </a:blip>
          <a:srcRect l="11505" t="8867" r="64449" b="4187"/>
          <a:stretch>
            <a:fillRect/>
          </a:stretch>
        </p:blipFill>
        <p:spPr bwMode="auto">
          <a:xfrm>
            <a:off x="368711" y="958645"/>
            <a:ext cx="1684763" cy="4992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2492978"/>
      </p:ext>
    </p:extLst>
  </p:cSld>
  <p:clrMapOvr>
    <a:masterClrMapping/>
  </p:clrMapOvr>
  <p:transition spd="slow">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429297" y="285816"/>
            <a:ext cx="6287592" cy="1143265"/>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anchor="ctr"/>
          <a:lstStyle/>
          <a:p>
            <a:pPr algn="ctr" fontAlgn="auto">
              <a:spcBef>
                <a:spcPts val="0"/>
              </a:spcBef>
              <a:spcAft>
                <a:spcPts val="0"/>
              </a:spcAft>
              <a:defRPr/>
            </a:pPr>
            <a:endParaRPr lang="en-US"/>
          </a:p>
        </p:txBody>
      </p:sp>
      <p:sp>
        <p:nvSpPr>
          <p:cNvPr id="9219" name="Title 1"/>
          <p:cNvSpPr>
            <a:spLocks noGrp="1"/>
          </p:cNvSpPr>
          <p:nvPr>
            <p:ph type="title"/>
          </p:nvPr>
        </p:nvSpPr>
        <p:spPr>
          <a:xfrm>
            <a:off x="2429297" y="274701"/>
            <a:ext cx="6259012" cy="1143265"/>
          </a:xfrm>
        </p:spPr>
        <p:txBody>
          <a:bodyPr rtlCol="0">
            <a:normAutofit fontScale="90000"/>
          </a:bodyPr>
          <a:lstStyle/>
          <a:p>
            <a:pPr fontAlgn="auto">
              <a:spcAft>
                <a:spcPts val="0"/>
              </a:spcAft>
              <a:defRPr/>
            </a:pPr>
            <a:r>
              <a:rPr lang="en-AU" sz="3600">
                <a:solidFill>
                  <a:schemeClr val="bg1"/>
                </a:solidFill>
              </a:rPr>
              <a:t>Futures for Young Adults and Transition to Employment</a:t>
            </a:r>
            <a:endParaRPr lang="en-US" sz="3600">
              <a:solidFill>
                <a:schemeClr val="bg1"/>
              </a:solidFill>
            </a:endParaRPr>
          </a:p>
        </p:txBody>
      </p:sp>
      <p:sp>
        <p:nvSpPr>
          <p:cNvPr id="9220" name="Content Placeholder 2"/>
          <p:cNvSpPr>
            <a:spLocks noGrp="1"/>
          </p:cNvSpPr>
          <p:nvPr>
            <p:ph idx="1"/>
          </p:nvPr>
        </p:nvSpPr>
        <p:spPr>
          <a:xfrm>
            <a:off x="2340382" y="1600571"/>
            <a:ext cx="6914764" cy="4925565"/>
          </a:xfrm>
        </p:spPr>
        <p:txBody>
          <a:bodyPr/>
          <a:lstStyle/>
          <a:p>
            <a:pPr marL="0" indent="0">
              <a:lnSpc>
                <a:spcPct val="70000"/>
              </a:lnSpc>
              <a:buNone/>
            </a:pPr>
            <a:r>
              <a:rPr lang="en-AU" sz="2600" dirty="0"/>
              <a:t>What is ‘Futures’ &amp; ‘Transition to Employment’?</a:t>
            </a:r>
          </a:p>
          <a:p>
            <a:pPr marL="0" indent="0">
              <a:lnSpc>
                <a:spcPct val="70000"/>
              </a:lnSpc>
              <a:buNone/>
            </a:pPr>
            <a:endParaRPr lang="en-AU" sz="2000" dirty="0"/>
          </a:p>
          <a:p>
            <a:pPr marL="0" indent="0">
              <a:lnSpc>
                <a:spcPct val="70000"/>
              </a:lnSpc>
              <a:buNone/>
            </a:pPr>
            <a:r>
              <a:rPr lang="en-AU" sz="2600" dirty="0"/>
              <a:t>How do I know if my young person is eligible?</a:t>
            </a:r>
          </a:p>
          <a:p>
            <a:pPr lvl="1" eaLnBrk="1" hangingPunct="1">
              <a:spcBef>
                <a:spcPct val="0"/>
              </a:spcBef>
              <a:buFont typeface="Courier New" pitchFamily="49" charset="0"/>
              <a:buChar char="o"/>
            </a:pPr>
            <a:r>
              <a:rPr lang="en-US" dirty="0"/>
              <a:t>be a permanent resident of Victoria</a:t>
            </a:r>
          </a:p>
          <a:p>
            <a:pPr lvl="1" eaLnBrk="1" hangingPunct="1">
              <a:spcBef>
                <a:spcPct val="0"/>
              </a:spcBef>
              <a:buFont typeface="Courier New" pitchFamily="49" charset="0"/>
              <a:buChar char="o"/>
            </a:pPr>
            <a:r>
              <a:rPr lang="en-US" dirty="0"/>
              <a:t>be leaving school </a:t>
            </a:r>
          </a:p>
          <a:p>
            <a:pPr lvl="1" eaLnBrk="1" hangingPunct="1">
              <a:spcBef>
                <a:spcPct val="0"/>
              </a:spcBef>
              <a:buFont typeface="Courier New" pitchFamily="49" charset="0"/>
              <a:buChar char="o"/>
            </a:pPr>
            <a:r>
              <a:rPr lang="en-US" dirty="0"/>
              <a:t>be turning 18 on or before 31 December of the year they finish school</a:t>
            </a:r>
          </a:p>
          <a:p>
            <a:pPr lvl="1" eaLnBrk="1" hangingPunct="1">
              <a:spcBef>
                <a:spcPct val="0"/>
              </a:spcBef>
              <a:buFont typeface="Courier New" pitchFamily="49" charset="0"/>
              <a:buChar char="o"/>
            </a:pPr>
            <a:r>
              <a:rPr lang="en-US" dirty="0"/>
              <a:t>receive funded support at school</a:t>
            </a:r>
          </a:p>
          <a:p>
            <a:pPr marL="0" indent="0">
              <a:lnSpc>
                <a:spcPct val="70000"/>
              </a:lnSpc>
            </a:pPr>
            <a:endParaRPr lang="en-AU" sz="1000" dirty="0"/>
          </a:p>
          <a:p>
            <a:pPr marL="0" indent="0">
              <a:lnSpc>
                <a:spcPct val="70000"/>
              </a:lnSpc>
              <a:buNone/>
            </a:pPr>
            <a:endParaRPr lang="en-AU" sz="1100" dirty="0"/>
          </a:p>
          <a:p>
            <a:pPr lvl="1" eaLnBrk="1" hangingPunct="1">
              <a:lnSpc>
                <a:spcPct val="70000"/>
              </a:lnSpc>
              <a:buFont typeface="Courier New" pitchFamily="49" charset="0"/>
              <a:buNone/>
            </a:pPr>
            <a:endParaRPr lang="en-AU" sz="1900" dirty="0"/>
          </a:p>
          <a:p>
            <a:pPr marL="0" indent="0">
              <a:lnSpc>
                <a:spcPct val="70000"/>
              </a:lnSpc>
              <a:buNone/>
            </a:pPr>
            <a:r>
              <a:rPr lang="en-AU" sz="1000" dirty="0"/>
              <a:t> </a:t>
            </a:r>
            <a:endParaRPr lang="en-US" sz="1000" dirty="0"/>
          </a:p>
        </p:txBody>
      </p:sp>
      <p:pic>
        <p:nvPicPr>
          <p:cNvPr id="9221" name="Picture 3"/>
          <p:cNvPicPr>
            <a:picLocks noChangeAspect="1" noChangeArrowheads="1"/>
          </p:cNvPicPr>
          <p:nvPr/>
        </p:nvPicPr>
        <p:blipFill>
          <a:blip r:embed="rId3">
            <a:extLst>
              <a:ext uri="{28A0092B-C50C-407E-A947-70E740481C1C}">
                <a14:useLocalDpi xmlns:a14="http://schemas.microsoft.com/office/drawing/2010/main" val="0"/>
              </a:ext>
            </a:extLst>
          </a:blip>
          <a:srcRect l="11505" t="8867" r="64449" b="4187"/>
          <a:stretch>
            <a:fillRect/>
          </a:stretch>
        </p:blipFill>
        <p:spPr bwMode="auto">
          <a:xfrm>
            <a:off x="357250" y="571633"/>
            <a:ext cx="1929147" cy="5716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643050" y="2750187"/>
            <a:ext cx="214349" cy="214363"/>
          </a:xfrm>
          <a:prstGeom prst="ellipse">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882137579"/>
      </p:ext>
    </p:extLst>
  </p:cSld>
  <p:clrMapOvr>
    <a:masterClrMapping/>
  </p:clrMapOvr>
  <p:transition spd="slow">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429297" y="285816"/>
            <a:ext cx="6287592" cy="1143265"/>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anchor="ctr"/>
          <a:lstStyle/>
          <a:p>
            <a:pPr algn="ctr" fontAlgn="auto">
              <a:spcBef>
                <a:spcPts val="0"/>
              </a:spcBef>
              <a:spcAft>
                <a:spcPts val="0"/>
              </a:spcAft>
              <a:defRPr/>
            </a:pPr>
            <a:endParaRPr lang="en-US"/>
          </a:p>
        </p:txBody>
      </p:sp>
      <p:sp>
        <p:nvSpPr>
          <p:cNvPr id="9219" name="Title 1"/>
          <p:cNvSpPr>
            <a:spLocks noGrp="1"/>
          </p:cNvSpPr>
          <p:nvPr>
            <p:ph type="title"/>
          </p:nvPr>
        </p:nvSpPr>
        <p:spPr>
          <a:xfrm>
            <a:off x="2429297" y="274701"/>
            <a:ext cx="6259012" cy="1143265"/>
          </a:xfrm>
        </p:spPr>
        <p:txBody>
          <a:bodyPr rtlCol="0">
            <a:normAutofit fontScale="90000"/>
          </a:bodyPr>
          <a:lstStyle/>
          <a:p>
            <a:pPr fontAlgn="auto">
              <a:spcAft>
                <a:spcPts val="0"/>
              </a:spcAft>
              <a:defRPr/>
            </a:pPr>
            <a:r>
              <a:rPr lang="en-AU" sz="3600">
                <a:solidFill>
                  <a:schemeClr val="bg1"/>
                </a:solidFill>
              </a:rPr>
              <a:t>Futures for Young Adults and Transition to Employment</a:t>
            </a:r>
            <a:endParaRPr lang="en-US" sz="3600">
              <a:solidFill>
                <a:schemeClr val="bg1"/>
              </a:solidFill>
            </a:endParaRPr>
          </a:p>
        </p:txBody>
      </p:sp>
      <p:sp>
        <p:nvSpPr>
          <p:cNvPr id="9220" name="Content Placeholder 2"/>
          <p:cNvSpPr>
            <a:spLocks noGrp="1"/>
          </p:cNvSpPr>
          <p:nvPr>
            <p:ph idx="1"/>
          </p:nvPr>
        </p:nvSpPr>
        <p:spPr>
          <a:xfrm>
            <a:off x="2340382" y="1600571"/>
            <a:ext cx="6139941" cy="4925565"/>
          </a:xfrm>
        </p:spPr>
        <p:txBody>
          <a:bodyPr/>
          <a:lstStyle/>
          <a:p>
            <a:pPr marL="0" indent="0">
              <a:lnSpc>
                <a:spcPct val="70000"/>
              </a:lnSpc>
              <a:buNone/>
            </a:pPr>
            <a:r>
              <a:rPr lang="en-AU" sz="2600" dirty="0"/>
              <a:t>What is ‘Futures’ &amp; ‘Transition to Employment’?</a:t>
            </a:r>
          </a:p>
          <a:p>
            <a:pPr marL="0" indent="0">
              <a:lnSpc>
                <a:spcPct val="70000"/>
              </a:lnSpc>
              <a:buNone/>
            </a:pPr>
            <a:endParaRPr lang="en-AU" sz="2000" dirty="0"/>
          </a:p>
          <a:p>
            <a:pPr marL="0" indent="0">
              <a:lnSpc>
                <a:spcPct val="70000"/>
              </a:lnSpc>
            </a:pPr>
            <a:endParaRPr lang="en-AU" sz="1000" dirty="0"/>
          </a:p>
          <a:p>
            <a:pPr marL="0" indent="0">
              <a:lnSpc>
                <a:spcPct val="70000"/>
              </a:lnSpc>
              <a:buNone/>
            </a:pPr>
            <a:endParaRPr lang="en-AU" sz="1100" dirty="0"/>
          </a:p>
          <a:p>
            <a:pPr marL="0" indent="0">
              <a:lnSpc>
                <a:spcPct val="70000"/>
              </a:lnSpc>
              <a:buNone/>
            </a:pPr>
            <a:r>
              <a:rPr lang="en-AU" sz="2600" dirty="0"/>
              <a:t>If they are eligible how do we apply? When?</a:t>
            </a:r>
          </a:p>
          <a:p>
            <a:pPr lvl="1" eaLnBrk="1" hangingPunct="1">
              <a:spcBef>
                <a:spcPct val="0"/>
              </a:spcBef>
              <a:buFont typeface="Courier New" pitchFamily="49" charset="0"/>
              <a:buChar char="o"/>
            </a:pPr>
            <a:r>
              <a:rPr lang="en-US" dirty="0"/>
              <a:t>FFYA registration forms are primarily available through school</a:t>
            </a:r>
          </a:p>
          <a:p>
            <a:pPr lvl="1" eaLnBrk="1" hangingPunct="1">
              <a:spcBef>
                <a:spcPct val="0"/>
              </a:spcBef>
              <a:buFont typeface="Courier New" pitchFamily="49" charset="0"/>
              <a:buChar char="o"/>
            </a:pPr>
            <a:r>
              <a:rPr lang="en-US" dirty="0"/>
              <a:t>from Disability Intake and the department</a:t>
            </a:r>
          </a:p>
          <a:p>
            <a:pPr lvl="1" eaLnBrk="1" hangingPunct="1">
              <a:spcBef>
                <a:spcPct val="0"/>
              </a:spcBef>
              <a:buFont typeface="Courier New" pitchFamily="49" charset="0"/>
              <a:buChar char="o"/>
            </a:pPr>
            <a:r>
              <a:rPr lang="en-US" dirty="0"/>
              <a:t>1800 783 783</a:t>
            </a:r>
          </a:p>
          <a:p>
            <a:pPr lvl="1" eaLnBrk="1" hangingPunct="1">
              <a:lnSpc>
                <a:spcPct val="70000"/>
              </a:lnSpc>
              <a:buFont typeface="Courier New" pitchFamily="49" charset="0"/>
              <a:buNone/>
            </a:pPr>
            <a:endParaRPr lang="en-AU" sz="1900" dirty="0"/>
          </a:p>
          <a:p>
            <a:pPr marL="0" indent="0">
              <a:lnSpc>
                <a:spcPct val="70000"/>
              </a:lnSpc>
              <a:buNone/>
            </a:pPr>
            <a:r>
              <a:rPr lang="en-AU" sz="1000" dirty="0"/>
              <a:t> </a:t>
            </a:r>
            <a:endParaRPr lang="en-US" sz="1000" dirty="0"/>
          </a:p>
        </p:txBody>
      </p:sp>
      <p:pic>
        <p:nvPicPr>
          <p:cNvPr id="9221" name="Picture 3"/>
          <p:cNvPicPr>
            <a:picLocks noChangeAspect="1" noChangeArrowheads="1"/>
          </p:cNvPicPr>
          <p:nvPr/>
        </p:nvPicPr>
        <p:blipFill>
          <a:blip r:embed="rId3">
            <a:extLst>
              <a:ext uri="{28A0092B-C50C-407E-A947-70E740481C1C}">
                <a14:useLocalDpi xmlns:a14="http://schemas.microsoft.com/office/drawing/2010/main" val="0"/>
              </a:ext>
            </a:extLst>
          </a:blip>
          <a:srcRect l="11505" t="8867" r="64449" b="4187"/>
          <a:stretch>
            <a:fillRect/>
          </a:stretch>
        </p:blipFill>
        <p:spPr bwMode="auto">
          <a:xfrm>
            <a:off x="357250" y="571633"/>
            <a:ext cx="1929147" cy="5716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643050" y="2750187"/>
            <a:ext cx="214349" cy="214363"/>
          </a:xfrm>
          <a:prstGeom prst="ellipse">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2827568530"/>
      </p:ext>
    </p:extLst>
  </p:cSld>
  <p:clrMapOvr>
    <a:masterClrMapping/>
  </p:clrMapOvr>
  <p:transition spd="slow">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429297" y="285816"/>
            <a:ext cx="6287592" cy="1143265"/>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anchor="ctr"/>
          <a:lstStyle/>
          <a:p>
            <a:pPr algn="ctr" fontAlgn="auto">
              <a:spcBef>
                <a:spcPts val="0"/>
              </a:spcBef>
              <a:spcAft>
                <a:spcPts val="0"/>
              </a:spcAft>
              <a:defRPr/>
            </a:pPr>
            <a:endParaRPr lang="en-US"/>
          </a:p>
        </p:txBody>
      </p:sp>
      <p:sp>
        <p:nvSpPr>
          <p:cNvPr id="10243" name="Title 1"/>
          <p:cNvSpPr>
            <a:spLocks noGrp="1"/>
          </p:cNvSpPr>
          <p:nvPr>
            <p:ph type="title"/>
          </p:nvPr>
        </p:nvSpPr>
        <p:spPr>
          <a:xfrm>
            <a:off x="2429297" y="274701"/>
            <a:ext cx="6259012" cy="1143265"/>
          </a:xfrm>
        </p:spPr>
        <p:txBody>
          <a:bodyPr rtlCol="0">
            <a:normAutofit fontScale="90000"/>
          </a:bodyPr>
          <a:lstStyle/>
          <a:p>
            <a:pPr fontAlgn="auto">
              <a:spcAft>
                <a:spcPts val="0"/>
              </a:spcAft>
              <a:defRPr/>
            </a:pPr>
            <a:r>
              <a:rPr lang="en-AU" sz="3600">
                <a:solidFill>
                  <a:schemeClr val="bg1"/>
                </a:solidFill>
              </a:rPr>
              <a:t>Futures for Young Adults and Transition to Employment</a:t>
            </a:r>
            <a:endParaRPr lang="en-US" sz="3600">
              <a:solidFill>
                <a:schemeClr val="bg1"/>
              </a:solidFill>
            </a:endParaRPr>
          </a:p>
        </p:txBody>
      </p:sp>
      <p:sp>
        <p:nvSpPr>
          <p:cNvPr id="10244" name="Content Placeholder 2"/>
          <p:cNvSpPr>
            <a:spLocks noGrp="1"/>
          </p:cNvSpPr>
          <p:nvPr>
            <p:ph idx="1"/>
          </p:nvPr>
        </p:nvSpPr>
        <p:spPr>
          <a:xfrm>
            <a:off x="2340382" y="1600571"/>
            <a:ext cx="6501942" cy="4973201"/>
          </a:xfrm>
        </p:spPr>
        <p:txBody>
          <a:bodyPr/>
          <a:lstStyle/>
          <a:p>
            <a:pPr marL="0" indent="0">
              <a:lnSpc>
                <a:spcPct val="70000"/>
              </a:lnSpc>
              <a:spcAft>
                <a:spcPts val="600"/>
              </a:spcAft>
              <a:buNone/>
            </a:pPr>
            <a:r>
              <a:rPr lang="en-AU" sz="2600" dirty="0"/>
              <a:t>What can Futures provide?</a:t>
            </a:r>
          </a:p>
          <a:p>
            <a:pPr lvl="1" eaLnBrk="1" hangingPunct="1">
              <a:lnSpc>
                <a:spcPct val="90000"/>
              </a:lnSpc>
              <a:buFont typeface="Courier New" pitchFamily="49" charset="0"/>
              <a:buChar char="o"/>
            </a:pPr>
            <a:r>
              <a:rPr lang="en-US" dirty="0"/>
              <a:t>Information, planning and referral to a range of post school options</a:t>
            </a:r>
          </a:p>
          <a:p>
            <a:pPr lvl="1" eaLnBrk="1" hangingPunct="1">
              <a:lnSpc>
                <a:spcPct val="90000"/>
              </a:lnSpc>
              <a:buFont typeface="Courier New" pitchFamily="49" charset="0"/>
              <a:buChar char="o"/>
            </a:pPr>
            <a:r>
              <a:rPr lang="en-US" dirty="0"/>
              <a:t>Support to set goals and develop strategies to meet them</a:t>
            </a:r>
          </a:p>
          <a:p>
            <a:pPr lvl="1" eaLnBrk="1" hangingPunct="1">
              <a:lnSpc>
                <a:spcPct val="90000"/>
              </a:lnSpc>
              <a:buFont typeface="Courier New" pitchFamily="49" charset="0"/>
              <a:buChar char="o"/>
            </a:pPr>
            <a:r>
              <a:rPr lang="en-US" dirty="0"/>
              <a:t>Funded support</a:t>
            </a:r>
          </a:p>
          <a:p>
            <a:pPr lvl="1" eaLnBrk="1" hangingPunct="1">
              <a:lnSpc>
                <a:spcPct val="90000"/>
              </a:lnSpc>
              <a:buFont typeface="Courier New" pitchFamily="49" charset="0"/>
              <a:buChar char="o"/>
            </a:pPr>
            <a:r>
              <a:rPr lang="en-US" dirty="0"/>
              <a:t>Assistance to develop a transition plan </a:t>
            </a:r>
          </a:p>
          <a:p>
            <a:pPr lvl="1" eaLnBrk="1" hangingPunct="1">
              <a:lnSpc>
                <a:spcPct val="90000"/>
              </a:lnSpc>
              <a:buFont typeface="Courier New" pitchFamily="49" charset="0"/>
              <a:buChar char="o"/>
            </a:pPr>
            <a:r>
              <a:rPr lang="en-US" dirty="0"/>
              <a:t>Transition to Employment (TTE)</a:t>
            </a:r>
          </a:p>
          <a:p>
            <a:pPr lvl="1" eaLnBrk="1" hangingPunct="1">
              <a:lnSpc>
                <a:spcPct val="90000"/>
              </a:lnSpc>
              <a:buFont typeface="Courier New" pitchFamily="49" charset="0"/>
              <a:buChar char="o"/>
            </a:pPr>
            <a:r>
              <a:rPr lang="en-US" dirty="0"/>
              <a:t>Safety Net available</a:t>
            </a:r>
          </a:p>
          <a:p>
            <a:pPr marL="0" indent="0">
              <a:lnSpc>
                <a:spcPct val="70000"/>
              </a:lnSpc>
              <a:buNone/>
            </a:pPr>
            <a:endParaRPr lang="en-AU" sz="2600" dirty="0"/>
          </a:p>
        </p:txBody>
      </p:sp>
      <p:pic>
        <p:nvPicPr>
          <p:cNvPr id="10245" name="Picture 3"/>
          <p:cNvPicPr>
            <a:picLocks noChangeAspect="1" noChangeArrowheads="1"/>
          </p:cNvPicPr>
          <p:nvPr/>
        </p:nvPicPr>
        <p:blipFill>
          <a:blip r:embed="rId3">
            <a:extLst>
              <a:ext uri="{28A0092B-C50C-407E-A947-70E740481C1C}">
                <a14:useLocalDpi xmlns:a14="http://schemas.microsoft.com/office/drawing/2010/main" val="0"/>
              </a:ext>
            </a:extLst>
          </a:blip>
          <a:srcRect l="11505" t="8867" r="64449" b="4187"/>
          <a:stretch>
            <a:fillRect/>
          </a:stretch>
        </p:blipFill>
        <p:spPr bwMode="auto">
          <a:xfrm>
            <a:off x="357250" y="571633"/>
            <a:ext cx="1929147" cy="5716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643050" y="2750187"/>
            <a:ext cx="214349" cy="214363"/>
          </a:xfrm>
          <a:prstGeom prst="ellipse">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2122036075"/>
      </p:ext>
    </p:extLst>
  </p:cSld>
  <p:clrMapOvr>
    <a:masterClrMapping/>
  </p:clrMapOvr>
  <p:transition spd="slow">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429297" y="285816"/>
            <a:ext cx="6287592" cy="835061"/>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anchor="ctr"/>
          <a:lstStyle/>
          <a:p>
            <a:pPr algn="ctr">
              <a:defRPr/>
            </a:pPr>
            <a:endParaRPr lang="en-US"/>
          </a:p>
        </p:txBody>
      </p:sp>
      <p:sp>
        <p:nvSpPr>
          <p:cNvPr id="14339" name="Title 1"/>
          <p:cNvSpPr>
            <a:spLocks noGrp="1"/>
          </p:cNvSpPr>
          <p:nvPr>
            <p:ph type="title"/>
          </p:nvPr>
        </p:nvSpPr>
        <p:spPr>
          <a:xfrm>
            <a:off x="2429297" y="274702"/>
            <a:ext cx="6259012" cy="978912"/>
          </a:xfrm>
        </p:spPr>
        <p:txBody>
          <a:bodyPr/>
          <a:lstStyle/>
          <a:p>
            <a:r>
              <a:rPr lang="en-AU" sz="3600" dirty="0">
                <a:solidFill>
                  <a:schemeClr val="bg1"/>
                </a:solidFill>
              </a:rPr>
              <a:t>Further Education</a:t>
            </a:r>
            <a:endParaRPr lang="en-US" sz="3600" dirty="0">
              <a:solidFill>
                <a:schemeClr val="bg1"/>
              </a:solidFill>
            </a:endParaRPr>
          </a:p>
        </p:txBody>
      </p:sp>
      <p:sp>
        <p:nvSpPr>
          <p:cNvPr id="3" name="Content Placeholder 2"/>
          <p:cNvSpPr>
            <a:spLocks noGrp="1"/>
          </p:cNvSpPr>
          <p:nvPr>
            <p:ph idx="1"/>
          </p:nvPr>
        </p:nvSpPr>
        <p:spPr>
          <a:xfrm>
            <a:off x="2340381" y="1120877"/>
            <a:ext cx="6611890" cy="5189309"/>
          </a:xfrm>
        </p:spPr>
        <p:txBody>
          <a:bodyPr>
            <a:normAutofit/>
          </a:bodyPr>
          <a:lstStyle/>
          <a:p>
            <a:pPr>
              <a:spcBef>
                <a:spcPts val="1200"/>
              </a:spcBef>
              <a:buNone/>
              <a:defRPr/>
            </a:pPr>
            <a:r>
              <a:rPr lang="en-US" sz="2600" dirty="0"/>
              <a:t>What is Further Education?</a:t>
            </a:r>
          </a:p>
          <a:p>
            <a:pPr marL="712859" lvl="1" indent="-357224">
              <a:spcBef>
                <a:spcPts val="600"/>
              </a:spcBef>
              <a:buFont typeface="Courier New" pitchFamily="49" charset="0"/>
              <a:buChar char="o"/>
              <a:defRPr/>
            </a:pPr>
            <a:r>
              <a:rPr lang="en-AU" dirty="0"/>
              <a:t>Accredited education provided by Universities, TAFEs and Private providers (RTOs)</a:t>
            </a:r>
          </a:p>
          <a:p>
            <a:pPr>
              <a:spcBef>
                <a:spcPts val="1800"/>
              </a:spcBef>
              <a:buNone/>
              <a:defRPr/>
            </a:pPr>
            <a:r>
              <a:rPr lang="en-AU" sz="2600" dirty="0"/>
              <a:t>How do I apply?</a:t>
            </a:r>
          </a:p>
          <a:p>
            <a:pPr marL="712859" lvl="1" indent="-357224">
              <a:spcBef>
                <a:spcPts val="600"/>
              </a:spcBef>
              <a:buFont typeface="Courier New" pitchFamily="49" charset="0"/>
              <a:buChar char="o"/>
              <a:defRPr/>
            </a:pPr>
            <a:r>
              <a:rPr lang="en-AU" dirty="0"/>
              <a:t>Directly to TAFE departments/RTOs or via VTAC</a:t>
            </a:r>
            <a:endParaRPr lang="en-AU" dirty="0" smtClean="0"/>
          </a:p>
          <a:p>
            <a:pPr>
              <a:spcBef>
                <a:spcPts val="1800"/>
              </a:spcBef>
              <a:buNone/>
              <a:defRPr/>
            </a:pPr>
            <a:r>
              <a:rPr lang="en-US" sz="2600" dirty="0"/>
              <a:t>What is SEAS?   </a:t>
            </a:r>
          </a:p>
          <a:p>
            <a:pPr marL="355636" lvl="1" indent="0">
              <a:spcBef>
                <a:spcPts val="600"/>
              </a:spcBef>
              <a:buFont typeface="Courier New" pitchFamily="49" charset="0"/>
              <a:buChar char="o"/>
              <a:tabLst>
                <a:tab pos="712859" algn="l"/>
              </a:tabLst>
              <a:defRPr/>
            </a:pPr>
            <a:r>
              <a:rPr lang="en-AU" dirty="0"/>
              <a:t>	Special Entry Access Scheme via VTAC</a:t>
            </a:r>
          </a:p>
          <a:p>
            <a:pPr>
              <a:spcBef>
                <a:spcPts val="1800"/>
              </a:spcBef>
              <a:buNone/>
              <a:defRPr/>
            </a:pPr>
            <a:r>
              <a:rPr lang="en-AU" sz="2600" dirty="0"/>
              <a:t>What if I don’t get offered a uni place?</a:t>
            </a:r>
          </a:p>
          <a:p>
            <a:pPr marL="712859" indent="-357224">
              <a:spcBef>
                <a:spcPts val="600"/>
              </a:spcBef>
              <a:buFont typeface="Courier New" pitchFamily="49" charset="0"/>
              <a:buChar char="o"/>
              <a:defRPr/>
            </a:pPr>
            <a:r>
              <a:rPr lang="en-AU" sz="2000" dirty="0"/>
              <a:t>Alternative Entry – Bridging courses, Pathways programs, Mid semester intake, TAFE articulation</a:t>
            </a:r>
            <a:endParaRPr lang="en-US" sz="2000" dirty="0"/>
          </a:p>
        </p:txBody>
      </p:sp>
      <p:pic>
        <p:nvPicPr>
          <p:cNvPr id="14341" name="Picture 3"/>
          <p:cNvPicPr>
            <a:picLocks noChangeAspect="1" noChangeArrowheads="1"/>
          </p:cNvPicPr>
          <p:nvPr/>
        </p:nvPicPr>
        <p:blipFill>
          <a:blip r:embed="rId3">
            <a:extLst>
              <a:ext uri="{28A0092B-C50C-407E-A947-70E740481C1C}">
                <a14:useLocalDpi xmlns:a14="http://schemas.microsoft.com/office/drawing/2010/main" val="0"/>
              </a:ext>
            </a:extLst>
          </a:blip>
          <a:srcRect l="11505" t="8867" r="64449" b="4187"/>
          <a:stretch>
            <a:fillRect/>
          </a:stretch>
        </p:blipFill>
        <p:spPr bwMode="auto">
          <a:xfrm>
            <a:off x="357250" y="571633"/>
            <a:ext cx="1929147" cy="5716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1000299" y="4474611"/>
            <a:ext cx="214350" cy="214363"/>
          </a:xfrm>
          <a:prstGeom prst="ellipse">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anchor="ctr"/>
          <a:lstStyle/>
          <a:p>
            <a:pPr algn="ctr">
              <a:defRPr/>
            </a:pPr>
            <a:endParaRPr lang="en-US"/>
          </a:p>
        </p:txBody>
      </p:sp>
    </p:spTree>
    <p:extLst>
      <p:ext uri="{BB962C8B-B14F-4D97-AF65-F5344CB8AC3E}">
        <p14:creationId xmlns:p14="http://schemas.microsoft.com/office/powerpoint/2010/main" val="3998938330"/>
      </p:ext>
    </p:extLst>
  </p:cSld>
  <p:clrMapOvr>
    <a:masterClrMapping/>
  </p:clrMapOvr>
  <p:transition spd="slow">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429297" y="285816"/>
            <a:ext cx="6287592" cy="1143265"/>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anchor="ctr"/>
          <a:lstStyle/>
          <a:p>
            <a:pPr algn="ctr">
              <a:defRPr/>
            </a:pPr>
            <a:endParaRPr lang="en-US"/>
          </a:p>
        </p:txBody>
      </p:sp>
      <p:sp>
        <p:nvSpPr>
          <p:cNvPr id="15363" name="Title 1"/>
          <p:cNvSpPr>
            <a:spLocks noGrp="1"/>
          </p:cNvSpPr>
          <p:nvPr>
            <p:ph type="title"/>
          </p:nvPr>
        </p:nvSpPr>
        <p:spPr>
          <a:xfrm>
            <a:off x="2429297" y="274701"/>
            <a:ext cx="6259012" cy="1143265"/>
          </a:xfrm>
        </p:spPr>
        <p:txBody>
          <a:bodyPr/>
          <a:lstStyle/>
          <a:p>
            <a:r>
              <a:rPr lang="en-AU" sz="3600">
                <a:solidFill>
                  <a:schemeClr val="bg1"/>
                </a:solidFill>
              </a:rPr>
              <a:t>Further Education</a:t>
            </a:r>
            <a:endParaRPr lang="en-US" sz="3600">
              <a:solidFill>
                <a:schemeClr val="bg1"/>
              </a:solidFill>
            </a:endParaRPr>
          </a:p>
        </p:txBody>
      </p:sp>
      <p:sp>
        <p:nvSpPr>
          <p:cNvPr id="3" name="Content Placeholder 2"/>
          <p:cNvSpPr>
            <a:spLocks noGrp="1"/>
          </p:cNvSpPr>
          <p:nvPr>
            <p:ph idx="1"/>
          </p:nvPr>
        </p:nvSpPr>
        <p:spPr>
          <a:xfrm>
            <a:off x="2268932" y="1413202"/>
            <a:ext cx="6259012" cy="5216146"/>
          </a:xfrm>
        </p:spPr>
        <p:txBody>
          <a:bodyPr>
            <a:noAutofit/>
          </a:bodyPr>
          <a:lstStyle/>
          <a:p>
            <a:pPr marL="355636" lvl="1" indent="-273077">
              <a:spcBef>
                <a:spcPts val="380"/>
              </a:spcBef>
              <a:buNone/>
              <a:defRPr/>
            </a:pPr>
            <a:endParaRPr lang="en-US" sz="300" dirty="0"/>
          </a:p>
          <a:p>
            <a:pPr marL="82558" lvl="1" indent="0">
              <a:spcBef>
                <a:spcPts val="0"/>
              </a:spcBef>
              <a:buNone/>
              <a:defRPr/>
            </a:pPr>
            <a:r>
              <a:rPr lang="en-US" sz="2600" dirty="0"/>
              <a:t>What supports are available?</a:t>
            </a:r>
          </a:p>
          <a:p>
            <a:pPr marL="355636" lvl="1" indent="0">
              <a:spcBef>
                <a:spcPts val="1200"/>
              </a:spcBef>
              <a:buFont typeface="Courier New" pitchFamily="49" charset="0"/>
              <a:buChar char="o"/>
              <a:tabLst>
                <a:tab pos="712859" algn="l"/>
              </a:tabLst>
              <a:defRPr/>
            </a:pPr>
            <a:r>
              <a:rPr lang="en-AU" dirty="0"/>
              <a:t>	Qualified Careers Advisors</a:t>
            </a:r>
          </a:p>
          <a:p>
            <a:pPr marL="355636" lvl="1" indent="0">
              <a:spcBef>
                <a:spcPts val="0"/>
              </a:spcBef>
              <a:buFont typeface="Courier New" pitchFamily="49" charset="0"/>
              <a:buChar char="o"/>
              <a:tabLst>
                <a:tab pos="712859" algn="l"/>
              </a:tabLst>
              <a:defRPr/>
            </a:pPr>
            <a:r>
              <a:rPr lang="en-AU" dirty="0"/>
              <a:t>	Course Advisors</a:t>
            </a:r>
          </a:p>
          <a:p>
            <a:pPr marL="355636" lvl="1" indent="0">
              <a:spcBef>
                <a:spcPts val="0"/>
              </a:spcBef>
              <a:buFont typeface="Courier New" pitchFamily="49" charset="0"/>
              <a:buChar char="o"/>
              <a:tabLst>
                <a:tab pos="712859" algn="l"/>
              </a:tabLst>
              <a:defRPr/>
            </a:pPr>
            <a:r>
              <a:rPr lang="en-AU" dirty="0"/>
              <a:t>	Disability Liaison Officers (DLO)</a:t>
            </a:r>
          </a:p>
          <a:p>
            <a:pPr marL="355636" lvl="1" indent="0">
              <a:spcBef>
                <a:spcPts val="0"/>
              </a:spcBef>
              <a:buFont typeface="Courier New" pitchFamily="49" charset="0"/>
              <a:buChar char="o"/>
              <a:tabLst>
                <a:tab pos="712859" algn="l"/>
              </a:tabLst>
              <a:defRPr/>
            </a:pPr>
            <a:r>
              <a:rPr lang="en-AU" dirty="0"/>
              <a:t>	Financial support via Centrelink or Scholarships</a:t>
            </a:r>
          </a:p>
          <a:p>
            <a:pPr marL="355636" lvl="1" indent="-273077">
              <a:spcBef>
                <a:spcPts val="600"/>
              </a:spcBef>
              <a:buNone/>
              <a:defRPr/>
            </a:pPr>
            <a:endParaRPr lang="en-US" sz="400" dirty="0"/>
          </a:p>
          <a:p>
            <a:pPr marL="82558" lvl="1" indent="0">
              <a:spcBef>
                <a:spcPts val="1200"/>
              </a:spcBef>
              <a:buNone/>
              <a:defRPr/>
            </a:pPr>
            <a:r>
              <a:rPr lang="en-US" sz="2600" dirty="0"/>
              <a:t>Who do we contact and when?</a:t>
            </a:r>
          </a:p>
          <a:p>
            <a:pPr marL="712859" lvl="1" indent="-357224">
              <a:spcBef>
                <a:spcPts val="1200"/>
              </a:spcBef>
              <a:buFont typeface="Courier New" pitchFamily="49" charset="0"/>
              <a:buChar char="o"/>
              <a:tabLst>
                <a:tab pos="712859" algn="l"/>
              </a:tabLst>
              <a:defRPr/>
            </a:pPr>
            <a:r>
              <a:rPr lang="en-AU" dirty="0"/>
              <a:t>After applying for your course, contact the DLO before your course begins</a:t>
            </a:r>
          </a:p>
          <a:p>
            <a:pPr marL="355636" lvl="1" indent="-273077">
              <a:spcBef>
                <a:spcPts val="1200"/>
              </a:spcBef>
              <a:buNone/>
              <a:defRPr/>
            </a:pPr>
            <a:endParaRPr lang="en-US" sz="400" dirty="0"/>
          </a:p>
        </p:txBody>
      </p:sp>
      <p:pic>
        <p:nvPicPr>
          <p:cNvPr id="15365" name="Picture 3"/>
          <p:cNvPicPr>
            <a:picLocks noChangeAspect="1" noChangeArrowheads="1"/>
          </p:cNvPicPr>
          <p:nvPr/>
        </p:nvPicPr>
        <p:blipFill>
          <a:blip r:embed="rId3">
            <a:extLst>
              <a:ext uri="{28A0092B-C50C-407E-A947-70E740481C1C}">
                <a14:useLocalDpi xmlns:a14="http://schemas.microsoft.com/office/drawing/2010/main" val="0"/>
              </a:ext>
            </a:extLst>
          </a:blip>
          <a:srcRect l="11505" t="8867" r="64449" b="4187"/>
          <a:stretch>
            <a:fillRect/>
          </a:stretch>
        </p:blipFill>
        <p:spPr bwMode="auto">
          <a:xfrm>
            <a:off x="357250" y="571633"/>
            <a:ext cx="1929147" cy="5716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1000299" y="4474611"/>
            <a:ext cx="214350" cy="214363"/>
          </a:xfrm>
          <a:prstGeom prst="ellipse">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anchor="ctr"/>
          <a:lstStyle/>
          <a:p>
            <a:pPr algn="ctr">
              <a:defRPr/>
            </a:pPr>
            <a:endParaRPr lang="en-US"/>
          </a:p>
        </p:txBody>
      </p:sp>
    </p:spTree>
    <p:extLst>
      <p:ext uri="{BB962C8B-B14F-4D97-AF65-F5344CB8AC3E}">
        <p14:creationId xmlns:p14="http://schemas.microsoft.com/office/powerpoint/2010/main" val="3736028568"/>
      </p:ext>
    </p:extLst>
  </p:cSld>
  <p:clrMapOvr>
    <a:masterClrMapping/>
  </p:clrMapOvr>
  <p:transition spd="slow">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429297" y="285817"/>
            <a:ext cx="6287592" cy="938300"/>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anchor="ctr"/>
          <a:lstStyle/>
          <a:p>
            <a:pPr algn="ctr">
              <a:defRPr/>
            </a:pPr>
            <a:endParaRPr lang="en-US"/>
          </a:p>
        </p:txBody>
      </p:sp>
      <p:sp>
        <p:nvSpPr>
          <p:cNvPr id="16387" name="Title 1"/>
          <p:cNvSpPr>
            <a:spLocks noGrp="1"/>
          </p:cNvSpPr>
          <p:nvPr>
            <p:ph type="title"/>
          </p:nvPr>
        </p:nvSpPr>
        <p:spPr>
          <a:xfrm>
            <a:off x="2429297" y="162233"/>
            <a:ext cx="6259012" cy="1091380"/>
          </a:xfrm>
        </p:spPr>
        <p:txBody>
          <a:bodyPr/>
          <a:lstStyle/>
          <a:p>
            <a:r>
              <a:rPr lang="en-AU" sz="3600" dirty="0">
                <a:solidFill>
                  <a:schemeClr val="bg1"/>
                </a:solidFill>
              </a:rPr>
              <a:t>Apprenticeships/ Traineeships</a:t>
            </a:r>
            <a:endParaRPr lang="en-US" sz="3600" dirty="0">
              <a:solidFill>
                <a:schemeClr val="bg1"/>
              </a:solidFill>
            </a:endParaRPr>
          </a:p>
        </p:txBody>
      </p:sp>
      <p:sp>
        <p:nvSpPr>
          <p:cNvPr id="3" name="Content Placeholder 2"/>
          <p:cNvSpPr>
            <a:spLocks noGrp="1"/>
          </p:cNvSpPr>
          <p:nvPr>
            <p:ph idx="1"/>
          </p:nvPr>
        </p:nvSpPr>
        <p:spPr>
          <a:xfrm>
            <a:off x="2168012" y="1342103"/>
            <a:ext cx="6843254" cy="4365523"/>
          </a:xfrm>
        </p:spPr>
        <p:txBody>
          <a:bodyPr>
            <a:normAutofit fontScale="85000" lnSpcReduction="10000"/>
          </a:bodyPr>
          <a:lstStyle/>
          <a:p>
            <a:pPr marL="0" indent="0">
              <a:buNone/>
              <a:defRPr/>
            </a:pPr>
            <a:r>
              <a:rPr lang="en-AU" sz="2800" dirty="0"/>
              <a:t>What is an Apprenticeship/ Traineeship?</a:t>
            </a:r>
          </a:p>
          <a:p>
            <a:pPr marL="712859" lvl="2" indent="-357224">
              <a:buFont typeface="Courier New" pitchFamily="49" charset="0"/>
              <a:buChar char="o"/>
              <a:defRPr/>
            </a:pPr>
            <a:r>
              <a:rPr lang="en-AU" sz="2200" dirty="0"/>
              <a:t>A contract to train</a:t>
            </a:r>
          </a:p>
          <a:p>
            <a:pPr marL="712859" lvl="2" indent="-357224">
              <a:lnSpc>
                <a:spcPct val="110000"/>
              </a:lnSpc>
              <a:buFont typeface="Courier New" pitchFamily="49" charset="0"/>
              <a:buChar char="o"/>
              <a:defRPr/>
            </a:pPr>
            <a:r>
              <a:rPr lang="en-AU" sz="2200" dirty="0"/>
              <a:t>Learning on the Job and at TAFE/Registered Training </a:t>
            </a:r>
            <a:r>
              <a:rPr lang="en-AU" sz="2200" dirty="0" smtClean="0"/>
              <a:t>Provider</a:t>
            </a:r>
            <a:endParaRPr lang="en-AU" sz="1500" dirty="0"/>
          </a:p>
          <a:p>
            <a:pPr marL="0" indent="0">
              <a:buNone/>
              <a:defRPr/>
            </a:pPr>
            <a:r>
              <a:rPr lang="en-AU" sz="2800" dirty="0"/>
              <a:t>Why is it an option to consider?</a:t>
            </a:r>
          </a:p>
          <a:p>
            <a:pPr marL="712859" lvl="2" indent="-357224">
              <a:lnSpc>
                <a:spcPct val="110000"/>
              </a:lnSpc>
              <a:buFont typeface="Courier New" pitchFamily="49" charset="0"/>
              <a:buChar char="o"/>
              <a:defRPr/>
            </a:pPr>
            <a:r>
              <a:rPr lang="en-US" sz="2200" dirty="0"/>
              <a:t>Support from Apprenticeship Field Officer, Apprenticeship Support Officer, AAC Field Officer, Learner Services through TAFEs</a:t>
            </a:r>
          </a:p>
          <a:p>
            <a:pPr marL="712859" lvl="2" indent="-357224">
              <a:lnSpc>
                <a:spcPct val="110000"/>
              </a:lnSpc>
              <a:buFont typeface="Courier New" pitchFamily="49" charset="0"/>
              <a:buChar char="o"/>
              <a:defRPr/>
            </a:pPr>
            <a:r>
              <a:rPr lang="en-US" sz="2200" dirty="0"/>
              <a:t>Disability support from Federal Government including :</a:t>
            </a:r>
          </a:p>
          <a:p>
            <a:pPr marL="1055794" lvl="3" indent="-342934">
              <a:lnSpc>
                <a:spcPct val="110000"/>
              </a:lnSpc>
              <a:buFont typeface="Arial" pitchFamily="34" charset="0"/>
              <a:buChar char="•"/>
              <a:defRPr/>
            </a:pPr>
            <a:r>
              <a:rPr lang="en-US" sz="2200" dirty="0"/>
              <a:t>Disabled Australian Apprenticeship Wage Support. (DAAWS)</a:t>
            </a:r>
          </a:p>
          <a:p>
            <a:pPr marL="1055794" lvl="3" indent="-342934">
              <a:lnSpc>
                <a:spcPct val="110000"/>
              </a:lnSpc>
              <a:buFont typeface="Arial" pitchFamily="34" charset="0"/>
              <a:buChar char="•"/>
              <a:defRPr/>
            </a:pPr>
            <a:r>
              <a:rPr lang="en-US" sz="2200" dirty="0"/>
              <a:t>Tutorial, mentoring or other assistance with TAFE training.</a:t>
            </a:r>
            <a:endParaRPr lang="en-AU" sz="2800" dirty="0"/>
          </a:p>
          <a:p>
            <a:pPr>
              <a:defRPr/>
            </a:pPr>
            <a:endParaRPr lang="en-AU" dirty="0" smtClean="0"/>
          </a:p>
          <a:p>
            <a:pPr>
              <a:defRPr/>
            </a:pPr>
            <a:endParaRPr lang="en-US" dirty="0"/>
          </a:p>
        </p:txBody>
      </p:sp>
      <p:pic>
        <p:nvPicPr>
          <p:cNvPr id="16389" name="Picture 3"/>
          <p:cNvPicPr>
            <a:picLocks noChangeAspect="1" noChangeArrowheads="1"/>
          </p:cNvPicPr>
          <p:nvPr/>
        </p:nvPicPr>
        <p:blipFill>
          <a:blip r:embed="rId3">
            <a:extLst>
              <a:ext uri="{28A0092B-C50C-407E-A947-70E740481C1C}">
                <a14:useLocalDpi xmlns:a14="http://schemas.microsoft.com/office/drawing/2010/main" val="0"/>
              </a:ext>
            </a:extLst>
          </a:blip>
          <a:srcRect l="11505" t="8867" r="64449" b="4187"/>
          <a:stretch>
            <a:fillRect/>
          </a:stretch>
        </p:blipFill>
        <p:spPr bwMode="auto">
          <a:xfrm>
            <a:off x="357250" y="571633"/>
            <a:ext cx="1810763" cy="5716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928849" y="5001783"/>
            <a:ext cx="214349" cy="214363"/>
          </a:xfrm>
          <a:prstGeom prst="ellipse">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anchor="ctr"/>
          <a:lstStyle/>
          <a:p>
            <a:pPr algn="ctr">
              <a:defRPr/>
            </a:pPr>
            <a:endParaRPr lang="en-US"/>
          </a:p>
        </p:txBody>
      </p:sp>
    </p:spTree>
    <p:extLst>
      <p:ext uri="{BB962C8B-B14F-4D97-AF65-F5344CB8AC3E}">
        <p14:creationId xmlns:p14="http://schemas.microsoft.com/office/powerpoint/2010/main" val="1577583113"/>
      </p:ext>
    </p:extLst>
  </p:cSld>
  <p:clrMapOvr>
    <a:masterClrMapping/>
  </p:clrMapOvr>
  <p:transition spd="slow">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429297" y="285816"/>
            <a:ext cx="6287592" cy="1143265"/>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anchor="ctr"/>
          <a:lstStyle/>
          <a:p>
            <a:pPr algn="ctr">
              <a:defRPr/>
            </a:pPr>
            <a:endParaRPr lang="en-US"/>
          </a:p>
        </p:txBody>
      </p:sp>
      <p:sp>
        <p:nvSpPr>
          <p:cNvPr id="17411" name="Title 1"/>
          <p:cNvSpPr>
            <a:spLocks noGrp="1"/>
          </p:cNvSpPr>
          <p:nvPr>
            <p:ph type="title"/>
          </p:nvPr>
        </p:nvSpPr>
        <p:spPr>
          <a:xfrm>
            <a:off x="2429297" y="274701"/>
            <a:ext cx="6259012" cy="1143265"/>
          </a:xfrm>
        </p:spPr>
        <p:txBody>
          <a:bodyPr/>
          <a:lstStyle/>
          <a:p>
            <a:r>
              <a:rPr lang="en-AU" sz="3600">
                <a:solidFill>
                  <a:schemeClr val="bg1"/>
                </a:solidFill>
              </a:rPr>
              <a:t>Apprenticeships/ Traineeships</a:t>
            </a:r>
            <a:endParaRPr lang="en-US" sz="3600">
              <a:solidFill>
                <a:schemeClr val="bg1"/>
              </a:solidFill>
            </a:endParaRPr>
          </a:p>
        </p:txBody>
      </p:sp>
      <p:sp>
        <p:nvSpPr>
          <p:cNvPr id="3" name="Content Placeholder 2"/>
          <p:cNvSpPr>
            <a:spLocks noGrp="1"/>
          </p:cNvSpPr>
          <p:nvPr>
            <p:ph idx="1"/>
          </p:nvPr>
        </p:nvSpPr>
        <p:spPr>
          <a:xfrm>
            <a:off x="2340382" y="1484658"/>
            <a:ext cx="6430492" cy="4414698"/>
          </a:xfrm>
        </p:spPr>
        <p:txBody>
          <a:bodyPr>
            <a:normAutofit/>
          </a:bodyPr>
          <a:lstStyle/>
          <a:p>
            <a:pPr marL="0" indent="0">
              <a:spcAft>
                <a:spcPts val="600"/>
              </a:spcAft>
              <a:buNone/>
              <a:defRPr/>
            </a:pPr>
            <a:r>
              <a:rPr lang="en-US" sz="2600" dirty="0"/>
              <a:t>I’m interested in a Apprenticeship or Traineeship – where to from here?</a:t>
            </a:r>
          </a:p>
          <a:p>
            <a:pPr lvl="1">
              <a:buFont typeface="Courier New" pitchFamily="49" charset="0"/>
              <a:buChar char="o"/>
              <a:defRPr/>
            </a:pPr>
            <a:r>
              <a:rPr lang="en-US" dirty="0"/>
              <a:t>   </a:t>
            </a:r>
            <a:r>
              <a:rPr lang="en-US" dirty="0" err="1" smtClean="0"/>
              <a:t>Mr</a:t>
            </a:r>
            <a:r>
              <a:rPr lang="en-US" dirty="0" smtClean="0"/>
              <a:t> Walker</a:t>
            </a:r>
            <a:endParaRPr lang="en-US" dirty="0"/>
          </a:p>
          <a:p>
            <a:pPr lvl="1">
              <a:buFont typeface="Courier New" pitchFamily="49" charset="0"/>
              <a:buChar char="o"/>
              <a:defRPr/>
            </a:pPr>
            <a:r>
              <a:rPr lang="en-US" dirty="0"/>
              <a:t>	Normal avenues of job seeking</a:t>
            </a:r>
          </a:p>
          <a:p>
            <a:pPr lvl="1">
              <a:buFont typeface="Courier New" pitchFamily="49" charset="0"/>
              <a:buChar char="o"/>
              <a:defRPr/>
            </a:pPr>
            <a:r>
              <a:rPr lang="en-US" dirty="0"/>
              <a:t>	Job Network Agencies</a:t>
            </a:r>
          </a:p>
          <a:p>
            <a:pPr lvl="1">
              <a:buFont typeface="Courier New" pitchFamily="49" charset="0"/>
              <a:buChar char="o"/>
              <a:defRPr/>
            </a:pPr>
            <a:r>
              <a:rPr lang="en-US" dirty="0"/>
              <a:t>	Australian Apprenticeship Centres and/or     </a:t>
            </a:r>
          </a:p>
          <a:p>
            <a:pPr lvl="1">
              <a:buFont typeface="Arial" charset="0"/>
              <a:buNone/>
              <a:defRPr/>
            </a:pPr>
            <a:r>
              <a:rPr lang="en-US" dirty="0"/>
              <a:t>		Group training companies.</a:t>
            </a:r>
          </a:p>
          <a:p>
            <a:pPr lvl="1">
              <a:buFont typeface="Courier New" pitchFamily="49" charset="0"/>
              <a:buChar char="o"/>
              <a:defRPr/>
            </a:pPr>
            <a:r>
              <a:rPr lang="en-US" dirty="0"/>
              <a:t>	TAFES (Pre-apprenticeship or other specific 	training programs)</a:t>
            </a:r>
          </a:p>
          <a:p>
            <a:pPr marL="903378" lvl="1" indent="-446133">
              <a:spcAft>
                <a:spcPts val="1200"/>
              </a:spcAft>
              <a:buFont typeface="Courier New" pitchFamily="49" charset="0"/>
              <a:buChar char="o"/>
              <a:defRPr/>
            </a:pPr>
            <a:r>
              <a:rPr lang="en-US" dirty="0">
                <a:hlinkClick r:id="rId3"/>
              </a:rPr>
              <a:t>http://www.skills.vic.gov.au/apprentices</a:t>
            </a:r>
            <a:r>
              <a:rPr lang="en-US" dirty="0"/>
              <a:t> </a:t>
            </a:r>
            <a:endParaRPr lang="en-AU" dirty="0"/>
          </a:p>
          <a:p>
            <a:pPr>
              <a:defRPr/>
            </a:pPr>
            <a:endParaRPr lang="en-AU" dirty="0" smtClean="0"/>
          </a:p>
          <a:p>
            <a:pPr>
              <a:defRPr/>
            </a:pPr>
            <a:endParaRPr lang="en-US" dirty="0"/>
          </a:p>
        </p:txBody>
      </p:sp>
      <p:pic>
        <p:nvPicPr>
          <p:cNvPr id="17413" name="Picture 3"/>
          <p:cNvPicPr>
            <a:picLocks noChangeAspect="1" noChangeArrowheads="1"/>
          </p:cNvPicPr>
          <p:nvPr/>
        </p:nvPicPr>
        <p:blipFill>
          <a:blip r:embed="rId4">
            <a:extLst>
              <a:ext uri="{28A0092B-C50C-407E-A947-70E740481C1C}">
                <a14:useLocalDpi xmlns:a14="http://schemas.microsoft.com/office/drawing/2010/main" val="0"/>
              </a:ext>
            </a:extLst>
          </a:blip>
          <a:srcRect l="11505" t="8867" r="64449" b="4187"/>
          <a:stretch>
            <a:fillRect/>
          </a:stretch>
        </p:blipFill>
        <p:spPr bwMode="auto">
          <a:xfrm>
            <a:off x="357250" y="571633"/>
            <a:ext cx="1929147" cy="5716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928849" y="5001783"/>
            <a:ext cx="214349" cy="214363"/>
          </a:xfrm>
          <a:prstGeom prst="ellipse">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anchor="ctr"/>
          <a:lstStyle/>
          <a:p>
            <a:pPr algn="ctr">
              <a:defRPr/>
            </a:pPr>
            <a:endParaRPr lang="en-US"/>
          </a:p>
        </p:txBody>
      </p:sp>
    </p:spTree>
    <p:extLst>
      <p:ext uri="{BB962C8B-B14F-4D97-AF65-F5344CB8AC3E}">
        <p14:creationId xmlns:p14="http://schemas.microsoft.com/office/powerpoint/2010/main" val="2913810558"/>
      </p:ext>
    </p:extLst>
  </p:cSld>
  <p:clrMapOvr>
    <a:masterClrMapping/>
  </p:clrMapOvr>
  <p:transition spd="slow">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429297" y="285816"/>
            <a:ext cx="6287592" cy="1143265"/>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anchor="ctr"/>
          <a:lstStyle/>
          <a:p>
            <a:pPr algn="ctr">
              <a:defRPr/>
            </a:pPr>
            <a:endParaRPr lang="en-US"/>
          </a:p>
        </p:txBody>
      </p:sp>
      <p:sp>
        <p:nvSpPr>
          <p:cNvPr id="18435" name="Title 1"/>
          <p:cNvSpPr>
            <a:spLocks noGrp="1"/>
          </p:cNvSpPr>
          <p:nvPr>
            <p:ph type="title"/>
          </p:nvPr>
        </p:nvSpPr>
        <p:spPr>
          <a:xfrm>
            <a:off x="2429297" y="274701"/>
            <a:ext cx="6259012" cy="1143265"/>
          </a:xfrm>
        </p:spPr>
        <p:txBody>
          <a:bodyPr/>
          <a:lstStyle/>
          <a:p>
            <a:r>
              <a:rPr lang="en-AU" sz="3600">
                <a:solidFill>
                  <a:schemeClr val="bg1"/>
                </a:solidFill>
              </a:rPr>
              <a:t>Employment</a:t>
            </a:r>
            <a:endParaRPr lang="en-US" sz="3600">
              <a:solidFill>
                <a:schemeClr val="bg1"/>
              </a:solidFill>
            </a:endParaRPr>
          </a:p>
        </p:txBody>
      </p:sp>
      <p:sp>
        <p:nvSpPr>
          <p:cNvPr id="3" name="Content Placeholder 2"/>
          <p:cNvSpPr>
            <a:spLocks noGrp="1"/>
          </p:cNvSpPr>
          <p:nvPr>
            <p:ph idx="1"/>
          </p:nvPr>
        </p:nvSpPr>
        <p:spPr>
          <a:xfrm>
            <a:off x="2429297" y="1600572"/>
            <a:ext cx="6522974" cy="4028420"/>
          </a:xfrm>
        </p:spPr>
        <p:txBody>
          <a:bodyPr>
            <a:normAutofit fontScale="85000" lnSpcReduction="20000"/>
          </a:bodyPr>
          <a:lstStyle/>
          <a:p>
            <a:pPr marL="0" indent="0">
              <a:buNone/>
              <a:defRPr/>
            </a:pPr>
            <a:r>
              <a:rPr lang="en-US" sz="3300" dirty="0"/>
              <a:t>What can a Disability </a:t>
            </a:r>
            <a:r>
              <a:rPr lang="en-AU" sz="3300" dirty="0"/>
              <a:t>Employment Service (DES) provide?</a:t>
            </a:r>
          </a:p>
          <a:p>
            <a:pPr>
              <a:buFont typeface="Arial" charset="0"/>
              <a:buNone/>
              <a:defRPr/>
            </a:pPr>
            <a:r>
              <a:rPr lang="en-US" sz="3300" dirty="0"/>
              <a:t>Job search support including:</a:t>
            </a:r>
          </a:p>
          <a:p>
            <a:pPr lvl="1">
              <a:buFont typeface="Arial" pitchFamily="34" charset="0"/>
              <a:buChar char="•"/>
              <a:defRPr/>
            </a:pPr>
            <a:r>
              <a:rPr lang="en-US" sz="3100" dirty="0"/>
              <a:t>Resume development</a:t>
            </a:r>
          </a:p>
          <a:p>
            <a:pPr lvl="1">
              <a:buFont typeface="Arial" pitchFamily="34" charset="0"/>
              <a:buChar char="•"/>
              <a:defRPr/>
            </a:pPr>
            <a:r>
              <a:rPr lang="en-US" sz="3100" dirty="0"/>
              <a:t>Career planning</a:t>
            </a:r>
          </a:p>
          <a:p>
            <a:pPr lvl="1">
              <a:buFont typeface="Arial" pitchFamily="34" charset="0"/>
              <a:buChar char="•"/>
              <a:defRPr/>
            </a:pPr>
            <a:r>
              <a:rPr lang="en-US" sz="3100" dirty="0"/>
              <a:t>Training referrals/RTO’s</a:t>
            </a:r>
          </a:p>
          <a:p>
            <a:pPr lvl="1">
              <a:buFont typeface="Arial" pitchFamily="34" charset="0"/>
              <a:buChar char="•"/>
              <a:defRPr/>
            </a:pPr>
            <a:r>
              <a:rPr lang="en-US" sz="3100" dirty="0"/>
              <a:t>In-house skills development</a:t>
            </a:r>
          </a:p>
          <a:p>
            <a:pPr lvl="1">
              <a:buFont typeface="Arial" pitchFamily="34" charset="0"/>
              <a:buChar char="•"/>
              <a:defRPr/>
            </a:pPr>
            <a:r>
              <a:rPr lang="en-US" sz="3100" dirty="0"/>
              <a:t>Employer canvassing/reverse marketing</a:t>
            </a:r>
          </a:p>
          <a:p>
            <a:pPr lvl="1">
              <a:buFont typeface="Arial" pitchFamily="34" charset="0"/>
              <a:buChar char="•"/>
              <a:defRPr/>
            </a:pPr>
            <a:r>
              <a:rPr lang="en-US" sz="3100" dirty="0"/>
              <a:t>Support in accessing other services</a:t>
            </a:r>
          </a:p>
          <a:p>
            <a:pPr lvl="2">
              <a:buFont typeface="Courier New" pitchFamily="49" charset="0"/>
              <a:buChar char="o"/>
              <a:defRPr/>
            </a:pPr>
            <a:endParaRPr lang="en-US" sz="3100" dirty="0"/>
          </a:p>
          <a:p>
            <a:pPr>
              <a:defRPr/>
            </a:pPr>
            <a:endParaRPr lang="en-US" dirty="0"/>
          </a:p>
        </p:txBody>
      </p:sp>
      <p:pic>
        <p:nvPicPr>
          <p:cNvPr id="18437" name="Picture 3"/>
          <p:cNvPicPr>
            <a:picLocks noChangeAspect="1" noChangeArrowheads="1"/>
          </p:cNvPicPr>
          <p:nvPr/>
        </p:nvPicPr>
        <p:blipFill>
          <a:blip r:embed="rId3">
            <a:extLst>
              <a:ext uri="{28A0092B-C50C-407E-A947-70E740481C1C}">
                <a14:useLocalDpi xmlns:a14="http://schemas.microsoft.com/office/drawing/2010/main" val="0"/>
              </a:ext>
            </a:extLst>
          </a:blip>
          <a:srcRect l="11505" t="8867" r="64449" b="4187"/>
          <a:stretch>
            <a:fillRect/>
          </a:stretch>
        </p:blipFill>
        <p:spPr bwMode="auto">
          <a:xfrm>
            <a:off x="357250" y="571633"/>
            <a:ext cx="1929147" cy="5716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936788" y="5628991"/>
            <a:ext cx="214350" cy="214362"/>
          </a:xfrm>
          <a:prstGeom prst="ellipse">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anchor="ctr"/>
          <a:lstStyle/>
          <a:p>
            <a:pPr algn="ctr">
              <a:defRPr/>
            </a:pPr>
            <a:endParaRPr lang="en-US"/>
          </a:p>
        </p:txBody>
      </p:sp>
    </p:spTree>
    <p:extLst>
      <p:ext uri="{BB962C8B-B14F-4D97-AF65-F5344CB8AC3E}">
        <p14:creationId xmlns:p14="http://schemas.microsoft.com/office/powerpoint/2010/main" val="236530018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429297" y="285816"/>
            <a:ext cx="6287592" cy="1143265"/>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anchor="ctr"/>
          <a:lstStyle/>
          <a:p>
            <a:pPr algn="ctr">
              <a:defRPr/>
            </a:pPr>
            <a:endParaRPr lang="en-US"/>
          </a:p>
        </p:txBody>
      </p:sp>
      <p:sp>
        <p:nvSpPr>
          <p:cNvPr id="18435" name="Title 1"/>
          <p:cNvSpPr>
            <a:spLocks noGrp="1"/>
          </p:cNvSpPr>
          <p:nvPr>
            <p:ph type="title"/>
          </p:nvPr>
        </p:nvSpPr>
        <p:spPr>
          <a:xfrm>
            <a:off x="2429297" y="274701"/>
            <a:ext cx="6259012" cy="1143265"/>
          </a:xfrm>
        </p:spPr>
        <p:txBody>
          <a:bodyPr/>
          <a:lstStyle/>
          <a:p>
            <a:r>
              <a:rPr lang="en-AU" sz="3600">
                <a:solidFill>
                  <a:schemeClr val="bg1"/>
                </a:solidFill>
              </a:rPr>
              <a:t>Employment</a:t>
            </a:r>
            <a:endParaRPr lang="en-US" sz="3600">
              <a:solidFill>
                <a:schemeClr val="bg1"/>
              </a:solidFill>
            </a:endParaRPr>
          </a:p>
        </p:txBody>
      </p:sp>
      <p:sp>
        <p:nvSpPr>
          <p:cNvPr id="3" name="Content Placeholder 2"/>
          <p:cNvSpPr>
            <a:spLocks noGrp="1"/>
          </p:cNvSpPr>
          <p:nvPr>
            <p:ph idx="1"/>
          </p:nvPr>
        </p:nvSpPr>
        <p:spPr>
          <a:xfrm>
            <a:off x="2429297" y="1600572"/>
            <a:ext cx="6536873" cy="4028420"/>
          </a:xfrm>
        </p:spPr>
        <p:txBody>
          <a:bodyPr>
            <a:normAutofit fontScale="85000" lnSpcReduction="20000"/>
          </a:bodyPr>
          <a:lstStyle/>
          <a:p>
            <a:pPr>
              <a:buFont typeface="Arial" charset="0"/>
              <a:buNone/>
              <a:defRPr/>
            </a:pPr>
            <a:r>
              <a:rPr lang="en-US" sz="4000" dirty="0" smtClean="0"/>
              <a:t>Employment </a:t>
            </a:r>
            <a:r>
              <a:rPr lang="en-US" sz="4000" dirty="0"/>
              <a:t>support including:</a:t>
            </a:r>
          </a:p>
          <a:p>
            <a:pPr>
              <a:defRPr/>
            </a:pPr>
            <a:r>
              <a:rPr lang="en-US" sz="3600" dirty="0"/>
              <a:t>Ensuring you have the skills/ability to work successfully in the role</a:t>
            </a:r>
          </a:p>
          <a:p>
            <a:pPr>
              <a:defRPr/>
            </a:pPr>
            <a:r>
              <a:rPr lang="en-US" sz="3600" dirty="0"/>
              <a:t>Making sure you have the required PPE etc</a:t>
            </a:r>
          </a:p>
          <a:p>
            <a:pPr>
              <a:defRPr/>
            </a:pPr>
            <a:r>
              <a:rPr lang="en-US" sz="3600" dirty="0"/>
              <a:t>Ongoing post placement support once working</a:t>
            </a:r>
          </a:p>
          <a:p>
            <a:pPr>
              <a:defRPr/>
            </a:pPr>
            <a:r>
              <a:rPr lang="en-US" sz="3600" dirty="0"/>
              <a:t>Support in ensuring your pay etc is correct/award rates</a:t>
            </a:r>
          </a:p>
          <a:p>
            <a:pPr lvl="2">
              <a:buFont typeface="Courier New" pitchFamily="49" charset="0"/>
              <a:buChar char="o"/>
              <a:defRPr/>
            </a:pPr>
            <a:endParaRPr lang="en-US" sz="3600" dirty="0"/>
          </a:p>
          <a:p>
            <a:pPr>
              <a:defRPr/>
            </a:pPr>
            <a:endParaRPr lang="en-US" dirty="0"/>
          </a:p>
        </p:txBody>
      </p:sp>
      <p:pic>
        <p:nvPicPr>
          <p:cNvPr id="18437" name="Picture 3"/>
          <p:cNvPicPr>
            <a:picLocks noChangeAspect="1" noChangeArrowheads="1"/>
          </p:cNvPicPr>
          <p:nvPr/>
        </p:nvPicPr>
        <p:blipFill>
          <a:blip r:embed="rId3">
            <a:extLst>
              <a:ext uri="{28A0092B-C50C-407E-A947-70E740481C1C}">
                <a14:useLocalDpi xmlns:a14="http://schemas.microsoft.com/office/drawing/2010/main" val="0"/>
              </a:ext>
            </a:extLst>
          </a:blip>
          <a:srcRect l="11505" t="8867" r="64449" b="4187"/>
          <a:stretch>
            <a:fillRect/>
          </a:stretch>
        </p:blipFill>
        <p:spPr bwMode="auto">
          <a:xfrm>
            <a:off x="357250" y="571633"/>
            <a:ext cx="1929147" cy="5716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936788" y="5628991"/>
            <a:ext cx="214350" cy="214362"/>
          </a:xfrm>
          <a:prstGeom prst="ellipse">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anchor="ctr"/>
          <a:lstStyle/>
          <a:p>
            <a:pPr algn="ctr">
              <a:defRPr/>
            </a:pPr>
            <a:endParaRPr lang="en-US"/>
          </a:p>
        </p:txBody>
      </p:sp>
    </p:spTree>
    <p:extLst>
      <p:ext uri="{BB962C8B-B14F-4D97-AF65-F5344CB8AC3E}">
        <p14:creationId xmlns:p14="http://schemas.microsoft.com/office/powerpoint/2010/main" val="63291198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429297" y="285816"/>
            <a:ext cx="6287592" cy="1143265"/>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anchor="ctr"/>
          <a:lstStyle/>
          <a:p>
            <a:pPr algn="ctr">
              <a:defRPr/>
            </a:pPr>
            <a:endParaRPr lang="en-US"/>
          </a:p>
        </p:txBody>
      </p:sp>
      <p:sp>
        <p:nvSpPr>
          <p:cNvPr id="19459" name="Title 1"/>
          <p:cNvSpPr>
            <a:spLocks noGrp="1"/>
          </p:cNvSpPr>
          <p:nvPr>
            <p:ph type="title"/>
          </p:nvPr>
        </p:nvSpPr>
        <p:spPr>
          <a:xfrm>
            <a:off x="2516626" y="284229"/>
            <a:ext cx="6112936" cy="1143265"/>
          </a:xfrm>
        </p:spPr>
        <p:txBody>
          <a:bodyPr/>
          <a:lstStyle/>
          <a:p>
            <a:r>
              <a:rPr lang="en-AU" sz="3600">
                <a:solidFill>
                  <a:schemeClr val="bg1"/>
                </a:solidFill>
              </a:rPr>
              <a:t>Employment</a:t>
            </a:r>
            <a:endParaRPr lang="en-US" sz="3600">
              <a:solidFill>
                <a:schemeClr val="bg1"/>
              </a:solidFill>
            </a:endParaRPr>
          </a:p>
        </p:txBody>
      </p:sp>
      <p:sp>
        <p:nvSpPr>
          <p:cNvPr id="3" name="Content Placeholder 2"/>
          <p:cNvSpPr>
            <a:spLocks noGrp="1"/>
          </p:cNvSpPr>
          <p:nvPr>
            <p:ph idx="1"/>
          </p:nvPr>
        </p:nvSpPr>
        <p:spPr>
          <a:xfrm>
            <a:off x="2429297" y="1429081"/>
            <a:ext cx="6430492" cy="4199910"/>
          </a:xfrm>
        </p:spPr>
        <p:txBody>
          <a:bodyPr>
            <a:normAutofit fontScale="77500" lnSpcReduction="20000"/>
          </a:bodyPr>
          <a:lstStyle/>
          <a:p>
            <a:pPr marL="0" indent="0" algn="ctr">
              <a:buNone/>
              <a:defRPr/>
            </a:pPr>
            <a:endParaRPr lang="en-US" sz="1300" i="1" u="sng" dirty="0"/>
          </a:p>
          <a:p>
            <a:pPr marL="0" indent="0">
              <a:buNone/>
              <a:defRPr/>
            </a:pPr>
            <a:r>
              <a:rPr lang="en-AU" sz="3100" dirty="0"/>
              <a:t>When should we contact a DES?</a:t>
            </a:r>
          </a:p>
          <a:p>
            <a:pPr marL="0" indent="0">
              <a:buNone/>
              <a:defRPr/>
            </a:pPr>
            <a:r>
              <a:rPr lang="en-US" sz="2600" dirty="0"/>
              <a:t>Contact us when you are:</a:t>
            </a:r>
          </a:p>
          <a:p>
            <a:pPr marL="0" indent="0">
              <a:buNone/>
              <a:defRPr/>
            </a:pPr>
            <a:r>
              <a:rPr lang="en-US" sz="2600" dirty="0"/>
              <a:t>Starting to think you may be ready to look at your work options into the future;</a:t>
            </a:r>
          </a:p>
          <a:p>
            <a:pPr marL="0" indent="0">
              <a:buNone/>
              <a:defRPr/>
            </a:pPr>
            <a:r>
              <a:rPr lang="en-AU" sz="3100" dirty="0"/>
              <a:t>Are there special eligibility requirements?</a:t>
            </a:r>
          </a:p>
          <a:p>
            <a:pPr lvl="1">
              <a:buFont typeface="Courier New" pitchFamily="49" charset="0"/>
              <a:buChar char="o"/>
              <a:defRPr/>
            </a:pPr>
            <a:endParaRPr lang="en-US" sz="700" dirty="0"/>
          </a:p>
          <a:p>
            <a:pPr>
              <a:lnSpc>
                <a:spcPct val="120000"/>
              </a:lnSpc>
              <a:spcBef>
                <a:spcPts val="0"/>
              </a:spcBef>
              <a:buNone/>
              <a:defRPr/>
            </a:pPr>
            <a:r>
              <a:rPr lang="en-AU" sz="2500" dirty="0"/>
              <a:t>You must be transitioning from:</a:t>
            </a:r>
          </a:p>
          <a:p>
            <a:pPr>
              <a:lnSpc>
                <a:spcPct val="120000"/>
              </a:lnSpc>
              <a:spcBef>
                <a:spcPts val="0"/>
              </a:spcBef>
              <a:defRPr/>
            </a:pPr>
            <a:r>
              <a:rPr lang="en-AU" sz="2500" dirty="0"/>
              <a:t> your last year of school (and of legal working age)or</a:t>
            </a:r>
            <a:endParaRPr lang="en-AU" sz="2400" dirty="0"/>
          </a:p>
          <a:p>
            <a:pPr>
              <a:lnSpc>
                <a:spcPct val="120000"/>
              </a:lnSpc>
              <a:spcBef>
                <a:spcPts val="0"/>
              </a:spcBef>
              <a:defRPr/>
            </a:pPr>
            <a:r>
              <a:rPr lang="en-AU" sz="2400" dirty="0"/>
              <a:t>a state or territory government disability transition to work program; </a:t>
            </a:r>
            <a:r>
              <a:rPr lang="en-AU" sz="2400" b="1" dirty="0"/>
              <a:t>and</a:t>
            </a:r>
            <a:r>
              <a:rPr lang="en-AU" sz="2400" dirty="0"/>
              <a:t> </a:t>
            </a:r>
          </a:p>
          <a:p>
            <a:pPr>
              <a:lnSpc>
                <a:spcPct val="120000"/>
              </a:lnSpc>
              <a:spcBef>
                <a:spcPts val="0"/>
              </a:spcBef>
              <a:defRPr/>
            </a:pPr>
            <a:r>
              <a:rPr lang="en-AU" sz="2400" dirty="0"/>
              <a:t>has evidence that they attract additional educational funding due to their disability, </a:t>
            </a:r>
            <a:r>
              <a:rPr lang="en-AU" sz="1800" dirty="0"/>
              <a:t>(DES provider will gather this) </a:t>
            </a:r>
            <a:r>
              <a:rPr lang="en-AU" sz="2400" b="1" dirty="0"/>
              <a:t>or </a:t>
            </a:r>
          </a:p>
          <a:p>
            <a:pPr>
              <a:lnSpc>
                <a:spcPct val="120000"/>
              </a:lnSpc>
              <a:spcBef>
                <a:spcPts val="0"/>
              </a:spcBef>
              <a:defRPr/>
            </a:pPr>
            <a:r>
              <a:rPr lang="en-AU" sz="2400" dirty="0"/>
              <a:t>are receiving Disability Support Pension</a:t>
            </a:r>
          </a:p>
          <a:p>
            <a:pPr>
              <a:lnSpc>
                <a:spcPct val="120000"/>
              </a:lnSpc>
              <a:spcBef>
                <a:spcPts val="0"/>
              </a:spcBef>
              <a:defRPr/>
            </a:pPr>
            <a:r>
              <a:rPr lang="en-AU" sz="2400" dirty="0"/>
              <a:t>And not already working more than 8hrs per week.</a:t>
            </a:r>
            <a:endParaRPr lang="en-US" dirty="0"/>
          </a:p>
        </p:txBody>
      </p:sp>
      <p:pic>
        <p:nvPicPr>
          <p:cNvPr id="19461" name="Picture 3"/>
          <p:cNvPicPr>
            <a:picLocks noChangeAspect="1" noChangeArrowheads="1"/>
          </p:cNvPicPr>
          <p:nvPr/>
        </p:nvPicPr>
        <p:blipFill>
          <a:blip r:embed="rId3">
            <a:extLst>
              <a:ext uri="{28A0092B-C50C-407E-A947-70E740481C1C}">
                <a14:useLocalDpi xmlns:a14="http://schemas.microsoft.com/office/drawing/2010/main" val="0"/>
              </a:ext>
            </a:extLst>
          </a:blip>
          <a:srcRect l="11505" t="8867" r="64449" b="4187"/>
          <a:stretch>
            <a:fillRect/>
          </a:stretch>
        </p:blipFill>
        <p:spPr bwMode="auto">
          <a:xfrm>
            <a:off x="357250" y="571633"/>
            <a:ext cx="1929147" cy="5716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936788" y="5628991"/>
            <a:ext cx="214350" cy="214362"/>
          </a:xfrm>
          <a:prstGeom prst="ellipse">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anchor="ctr"/>
          <a:lstStyle/>
          <a:p>
            <a:pPr algn="ctr">
              <a:defRPr/>
            </a:pPr>
            <a:endParaRPr lang="en-US"/>
          </a:p>
        </p:txBody>
      </p:sp>
    </p:spTree>
    <p:extLst>
      <p:ext uri="{BB962C8B-B14F-4D97-AF65-F5344CB8AC3E}">
        <p14:creationId xmlns:p14="http://schemas.microsoft.com/office/powerpoint/2010/main" val="10765088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subTnLst>
                                    <p:set>
                                      <p:cBhvr override="childStyle">
                                        <p:cTn dur="1" fill="hold" display="0" masterRel="nextClick" afterEffect="1"/>
                                        <p:tgtEl>
                                          <p:spTgt spid="3">
                                            <p:txEl>
                                              <p:pRg st="2" end="2"/>
                                            </p:txEl>
                                          </p:spTgt>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9" decel="5000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333284" y="71256"/>
            <a:ext cx="5642703" cy="785994"/>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anchor="ctr"/>
          <a:lstStyle/>
          <a:p>
            <a:pPr algn="ctr" fontAlgn="auto">
              <a:spcBef>
                <a:spcPts val="0"/>
              </a:spcBef>
              <a:spcAft>
                <a:spcPts val="0"/>
              </a:spcAft>
              <a:defRPr/>
            </a:pPr>
            <a:endParaRPr lang="en-US"/>
          </a:p>
        </p:txBody>
      </p:sp>
      <p:sp>
        <p:nvSpPr>
          <p:cNvPr id="20482" name="Title 1"/>
          <p:cNvSpPr>
            <a:spLocks noGrp="1"/>
          </p:cNvSpPr>
          <p:nvPr>
            <p:ph type="title"/>
          </p:nvPr>
        </p:nvSpPr>
        <p:spPr/>
        <p:txBody>
          <a:bodyPr/>
          <a:lstStyle/>
          <a:p>
            <a:r>
              <a:rPr lang="en-AU" dirty="0" smtClean="0">
                <a:solidFill>
                  <a:schemeClr val="bg1"/>
                </a:solidFill>
              </a:rPr>
              <a:t>2b. Learning is Ongoing</a:t>
            </a:r>
          </a:p>
        </p:txBody>
      </p:sp>
      <p:sp>
        <p:nvSpPr>
          <p:cNvPr id="20483" name="TextBox 1"/>
          <p:cNvSpPr txBox="1">
            <a:spLocks noChangeArrowheads="1"/>
          </p:cNvSpPr>
          <p:nvPr/>
        </p:nvSpPr>
        <p:spPr bwMode="auto">
          <a:xfrm>
            <a:off x="0" y="5903913"/>
            <a:ext cx="11271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700">
                <a:solidFill>
                  <a:schemeClr val="tx1"/>
                </a:solidFill>
                <a:latin typeface="Arial" charset="0"/>
                <a:ea typeface="ＭＳ Ｐゴシック" pitchFamily="34" charset="-128"/>
              </a:defRPr>
            </a:lvl1pPr>
            <a:lvl2pPr marL="742950" indent="-285750" eaLnBrk="0" hangingPunct="0">
              <a:defRPr sz="1700">
                <a:solidFill>
                  <a:schemeClr val="tx1"/>
                </a:solidFill>
                <a:latin typeface="Arial" charset="0"/>
                <a:ea typeface="ＭＳ Ｐゴシック" pitchFamily="34" charset="-128"/>
              </a:defRPr>
            </a:lvl2pPr>
            <a:lvl3pPr marL="1143000" indent="-228600" eaLnBrk="0" hangingPunct="0">
              <a:defRPr sz="1700">
                <a:solidFill>
                  <a:schemeClr val="tx1"/>
                </a:solidFill>
                <a:latin typeface="Arial" charset="0"/>
                <a:ea typeface="ＭＳ Ｐゴシック" pitchFamily="34" charset="-128"/>
              </a:defRPr>
            </a:lvl3pPr>
            <a:lvl4pPr marL="1600200" indent="-228600" eaLnBrk="0" hangingPunct="0">
              <a:defRPr sz="1700">
                <a:solidFill>
                  <a:schemeClr val="tx1"/>
                </a:solidFill>
                <a:latin typeface="Arial" charset="0"/>
                <a:ea typeface="ＭＳ Ｐゴシック" pitchFamily="34" charset="-128"/>
              </a:defRPr>
            </a:lvl4pPr>
            <a:lvl5pPr marL="2057400" indent="-228600" eaLnBrk="0" hangingPunct="0">
              <a:defRPr sz="17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7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7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7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700">
                <a:solidFill>
                  <a:schemeClr val="tx1"/>
                </a:solidFill>
                <a:latin typeface="Arial" charset="0"/>
                <a:ea typeface="ＭＳ Ｐゴシック" pitchFamily="34" charset="-128"/>
              </a:defRPr>
            </a:lvl9pPr>
          </a:lstStyle>
          <a:p>
            <a:pPr eaLnBrk="1" hangingPunct="1"/>
            <a:r>
              <a:rPr lang="en-AU" sz="1100" b="1" dirty="0"/>
              <a:t>Source</a:t>
            </a:r>
            <a:r>
              <a:rPr lang="en-AU" sz="1100" dirty="0"/>
              <a:t>: VCAA</a:t>
            </a:r>
          </a:p>
        </p:txBody>
      </p:sp>
      <p:pic>
        <p:nvPicPr>
          <p:cNvPr id="2048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857250"/>
            <a:ext cx="3957638" cy="478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71845" y="6252527"/>
            <a:ext cx="593125" cy="353943"/>
          </a:xfrm>
          <a:prstGeom prst="rect">
            <a:avLst/>
          </a:prstGeom>
          <a:noFill/>
        </p:spPr>
        <p:txBody>
          <a:bodyPr wrap="square" rtlCol="0">
            <a:spAutoFit/>
          </a:bodyPr>
          <a:lstStyle/>
          <a:p>
            <a:fld id="{BC3112DF-AC55-46F0-9693-E3BF8FF5F12E}" type="slidenum">
              <a:rPr lang="en-AU" smtClean="0"/>
              <a:t>3</a:t>
            </a:fld>
            <a:endParaRPr lang="en-AU" dirty="0"/>
          </a:p>
        </p:txBody>
      </p:sp>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l="11505" t="8867" r="64449" b="4187"/>
          <a:stretch>
            <a:fillRect/>
          </a:stretch>
        </p:blipFill>
        <p:spPr bwMode="auto">
          <a:xfrm>
            <a:off x="307589" y="857250"/>
            <a:ext cx="1716252" cy="4938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4413144"/>
      </p:ext>
    </p:extLst>
  </p:cSld>
  <p:clrMapOvr>
    <a:masterClrMapping/>
  </p:clrMapOvr>
  <p:transition spd="slow">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429297" y="285816"/>
            <a:ext cx="6287592" cy="1143265"/>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anchor="ctr"/>
          <a:lstStyle/>
          <a:p>
            <a:pPr algn="ctr">
              <a:defRPr/>
            </a:pPr>
            <a:endParaRPr lang="en-US"/>
          </a:p>
        </p:txBody>
      </p:sp>
      <p:sp>
        <p:nvSpPr>
          <p:cNvPr id="20483" name="Title 1"/>
          <p:cNvSpPr>
            <a:spLocks noGrp="1"/>
          </p:cNvSpPr>
          <p:nvPr>
            <p:ph type="title"/>
          </p:nvPr>
        </p:nvSpPr>
        <p:spPr>
          <a:xfrm>
            <a:off x="2516626" y="284229"/>
            <a:ext cx="6112936" cy="1143265"/>
          </a:xfrm>
        </p:spPr>
        <p:txBody>
          <a:bodyPr/>
          <a:lstStyle/>
          <a:p>
            <a:r>
              <a:rPr lang="en-AU" sz="3600">
                <a:solidFill>
                  <a:schemeClr val="bg1"/>
                </a:solidFill>
              </a:rPr>
              <a:t>Employment</a:t>
            </a:r>
            <a:endParaRPr lang="en-US" sz="3600">
              <a:solidFill>
                <a:schemeClr val="bg1"/>
              </a:solidFill>
            </a:endParaRPr>
          </a:p>
        </p:txBody>
      </p:sp>
      <p:sp>
        <p:nvSpPr>
          <p:cNvPr id="3" name="Content Placeholder 2"/>
          <p:cNvSpPr>
            <a:spLocks noGrp="1"/>
          </p:cNvSpPr>
          <p:nvPr>
            <p:ph idx="1"/>
          </p:nvPr>
        </p:nvSpPr>
        <p:spPr>
          <a:xfrm>
            <a:off x="2340382" y="1557698"/>
            <a:ext cx="6430492" cy="4071293"/>
          </a:xfrm>
        </p:spPr>
        <p:txBody>
          <a:bodyPr>
            <a:normAutofit fontScale="92500" lnSpcReduction="10000"/>
          </a:bodyPr>
          <a:lstStyle/>
          <a:p>
            <a:pPr marL="0" indent="0">
              <a:buNone/>
              <a:defRPr/>
            </a:pPr>
            <a:r>
              <a:rPr lang="en-US" sz="2600" dirty="0"/>
              <a:t>What is an Australian Disability Enterprise (ADE)?</a:t>
            </a:r>
          </a:p>
          <a:p>
            <a:pPr marL="723972" indent="-368337">
              <a:buFont typeface="Courier New" pitchFamily="49" charset="0"/>
              <a:buChar char="o"/>
              <a:defRPr/>
            </a:pPr>
            <a:r>
              <a:rPr lang="en-US" sz="2000" dirty="0"/>
              <a:t>Commercial enterprises who receive funding to support a workforce which is predominantly people with a disability </a:t>
            </a:r>
          </a:p>
          <a:p>
            <a:pPr>
              <a:buFont typeface="Courier New" pitchFamily="49" charset="0"/>
              <a:buChar char="o"/>
              <a:defRPr/>
            </a:pPr>
            <a:endParaRPr lang="en-US" sz="2000" dirty="0"/>
          </a:p>
          <a:p>
            <a:pPr marL="0" indent="0">
              <a:buNone/>
              <a:defRPr/>
            </a:pPr>
            <a:r>
              <a:rPr lang="en-US" sz="2600" dirty="0"/>
              <a:t>How do I find an ADE?</a:t>
            </a:r>
          </a:p>
          <a:p>
            <a:pPr marL="723972" indent="-368337">
              <a:buFont typeface="Courier New" pitchFamily="49" charset="0"/>
              <a:buChar char="o"/>
              <a:defRPr/>
            </a:pPr>
            <a:r>
              <a:rPr lang="en-US" sz="2000" dirty="0"/>
              <a:t>Visit </a:t>
            </a:r>
            <a:r>
              <a:rPr lang="en-US" sz="2000" dirty="0">
                <a:hlinkClick r:id="rId3"/>
              </a:rPr>
              <a:t>www.australiandisabilityenterprises.com.au</a:t>
            </a:r>
            <a:r>
              <a:rPr lang="en-US" sz="2000" dirty="0"/>
              <a:t> </a:t>
            </a:r>
          </a:p>
          <a:p>
            <a:pPr marL="0" indent="0">
              <a:buNone/>
              <a:defRPr/>
            </a:pPr>
            <a:endParaRPr lang="en-US" sz="2600" dirty="0"/>
          </a:p>
          <a:p>
            <a:pPr marL="0" indent="0">
              <a:buNone/>
              <a:defRPr/>
            </a:pPr>
            <a:r>
              <a:rPr lang="en-US" sz="2600" dirty="0"/>
              <a:t>How do I get a job with an ADE?</a:t>
            </a:r>
          </a:p>
          <a:p>
            <a:pPr marL="723972" indent="-368337">
              <a:buFont typeface="Courier New" pitchFamily="49" charset="0"/>
              <a:buChar char="o"/>
              <a:defRPr/>
            </a:pPr>
            <a:r>
              <a:rPr lang="en-US" sz="2000" dirty="0"/>
              <a:t>Contact your Centrelink office or contact the Australian Disability Enterprise in your area directly</a:t>
            </a:r>
          </a:p>
          <a:p>
            <a:pPr marL="0" indent="0">
              <a:buNone/>
              <a:defRPr/>
            </a:pPr>
            <a:endParaRPr lang="en-US" dirty="0"/>
          </a:p>
        </p:txBody>
      </p:sp>
      <p:pic>
        <p:nvPicPr>
          <p:cNvPr id="20485" name="Picture 3"/>
          <p:cNvPicPr>
            <a:picLocks noChangeAspect="1" noChangeArrowheads="1"/>
          </p:cNvPicPr>
          <p:nvPr/>
        </p:nvPicPr>
        <p:blipFill>
          <a:blip r:embed="rId4">
            <a:extLst>
              <a:ext uri="{28A0092B-C50C-407E-A947-70E740481C1C}">
                <a14:useLocalDpi xmlns:a14="http://schemas.microsoft.com/office/drawing/2010/main" val="0"/>
              </a:ext>
            </a:extLst>
          </a:blip>
          <a:srcRect l="11505" t="8867" r="64449" b="4187"/>
          <a:stretch>
            <a:fillRect/>
          </a:stretch>
        </p:blipFill>
        <p:spPr bwMode="auto">
          <a:xfrm>
            <a:off x="357250" y="571633"/>
            <a:ext cx="1929147" cy="5716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936788" y="5628991"/>
            <a:ext cx="214350" cy="214362"/>
          </a:xfrm>
          <a:prstGeom prst="ellipse">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anchor="ctr"/>
          <a:lstStyle/>
          <a:p>
            <a:pPr algn="ctr">
              <a:defRPr/>
            </a:pPr>
            <a:endParaRPr lang="en-US"/>
          </a:p>
        </p:txBody>
      </p:sp>
    </p:spTree>
    <p:extLst>
      <p:ext uri="{BB962C8B-B14F-4D97-AF65-F5344CB8AC3E}">
        <p14:creationId xmlns:p14="http://schemas.microsoft.com/office/powerpoint/2010/main" val="4072997481"/>
      </p:ext>
    </p:extLst>
  </p:cSld>
  <p:clrMapOvr>
    <a:masterClrMapping/>
  </p:clrMapOvr>
  <p:transition spd="slow">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429297" y="285816"/>
            <a:ext cx="6287592" cy="1143265"/>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anchor="ctr"/>
          <a:lstStyle/>
          <a:p>
            <a:pPr algn="ctr" fontAlgn="auto">
              <a:spcBef>
                <a:spcPts val="0"/>
              </a:spcBef>
              <a:spcAft>
                <a:spcPts val="0"/>
              </a:spcAft>
              <a:defRPr/>
            </a:pPr>
            <a:endParaRPr lang="en-US"/>
          </a:p>
        </p:txBody>
      </p:sp>
      <p:sp>
        <p:nvSpPr>
          <p:cNvPr id="21507" name="Title 1"/>
          <p:cNvSpPr>
            <a:spLocks noGrp="1"/>
          </p:cNvSpPr>
          <p:nvPr>
            <p:ph type="title"/>
          </p:nvPr>
        </p:nvSpPr>
        <p:spPr>
          <a:xfrm>
            <a:off x="2429297" y="274701"/>
            <a:ext cx="6259012" cy="1143265"/>
          </a:xfrm>
        </p:spPr>
        <p:txBody>
          <a:bodyPr/>
          <a:lstStyle/>
          <a:p>
            <a:r>
              <a:rPr lang="en-AU" sz="3600">
                <a:solidFill>
                  <a:schemeClr val="bg1"/>
                </a:solidFill>
              </a:rPr>
              <a:t>Volunteering</a:t>
            </a:r>
            <a:endParaRPr lang="en-US" sz="3600">
              <a:solidFill>
                <a:schemeClr val="bg1"/>
              </a:solidFill>
            </a:endParaRPr>
          </a:p>
        </p:txBody>
      </p:sp>
      <p:sp>
        <p:nvSpPr>
          <p:cNvPr id="3" name="Content Placeholder 2"/>
          <p:cNvSpPr>
            <a:spLocks noGrp="1"/>
          </p:cNvSpPr>
          <p:nvPr>
            <p:ph idx="1"/>
          </p:nvPr>
        </p:nvSpPr>
        <p:spPr>
          <a:xfrm>
            <a:off x="2411832" y="1557699"/>
            <a:ext cx="6430492" cy="4830293"/>
          </a:xfrm>
        </p:spPr>
        <p:txBody>
          <a:bodyPr rtlCol="0">
            <a:normAutofit/>
          </a:bodyPr>
          <a:lstStyle/>
          <a:p>
            <a:pPr marL="0" indent="0">
              <a:buNone/>
              <a:defRPr/>
            </a:pPr>
            <a:r>
              <a:rPr lang="en-US" sz="2800" dirty="0"/>
              <a:t>Australian volunteers contribute more than 700 million hours of unpaid work each year to their local communities</a:t>
            </a:r>
          </a:p>
          <a:p>
            <a:pPr fontAlgn="auto">
              <a:spcAft>
                <a:spcPts val="0"/>
              </a:spcAft>
              <a:buFont typeface="Arial" pitchFamily="34" charset="0"/>
              <a:buChar char="•"/>
              <a:defRPr/>
            </a:pPr>
            <a:endParaRPr lang="en-US" sz="3000" dirty="0">
              <a:cs typeface="Arial" charset="0"/>
            </a:endParaRPr>
          </a:p>
          <a:p>
            <a:pPr marL="0" indent="0" fontAlgn="auto">
              <a:spcBef>
                <a:spcPts val="0"/>
              </a:spcBef>
              <a:spcAft>
                <a:spcPts val="0"/>
              </a:spcAft>
              <a:buNone/>
              <a:defRPr/>
            </a:pPr>
            <a:r>
              <a:rPr lang="en-US" sz="2800" dirty="0">
                <a:cs typeface="Arial" pitchFamily="34" charset="0"/>
              </a:rPr>
              <a:t>The top reasons for volunteering were: </a:t>
            </a:r>
          </a:p>
          <a:p>
            <a:pPr marL="723972" lvl="1" indent="-368337" fontAlgn="auto">
              <a:lnSpc>
                <a:spcPct val="134000"/>
              </a:lnSpc>
              <a:spcBef>
                <a:spcPts val="600"/>
              </a:spcBef>
              <a:spcAft>
                <a:spcPts val="0"/>
              </a:spcAft>
              <a:buFont typeface="Courier New" pitchFamily="49" charset="0"/>
              <a:buChar char="o"/>
              <a:defRPr/>
            </a:pPr>
            <a:r>
              <a:rPr lang="en-US" sz="2400" dirty="0">
                <a:cs typeface="Arial" pitchFamily="34" charset="0"/>
              </a:rPr>
              <a:t>‘Helping others or the community’ 57%</a:t>
            </a:r>
          </a:p>
          <a:p>
            <a:pPr marL="723972" lvl="1" indent="-368337" fontAlgn="auto">
              <a:lnSpc>
                <a:spcPct val="134000"/>
              </a:lnSpc>
              <a:spcBef>
                <a:spcPts val="0"/>
              </a:spcBef>
              <a:spcAft>
                <a:spcPts val="0"/>
              </a:spcAft>
              <a:buFont typeface="Courier New" pitchFamily="49" charset="0"/>
              <a:buChar char="o"/>
              <a:defRPr/>
            </a:pPr>
            <a:r>
              <a:rPr lang="en-US" sz="2400" dirty="0">
                <a:cs typeface="Arial" pitchFamily="34" charset="0"/>
              </a:rPr>
              <a:t>‘Personal satisfaction’ 44%, 	</a:t>
            </a:r>
          </a:p>
          <a:p>
            <a:pPr marL="723972" lvl="1" indent="-368337" fontAlgn="auto">
              <a:lnSpc>
                <a:spcPct val="134000"/>
              </a:lnSpc>
              <a:spcBef>
                <a:spcPts val="0"/>
              </a:spcBef>
              <a:spcAft>
                <a:spcPts val="0"/>
              </a:spcAft>
              <a:buFont typeface="Courier New" pitchFamily="49" charset="0"/>
              <a:buChar char="o"/>
              <a:defRPr/>
            </a:pPr>
            <a:r>
              <a:rPr lang="en-US" sz="2400" dirty="0">
                <a:cs typeface="Arial" pitchFamily="34" charset="0"/>
              </a:rPr>
              <a:t>‘To do something worthwhile’ 36%. </a:t>
            </a:r>
            <a:endParaRPr lang="en-US" sz="2400" b="1" dirty="0">
              <a:solidFill>
                <a:srgbClr val="333399"/>
              </a:solidFill>
            </a:endParaRPr>
          </a:p>
          <a:p>
            <a:pPr fontAlgn="auto">
              <a:spcAft>
                <a:spcPts val="0"/>
              </a:spcAft>
              <a:buNone/>
              <a:defRPr/>
            </a:pPr>
            <a:r>
              <a:rPr lang="en-US" sz="1900" b="1" dirty="0">
                <a:solidFill>
                  <a:srgbClr val="333399"/>
                </a:solidFill>
                <a:latin typeface="Comic Sans MS" pitchFamily="66" charset="0"/>
              </a:rPr>
              <a:t>    </a:t>
            </a:r>
            <a:endParaRPr lang="en-US" sz="2800" dirty="0"/>
          </a:p>
          <a:p>
            <a:pPr fontAlgn="auto">
              <a:spcAft>
                <a:spcPts val="0"/>
              </a:spcAft>
              <a:buFont typeface="Arial" pitchFamily="34" charset="0"/>
              <a:buChar char="•"/>
              <a:defRPr/>
            </a:pPr>
            <a:endParaRPr lang="en-US" sz="2800" dirty="0"/>
          </a:p>
        </p:txBody>
      </p:sp>
      <p:pic>
        <p:nvPicPr>
          <p:cNvPr id="21509" name="Picture 3"/>
          <p:cNvPicPr>
            <a:picLocks noChangeAspect="1" noChangeArrowheads="1"/>
          </p:cNvPicPr>
          <p:nvPr/>
        </p:nvPicPr>
        <p:blipFill>
          <a:blip r:embed="rId3">
            <a:extLst>
              <a:ext uri="{28A0092B-C50C-407E-A947-70E740481C1C}">
                <a14:useLocalDpi xmlns:a14="http://schemas.microsoft.com/office/drawing/2010/main" val="0"/>
              </a:ext>
            </a:extLst>
          </a:blip>
          <a:srcRect l="11505" t="8867" r="64449" b="4187"/>
          <a:stretch>
            <a:fillRect/>
          </a:stretch>
        </p:blipFill>
        <p:spPr bwMode="auto">
          <a:xfrm>
            <a:off x="357250" y="571633"/>
            <a:ext cx="1929147" cy="5716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1590952" y="5751257"/>
            <a:ext cx="214350" cy="214363"/>
          </a:xfrm>
          <a:prstGeom prst="ellipse">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1231109582"/>
      </p:ext>
    </p:extLst>
  </p:cSld>
  <p:clrMapOvr>
    <a:masterClrMapping/>
  </p:clrMapOvr>
  <p:transition spd="slow">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429297" y="285816"/>
            <a:ext cx="6287592" cy="1143265"/>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anchor="ctr"/>
          <a:lstStyle/>
          <a:p>
            <a:pPr algn="ctr" fontAlgn="auto">
              <a:spcBef>
                <a:spcPts val="0"/>
              </a:spcBef>
              <a:spcAft>
                <a:spcPts val="0"/>
              </a:spcAft>
              <a:defRPr/>
            </a:pPr>
            <a:endParaRPr lang="en-US"/>
          </a:p>
        </p:txBody>
      </p:sp>
      <p:sp>
        <p:nvSpPr>
          <p:cNvPr id="22531" name="Title 1"/>
          <p:cNvSpPr>
            <a:spLocks noGrp="1"/>
          </p:cNvSpPr>
          <p:nvPr>
            <p:ph type="title"/>
          </p:nvPr>
        </p:nvSpPr>
        <p:spPr>
          <a:xfrm>
            <a:off x="2429297" y="274701"/>
            <a:ext cx="6259012" cy="1143265"/>
          </a:xfrm>
        </p:spPr>
        <p:txBody>
          <a:bodyPr/>
          <a:lstStyle/>
          <a:p>
            <a:r>
              <a:rPr lang="en-AU" sz="3600">
                <a:solidFill>
                  <a:schemeClr val="bg1"/>
                </a:solidFill>
              </a:rPr>
              <a:t>Volunteering</a:t>
            </a:r>
            <a:endParaRPr lang="en-US" sz="3600">
              <a:solidFill>
                <a:schemeClr val="bg1"/>
              </a:solidFill>
            </a:endParaRPr>
          </a:p>
        </p:txBody>
      </p:sp>
      <p:sp>
        <p:nvSpPr>
          <p:cNvPr id="21508" name="Content Placeholder 2"/>
          <p:cNvSpPr>
            <a:spLocks noGrp="1"/>
          </p:cNvSpPr>
          <p:nvPr>
            <p:ph idx="1"/>
          </p:nvPr>
        </p:nvSpPr>
        <p:spPr>
          <a:xfrm>
            <a:off x="2286398" y="1571990"/>
            <a:ext cx="6716291" cy="5073237"/>
          </a:xfrm>
        </p:spPr>
        <p:txBody>
          <a:bodyPr/>
          <a:lstStyle/>
          <a:p>
            <a:pPr marL="0" indent="0">
              <a:spcBef>
                <a:spcPct val="0"/>
              </a:spcBef>
              <a:spcAft>
                <a:spcPts val="600"/>
              </a:spcAft>
              <a:buNone/>
              <a:defRPr/>
            </a:pPr>
            <a:r>
              <a:rPr lang="en-US" sz="2800" dirty="0">
                <a:cs typeface="Arial" charset="0"/>
              </a:rPr>
              <a:t>What </a:t>
            </a:r>
            <a:r>
              <a:rPr lang="en-US" sz="2800" dirty="0" smtClean="0">
                <a:cs typeface="Arial" charset="0"/>
              </a:rPr>
              <a:t>type </a:t>
            </a:r>
            <a:r>
              <a:rPr lang="en-US" sz="2800" dirty="0">
                <a:cs typeface="Arial" charset="0"/>
              </a:rPr>
              <a:t>of volunteering is available?</a:t>
            </a:r>
          </a:p>
          <a:p>
            <a:pPr marL="723972" lvl="2" indent="-368337">
              <a:spcBef>
                <a:spcPts val="1200"/>
              </a:spcBef>
              <a:buFont typeface="Courier New" pitchFamily="49" charset="0"/>
              <a:buChar char="o"/>
              <a:defRPr/>
            </a:pPr>
            <a:r>
              <a:rPr lang="en-US" dirty="0" smtClean="0">
                <a:cs typeface="Arial" charset="0"/>
              </a:rPr>
              <a:t>Caring for people </a:t>
            </a:r>
            <a:r>
              <a:rPr lang="en-US" sz="2000" dirty="0">
                <a:solidFill>
                  <a:schemeClr val="tx1">
                    <a:lumMod val="75000"/>
                    <a:lumOff val="25000"/>
                  </a:schemeClr>
                </a:solidFill>
                <a:cs typeface="Arial" charset="0"/>
              </a:rPr>
              <a:t>(</a:t>
            </a:r>
            <a:r>
              <a:rPr lang="en-US" sz="2000" dirty="0" err="1">
                <a:solidFill>
                  <a:schemeClr val="tx1">
                    <a:lumMod val="75000"/>
                    <a:lumOff val="25000"/>
                  </a:schemeClr>
                </a:solidFill>
                <a:cs typeface="Arial" charset="0"/>
              </a:rPr>
              <a:t>eg</a:t>
            </a:r>
            <a:r>
              <a:rPr lang="en-US" sz="2000" dirty="0">
                <a:solidFill>
                  <a:schemeClr val="tx1">
                    <a:lumMod val="75000"/>
                    <a:lumOff val="25000"/>
                  </a:schemeClr>
                </a:solidFill>
                <a:cs typeface="Arial" charset="0"/>
              </a:rPr>
              <a:t>. aged care, youth work)</a:t>
            </a:r>
          </a:p>
          <a:p>
            <a:pPr marL="723972" lvl="2" indent="-368337">
              <a:spcBef>
                <a:spcPts val="1200"/>
              </a:spcBef>
              <a:buFont typeface="Courier New" pitchFamily="49" charset="0"/>
              <a:buChar char="o"/>
              <a:defRPr/>
            </a:pPr>
            <a:r>
              <a:rPr lang="en-US" dirty="0" smtClean="0">
                <a:cs typeface="Arial" charset="0"/>
              </a:rPr>
              <a:t>Caring for places </a:t>
            </a:r>
            <a:r>
              <a:rPr lang="en-US" sz="2000" dirty="0">
                <a:solidFill>
                  <a:schemeClr val="tx1">
                    <a:lumMod val="75000"/>
                    <a:lumOff val="25000"/>
                  </a:schemeClr>
                </a:solidFill>
                <a:cs typeface="Arial" charset="0"/>
              </a:rPr>
              <a:t>(</a:t>
            </a:r>
            <a:r>
              <a:rPr lang="en-US" sz="2000" dirty="0" err="1">
                <a:solidFill>
                  <a:schemeClr val="tx1">
                    <a:lumMod val="75000"/>
                    <a:lumOff val="25000"/>
                  </a:schemeClr>
                </a:solidFill>
                <a:cs typeface="Arial" charset="0"/>
              </a:rPr>
              <a:t>eg</a:t>
            </a:r>
            <a:r>
              <a:rPr lang="en-US" sz="2000" dirty="0">
                <a:solidFill>
                  <a:schemeClr val="tx1">
                    <a:lumMod val="75000"/>
                    <a:lumOff val="25000"/>
                  </a:schemeClr>
                </a:solidFill>
                <a:cs typeface="Arial" charset="0"/>
              </a:rPr>
              <a:t>. maintaining shops, gardening)</a:t>
            </a:r>
          </a:p>
          <a:p>
            <a:pPr marL="723972" lvl="2" indent="-368337">
              <a:spcBef>
                <a:spcPts val="1200"/>
              </a:spcBef>
              <a:buFont typeface="Courier New" pitchFamily="49" charset="0"/>
              <a:buChar char="o"/>
              <a:defRPr/>
            </a:pPr>
            <a:r>
              <a:rPr lang="en-AU" dirty="0" smtClean="0">
                <a:cs typeface="Arial" charset="0"/>
              </a:rPr>
              <a:t>Emergency service volunteering</a:t>
            </a:r>
            <a:endParaRPr lang="en-US" dirty="0" smtClean="0">
              <a:cs typeface="Arial" charset="0"/>
            </a:endParaRPr>
          </a:p>
          <a:p>
            <a:pPr marL="723972" lvl="2" indent="-368337">
              <a:spcBef>
                <a:spcPts val="1200"/>
              </a:spcBef>
              <a:buFont typeface="Courier New" pitchFamily="49" charset="0"/>
              <a:buChar char="o"/>
              <a:defRPr/>
            </a:pPr>
            <a:r>
              <a:rPr lang="en-US" dirty="0" smtClean="0">
                <a:cs typeface="Arial" charset="0"/>
              </a:rPr>
              <a:t>Administration </a:t>
            </a:r>
            <a:r>
              <a:rPr lang="en-US" sz="2000" dirty="0">
                <a:solidFill>
                  <a:schemeClr val="tx1">
                    <a:lumMod val="75000"/>
                    <a:lumOff val="25000"/>
                  </a:schemeClr>
                </a:solidFill>
                <a:cs typeface="Arial" charset="0"/>
              </a:rPr>
              <a:t>(</a:t>
            </a:r>
            <a:r>
              <a:rPr lang="en-US" sz="2000" dirty="0" err="1">
                <a:solidFill>
                  <a:schemeClr val="tx1">
                    <a:lumMod val="75000"/>
                    <a:lumOff val="25000"/>
                  </a:schemeClr>
                </a:solidFill>
                <a:cs typeface="Arial" charset="0"/>
              </a:rPr>
              <a:t>eg</a:t>
            </a:r>
            <a:r>
              <a:rPr lang="en-US" sz="2000" dirty="0">
                <a:solidFill>
                  <a:schemeClr val="tx1">
                    <a:lumMod val="75000"/>
                    <a:lumOff val="25000"/>
                  </a:schemeClr>
                </a:solidFill>
                <a:cs typeface="Arial" charset="0"/>
              </a:rPr>
              <a:t>. managing supplies, phone calls)</a:t>
            </a:r>
          </a:p>
          <a:p>
            <a:pPr marL="723972" lvl="2" indent="-368337">
              <a:spcBef>
                <a:spcPts val="1200"/>
              </a:spcBef>
              <a:buFont typeface="Courier New" pitchFamily="49" charset="0"/>
              <a:buChar char="o"/>
              <a:defRPr/>
            </a:pPr>
            <a:r>
              <a:rPr lang="en-AU" dirty="0" smtClean="0">
                <a:cs typeface="Arial" charset="0"/>
              </a:rPr>
              <a:t>Fundraising &amp; events </a:t>
            </a:r>
            <a:r>
              <a:rPr lang="en-AU" sz="2000" dirty="0">
                <a:solidFill>
                  <a:schemeClr val="tx1">
                    <a:lumMod val="75000"/>
                    <a:lumOff val="25000"/>
                  </a:schemeClr>
                </a:solidFill>
                <a:cs typeface="Arial" charset="0"/>
              </a:rPr>
              <a:t>(</a:t>
            </a:r>
            <a:r>
              <a:rPr lang="en-AU" sz="2000" dirty="0" err="1">
                <a:solidFill>
                  <a:schemeClr val="tx1">
                    <a:lumMod val="75000"/>
                    <a:lumOff val="25000"/>
                  </a:schemeClr>
                </a:solidFill>
                <a:cs typeface="Arial" charset="0"/>
              </a:rPr>
              <a:t>eg</a:t>
            </a:r>
            <a:r>
              <a:rPr lang="en-AU" sz="2000" dirty="0">
                <a:solidFill>
                  <a:schemeClr val="tx1">
                    <a:lumMod val="75000"/>
                    <a:lumOff val="25000"/>
                  </a:schemeClr>
                </a:solidFill>
                <a:cs typeface="Arial" charset="0"/>
              </a:rPr>
              <a:t>. charity walks, festivals)</a:t>
            </a:r>
            <a:endParaRPr lang="en-US" sz="2000" dirty="0">
              <a:solidFill>
                <a:schemeClr val="tx1">
                  <a:lumMod val="75000"/>
                  <a:lumOff val="25000"/>
                </a:schemeClr>
              </a:solidFill>
              <a:cs typeface="Arial" charset="0"/>
            </a:endParaRPr>
          </a:p>
          <a:p>
            <a:pPr marL="0" indent="0">
              <a:buNone/>
              <a:defRPr/>
            </a:pPr>
            <a:endParaRPr lang="en-AU" sz="1200" dirty="0"/>
          </a:p>
          <a:p>
            <a:pPr>
              <a:buFont typeface="Arial" charset="0"/>
              <a:buNone/>
              <a:defRPr/>
            </a:pPr>
            <a:r>
              <a:rPr lang="en-US" sz="1300" b="1" dirty="0">
                <a:solidFill>
                  <a:srgbClr val="333399"/>
                </a:solidFill>
                <a:latin typeface="Comic Sans MS" pitchFamily="66" charset="0"/>
              </a:rPr>
              <a:t>	</a:t>
            </a:r>
            <a:r>
              <a:rPr lang="en-US" sz="400" b="1" dirty="0">
                <a:solidFill>
                  <a:srgbClr val="333399"/>
                </a:solidFill>
                <a:latin typeface="Comic Sans MS" pitchFamily="66" charset="0"/>
              </a:rPr>
              <a:t>	</a:t>
            </a:r>
            <a:endParaRPr lang="en-US" sz="1300" b="1" dirty="0">
              <a:solidFill>
                <a:srgbClr val="333399"/>
              </a:solidFill>
              <a:latin typeface="Comic Sans MS" pitchFamily="66" charset="0"/>
            </a:endParaRPr>
          </a:p>
          <a:p>
            <a:pPr>
              <a:buFont typeface="Arial" charset="0"/>
              <a:buNone/>
              <a:defRPr/>
            </a:pPr>
            <a:endParaRPr lang="en-US" sz="2800" dirty="0"/>
          </a:p>
          <a:p>
            <a:pPr>
              <a:defRPr/>
            </a:pPr>
            <a:endParaRPr lang="en-US" sz="2800" dirty="0"/>
          </a:p>
        </p:txBody>
      </p:sp>
      <p:pic>
        <p:nvPicPr>
          <p:cNvPr id="22533" name="Picture 3"/>
          <p:cNvPicPr>
            <a:picLocks noChangeAspect="1" noChangeArrowheads="1"/>
          </p:cNvPicPr>
          <p:nvPr/>
        </p:nvPicPr>
        <p:blipFill>
          <a:blip r:embed="rId3">
            <a:extLst>
              <a:ext uri="{28A0092B-C50C-407E-A947-70E740481C1C}">
                <a14:useLocalDpi xmlns:a14="http://schemas.microsoft.com/office/drawing/2010/main" val="0"/>
              </a:ext>
            </a:extLst>
          </a:blip>
          <a:srcRect l="11505" t="8867" r="64449" b="4187"/>
          <a:stretch>
            <a:fillRect/>
          </a:stretch>
        </p:blipFill>
        <p:spPr bwMode="auto">
          <a:xfrm>
            <a:off x="357250" y="571633"/>
            <a:ext cx="1929147" cy="5716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1590952" y="5751257"/>
            <a:ext cx="214350" cy="214363"/>
          </a:xfrm>
          <a:prstGeom prst="ellipse">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1122601791"/>
      </p:ext>
    </p:extLst>
  </p:cSld>
  <p:clrMapOvr>
    <a:masterClrMapping/>
  </p:clrMapOvr>
  <p:transition spd="slow">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429297" y="285816"/>
            <a:ext cx="6287592" cy="1143265"/>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anchor="ctr"/>
          <a:lstStyle/>
          <a:p>
            <a:pPr algn="ctr" fontAlgn="auto">
              <a:spcBef>
                <a:spcPts val="0"/>
              </a:spcBef>
              <a:spcAft>
                <a:spcPts val="0"/>
              </a:spcAft>
              <a:defRPr/>
            </a:pPr>
            <a:endParaRPr lang="en-US"/>
          </a:p>
        </p:txBody>
      </p:sp>
      <p:sp>
        <p:nvSpPr>
          <p:cNvPr id="23555" name="Title 1"/>
          <p:cNvSpPr>
            <a:spLocks noGrp="1"/>
          </p:cNvSpPr>
          <p:nvPr>
            <p:ph type="title"/>
          </p:nvPr>
        </p:nvSpPr>
        <p:spPr>
          <a:xfrm>
            <a:off x="2429297" y="274701"/>
            <a:ext cx="6259012" cy="1143265"/>
          </a:xfrm>
        </p:spPr>
        <p:txBody>
          <a:bodyPr/>
          <a:lstStyle/>
          <a:p>
            <a:r>
              <a:rPr lang="en-AU" sz="3600">
                <a:solidFill>
                  <a:schemeClr val="bg1"/>
                </a:solidFill>
              </a:rPr>
              <a:t>Volunteering</a:t>
            </a:r>
            <a:endParaRPr lang="en-US" sz="3600">
              <a:solidFill>
                <a:schemeClr val="bg1"/>
              </a:solidFill>
            </a:endParaRPr>
          </a:p>
        </p:txBody>
      </p:sp>
      <p:sp>
        <p:nvSpPr>
          <p:cNvPr id="21508" name="Content Placeholder 2"/>
          <p:cNvSpPr>
            <a:spLocks noGrp="1"/>
          </p:cNvSpPr>
          <p:nvPr>
            <p:ph idx="1"/>
          </p:nvPr>
        </p:nvSpPr>
        <p:spPr>
          <a:xfrm>
            <a:off x="2286398" y="1571991"/>
            <a:ext cx="6716291" cy="3471958"/>
          </a:xfrm>
        </p:spPr>
        <p:txBody>
          <a:bodyPr/>
          <a:lstStyle/>
          <a:p>
            <a:pPr marL="0" indent="0">
              <a:spcAft>
                <a:spcPts val="1200"/>
              </a:spcAft>
              <a:buNone/>
              <a:defRPr/>
            </a:pPr>
            <a:r>
              <a:rPr lang="en-AU" sz="2800" dirty="0"/>
              <a:t>How can I find volunteer work?</a:t>
            </a:r>
          </a:p>
          <a:p>
            <a:pPr marL="723972" indent="-368337">
              <a:spcBef>
                <a:spcPts val="1200"/>
              </a:spcBef>
              <a:buFont typeface="Courier New" pitchFamily="49" charset="0"/>
              <a:buChar char="o"/>
              <a:defRPr/>
            </a:pPr>
            <a:r>
              <a:rPr lang="en-AU" sz="2400" dirty="0"/>
              <a:t>Phone the Volunteer Resource Bureau            </a:t>
            </a:r>
            <a:r>
              <a:rPr lang="en-AU" sz="2400" dirty="0" smtClean="0"/>
              <a:t>Check </a:t>
            </a:r>
            <a:r>
              <a:rPr lang="en-AU" sz="2400" dirty="0"/>
              <a:t>online at </a:t>
            </a:r>
            <a:r>
              <a:rPr lang="en-AU" sz="2400" dirty="0">
                <a:hlinkClick r:id="rId3"/>
              </a:rPr>
              <a:t>www.volunteer.vic.gov.au</a:t>
            </a:r>
            <a:r>
              <a:rPr lang="en-AU" sz="2400" dirty="0"/>
              <a:t> </a:t>
            </a:r>
          </a:p>
          <a:p>
            <a:pPr marL="723972" indent="-368337">
              <a:spcBef>
                <a:spcPts val="1200"/>
              </a:spcBef>
              <a:buFont typeface="Courier New" pitchFamily="49" charset="0"/>
              <a:buChar char="o"/>
              <a:defRPr/>
            </a:pPr>
            <a:r>
              <a:rPr lang="en-US" sz="2400" dirty="0"/>
              <a:t>Contact your local council</a:t>
            </a:r>
          </a:p>
          <a:p>
            <a:pPr marL="723972" indent="-368337">
              <a:spcBef>
                <a:spcPts val="1200"/>
              </a:spcBef>
              <a:buFont typeface="Courier New" pitchFamily="49" charset="0"/>
              <a:buChar char="o"/>
              <a:defRPr/>
            </a:pPr>
            <a:r>
              <a:rPr lang="en-US" sz="2400" dirty="0"/>
              <a:t>Contact not for profit </a:t>
            </a:r>
            <a:r>
              <a:rPr lang="en-US" sz="2400" dirty="0" err="1"/>
              <a:t>organisations</a:t>
            </a:r>
            <a:r>
              <a:rPr lang="en-US" sz="2400" dirty="0"/>
              <a:t> directly</a:t>
            </a:r>
          </a:p>
          <a:p>
            <a:pPr>
              <a:buFont typeface="Arial" charset="0"/>
              <a:buNone/>
              <a:defRPr/>
            </a:pPr>
            <a:r>
              <a:rPr lang="en-US" sz="1300" b="1" dirty="0">
                <a:solidFill>
                  <a:srgbClr val="333399"/>
                </a:solidFill>
                <a:latin typeface="Comic Sans MS" pitchFamily="66" charset="0"/>
              </a:rPr>
              <a:t>	</a:t>
            </a:r>
            <a:r>
              <a:rPr lang="en-US" sz="400" b="1" dirty="0">
                <a:solidFill>
                  <a:srgbClr val="333399"/>
                </a:solidFill>
                <a:latin typeface="Comic Sans MS" pitchFamily="66" charset="0"/>
              </a:rPr>
              <a:t>	</a:t>
            </a:r>
            <a:endParaRPr lang="en-US" sz="1300" b="1" dirty="0">
              <a:solidFill>
                <a:srgbClr val="333399"/>
              </a:solidFill>
              <a:latin typeface="Comic Sans MS" pitchFamily="66" charset="0"/>
            </a:endParaRPr>
          </a:p>
          <a:p>
            <a:pPr>
              <a:buFont typeface="Arial" charset="0"/>
              <a:buNone/>
              <a:defRPr/>
            </a:pPr>
            <a:endParaRPr lang="en-US" sz="2800" dirty="0"/>
          </a:p>
          <a:p>
            <a:pPr>
              <a:defRPr/>
            </a:pPr>
            <a:endParaRPr lang="en-US" sz="2800" dirty="0"/>
          </a:p>
        </p:txBody>
      </p:sp>
      <p:pic>
        <p:nvPicPr>
          <p:cNvPr id="23557" name="Picture 3"/>
          <p:cNvPicPr>
            <a:picLocks noChangeAspect="1" noChangeArrowheads="1"/>
          </p:cNvPicPr>
          <p:nvPr/>
        </p:nvPicPr>
        <p:blipFill>
          <a:blip r:embed="rId4">
            <a:extLst>
              <a:ext uri="{28A0092B-C50C-407E-A947-70E740481C1C}">
                <a14:useLocalDpi xmlns:a14="http://schemas.microsoft.com/office/drawing/2010/main" val="0"/>
              </a:ext>
            </a:extLst>
          </a:blip>
          <a:srcRect l="11505" t="8867" r="64449" b="4187"/>
          <a:stretch>
            <a:fillRect/>
          </a:stretch>
        </p:blipFill>
        <p:spPr bwMode="auto">
          <a:xfrm>
            <a:off x="357250" y="571633"/>
            <a:ext cx="1929147" cy="5716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1590952" y="5751257"/>
            <a:ext cx="214350" cy="214363"/>
          </a:xfrm>
          <a:prstGeom prst="ellipse">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46038267"/>
      </p:ext>
    </p:extLst>
  </p:cSld>
  <p:clrMapOvr>
    <a:masterClrMapping/>
  </p:clrMapOvr>
  <p:transition spd="slow">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429297" y="285816"/>
            <a:ext cx="6287592" cy="1143265"/>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anchor="ctr"/>
          <a:lstStyle/>
          <a:p>
            <a:pPr algn="ctr" fontAlgn="auto">
              <a:spcBef>
                <a:spcPts val="0"/>
              </a:spcBef>
              <a:spcAft>
                <a:spcPts val="0"/>
              </a:spcAft>
              <a:defRPr/>
            </a:pPr>
            <a:endParaRPr lang="en-US"/>
          </a:p>
        </p:txBody>
      </p:sp>
      <p:sp>
        <p:nvSpPr>
          <p:cNvPr id="24579" name="Title 1"/>
          <p:cNvSpPr>
            <a:spLocks noGrp="1"/>
          </p:cNvSpPr>
          <p:nvPr>
            <p:ph type="title"/>
          </p:nvPr>
        </p:nvSpPr>
        <p:spPr>
          <a:xfrm>
            <a:off x="2429297" y="274701"/>
            <a:ext cx="6259012" cy="1143265"/>
          </a:xfrm>
        </p:spPr>
        <p:txBody>
          <a:bodyPr/>
          <a:lstStyle/>
          <a:p>
            <a:r>
              <a:rPr lang="en-AU" sz="3600">
                <a:solidFill>
                  <a:schemeClr val="bg1"/>
                </a:solidFill>
              </a:rPr>
              <a:t>Day Programs</a:t>
            </a:r>
            <a:endParaRPr lang="en-US" sz="3600">
              <a:solidFill>
                <a:schemeClr val="bg1"/>
              </a:solidFill>
            </a:endParaRPr>
          </a:p>
        </p:txBody>
      </p:sp>
      <p:sp>
        <p:nvSpPr>
          <p:cNvPr id="22532" name="Content Placeholder 2"/>
          <p:cNvSpPr>
            <a:spLocks noGrp="1"/>
          </p:cNvSpPr>
          <p:nvPr>
            <p:ph idx="1"/>
          </p:nvPr>
        </p:nvSpPr>
        <p:spPr>
          <a:xfrm>
            <a:off x="2340382" y="1579929"/>
            <a:ext cx="6430492" cy="4730257"/>
          </a:xfrm>
        </p:spPr>
        <p:txBody>
          <a:bodyPr>
            <a:normAutofit/>
          </a:bodyPr>
          <a:lstStyle/>
          <a:p>
            <a:pPr marL="0" indent="0">
              <a:lnSpc>
                <a:spcPct val="90000"/>
              </a:lnSpc>
              <a:spcAft>
                <a:spcPts val="600"/>
              </a:spcAft>
              <a:buNone/>
              <a:defRPr/>
            </a:pPr>
            <a:r>
              <a:rPr lang="en-AU" sz="2600" dirty="0"/>
              <a:t>What is a Day Program?</a:t>
            </a:r>
          </a:p>
          <a:p>
            <a:pPr marL="627126" indent="-360399">
              <a:spcBef>
                <a:spcPct val="0"/>
              </a:spcBef>
              <a:buFont typeface="Courier New" pitchFamily="49" charset="0"/>
              <a:buChar char="o"/>
              <a:defRPr/>
            </a:pPr>
            <a:r>
              <a:rPr lang="en-AU" sz="2000" dirty="0"/>
              <a:t>Services that support people with a disability to do a range of different activities generally offered in a group setting</a:t>
            </a:r>
            <a:endParaRPr lang="en-AU" sz="2000" b="1" dirty="0"/>
          </a:p>
          <a:p>
            <a:pPr marL="0" indent="0">
              <a:lnSpc>
                <a:spcPct val="90000"/>
              </a:lnSpc>
              <a:defRPr/>
            </a:pPr>
            <a:endParaRPr lang="en-AU" sz="2400" dirty="0"/>
          </a:p>
          <a:p>
            <a:pPr marL="0" indent="0">
              <a:lnSpc>
                <a:spcPct val="90000"/>
              </a:lnSpc>
              <a:buNone/>
              <a:defRPr/>
            </a:pPr>
            <a:r>
              <a:rPr lang="en-AU" sz="2600" dirty="0"/>
              <a:t>How do we access them?</a:t>
            </a:r>
          </a:p>
          <a:p>
            <a:pPr marL="627126" indent="-360399">
              <a:spcBef>
                <a:spcPts val="600"/>
              </a:spcBef>
              <a:buFont typeface="Courier New" pitchFamily="49" charset="0"/>
              <a:buChar char="o"/>
              <a:defRPr/>
            </a:pPr>
            <a:r>
              <a:rPr lang="en-AU" sz="2000" dirty="0"/>
              <a:t>approach the service directly and pay what is called a fee for service </a:t>
            </a:r>
          </a:p>
          <a:p>
            <a:pPr marL="627126" indent="-360399">
              <a:spcBef>
                <a:spcPts val="600"/>
              </a:spcBef>
              <a:buNone/>
              <a:defRPr/>
            </a:pPr>
            <a:r>
              <a:rPr lang="en-AU" sz="2000" dirty="0"/>
              <a:t>OR</a:t>
            </a:r>
          </a:p>
          <a:p>
            <a:pPr marL="627126" indent="-360399">
              <a:spcBef>
                <a:spcPts val="600"/>
              </a:spcBef>
              <a:buFont typeface="Courier New" pitchFamily="49" charset="0"/>
              <a:buChar char="o"/>
              <a:defRPr/>
            </a:pPr>
            <a:r>
              <a:rPr lang="en-AU" sz="2000" dirty="0"/>
              <a:t>access day activities as part of your Futures for Young Adults transition period</a:t>
            </a:r>
            <a:endParaRPr lang="en-AU" sz="1000" dirty="0"/>
          </a:p>
        </p:txBody>
      </p:sp>
      <p:pic>
        <p:nvPicPr>
          <p:cNvPr id="24581" name="Picture 3"/>
          <p:cNvPicPr>
            <a:picLocks noChangeAspect="1" noChangeArrowheads="1"/>
          </p:cNvPicPr>
          <p:nvPr/>
        </p:nvPicPr>
        <p:blipFill>
          <a:blip r:embed="rId3">
            <a:extLst>
              <a:ext uri="{28A0092B-C50C-407E-A947-70E740481C1C}">
                <a14:useLocalDpi xmlns:a14="http://schemas.microsoft.com/office/drawing/2010/main" val="0"/>
              </a:ext>
            </a:extLst>
          </a:blip>
          <a:srcRect l="11505" t="8867" r="64449" b="4187"/>
          <a:stretch>
            <a:fillRect/>
          </a:stretch>
        </p:blipFill>
        <p:spPr bwMode="auto">
          <a:xfrm>
            <a:off x="357250" y="571633"/>
            <a:ext cx="1929147" cy="5716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1571899" y="5144691"/>
            <a:ext cx="214350" cy="214363"/>
          </a:xfrm>
          <a:prstGeom prst="ellipse">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3050497451"/>
      </p:ext>
    </p:extLst>
  </p:cSld>
  <p:clrMapOvr>
    <a:masterClrMapping/>
  </p:clrMapOvr>
  <p:transition spd="slow">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429297" y="285816"/>
            <a:ext cx="6287592" cy="1143265"/>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anchor="ctr"/>
          <a:lstStyle/>
          <a:p>
            <a:pPr algn="ctr" fontAlgn="auto">
              <a:spcBef>
                <a:spcPts val="0"/>
              </a:spcBef>
              <a:spcAft>
                <a:spcPts val="0"/>
              </a:spcAft>
              <a:defRPr/>
            </a:pPr>
            <a:endParaRPr lang="en-US"/>
          </a:p>
        </p:txBody>
      </p:sp>
      <p:sp>
        <p:nvSpPr>
          <p:cNvPr id="25603" name="Title 1"/>
          <p:cNvSpPr>
            <a:spLocks noGrp="1"/>
          </p:cNvSpPr>
          <p:nvPr>
            <p:ph type="title"/>
          </p:nvPr>
        </p:nvSpPr>
        <p:spPr>
          <a:xfrm>
            <a:off x="2429297" y="274701"/>
            <a:ext cx="6259012" cy="1143265"/>
          </a:xfrm>
        </p:spPr>
        <p:txBody>
          <a:bodyPr/>
          <a:lstStyle/>
          <a:p>
            <a:r>
              <a:rPr lang="en-AU" sz="3600">
                <a:solidFill>
                  <a:schemeClr val="bg1"/>
                </a:solidFill>
              </a:rPr>
              <a:t>Day Programs</a:t>
            </a:r>
            <a:endParaRPr lang="en-US" sz="3600">
              <a:solidFill>
                <a:schemeClr val="bg1"/>
              </a:solidFill>
            </a:endParaRPr>
          </a:p>
        </p:txBody>
      </p:sp>
      <p:sp>
        <p:nvSpPr>
          <p:cNvPr id="22532" name="Content Placeholder 2"/>
          <p:cNvSpPr>
            <a:spLocks noGrp="1"/>
          </p:cNvSpPr>
          <p:nvPr>
            <p:ph idx="1"/>
          </p:nvPr>
        </p:nvSpPr>
        <p:spPr>
          <a:xfrm>
            <a:off x="2362611" y="1511650"/>
            <a:ext cx="6660720" cy="5374932"/>
          </a:xfrm>
        </p:spPr>
        <p:txBody>
          <a:bodyPr>
            <a:normAutofit/>
          </a:bodyPr>
          <a:lstStyle/>
          <a:p>
            <a:pPr marL="0" indent="0">
              <a:lnSpc>
                <a:spcPct val="90000"/>
              </a:lnSpc>
              <a:spcAft>
                <a:spcPts val="600"/>
              </a:spcAft>
              <a:buNone/>
              <a:defRPr/>
            </a:pPr>
            <a:r>
              <a:rPr lang="en-AU" sz="2500" dirty="0"/>
              <a:t>Do they cost the same and offer the same things?</a:t>
            </a:r>
          </a:p>
          <a:p>
            <a:pPr marL="623950" indent="-354048">
              <a:spcBef>
                <a:spcPct val="0"/>
              </a:spcBef>
              <a:buFont typeface="Courier New" pitchFamily="49" charset="0"/>
              <a:buChar char="o"/>
              <a:defRPr/>
            </a:pPr>
            <a:r>
              <a:rPr lang="en-AU" sz="2000" dirty="0"/>
              <a:t>All service providers have different costs and offer different activities </a:t>
            </a:r>
          </a:p>
          <a:p>
            <a:pPr marL="623950" indent="-354048">
              <a:spcBef>
                <a:spcPct val="0"/>
              </a:spcBef>
              <a:buFont typeface="Courier New" pitchFamily="49" charset="0"/>
              <a:buChar char="o"/>
              <a:defRPr/>
            </a:pPr>
            <a:r>
              <a:rPr lang="en-AU" sz="2000" dirty="0"/>
              <a:t>Most will have some costs not covered by Futures for Yong Adults funding</a:t>
            </a:r>
          </a:p>
          <a:p>
            <a:pPr marL="0" indent="0">
              <a:lnSpc>
                <a:spcPct val="80000"/>
              </a:lnSpc>
              <a:buNone/>
              <a:defRPr/>
            </a:pPr>
            <a:endParaRPr lang="en-AU" sz="1100" dirty="0"/>
          </a:p>
          <a:p>
            <a:pPr marL="0" indent="0">
              <a:lnSpc>
                <a:spcPct val="90000"/>
              </a:lnSpc>
              <a:spcAft>
                <a:spcPts val="600"/>
              </a:spcAft>
              <a:buNone/>
              <a:defRPr/>
            </a:pPr>
            <a:r>
              <a:rPr lang="en-AU" sz="2500" dirty="0"/>
              <a:t>How do I work out which one to choose?</a:t>
            </a:r>
          </a:p>
          <a:p>
            <a:pPr marL="623950" indent="-354048">
              <a:spcBef>
                <a:spcPct val="0"/>
              </a:spcBef>
              <a:buFont typeface="Courier New" pitchFamily="49" charset="0"/>
              <a:buChar char="o"/>
              <a:defRPr/>
            </a:pPr>
            <a:r>
              <a:rPr lang="en-AU" sz="2000" dirty="0"/>
              <a:t>Talk to the services in your area</a:t>
            </a:r>
          </a:p>
          <a:p>
            <a:pPr marL="623950" indent="-354048">
              <a:spcBef>
                <a:spcPct val="0"/>
              </a:spcBef>
              <a:buFont typeface="Courier New" pitchFamily="49" charset="0"/>
              <a:buChar char="o"/>
              <a:defRPr/>
            </a:pPr>
            <a:r>
              <a:rPr lang="en-AU" sz="2000" dirty="0"/>
              <a:t>Which one do you like best?</a:t>
            </a:r>
          </a:p>
          <a:p>
            <a:pPr marL="623950" indent="-354048">
              <a:spcBef>
                <a:spcPct val="0"/>
              </a:spcBef>
              <a:buFont typeface="Courier New" pitchFamily="49" charset="0"/>
              <a:buChar char="o"/>
              <a:defRPr/>
            </a:pPr>
            <a:r>
              <a:rPr lang="en-AU" sz="2000" dirty="0"/>
              <a:t>Try some things out and meet the people there</a:t>
            </a:r>
          </a:p>
          <a:p>
            <a:pPr marL="623950" indent="-354048">
              <a:spcBef>
                <a:spcPct val="0"/>
              </a:spcBef>
              <a:buFont typeface="Courier New" pitchFamily="49" charset="0"/>
              <a:buChar char="o"/>
              <a:defRPr/>
            </a:pPr>
            <a:r>
              <a:rPr lang="en-AU" sz="2000" dirty="0"/>
              <a:t>You don’t have to choose one service, if there are more to choose from, you can do different activities at different services</a:t>
            </a:r>
            <a:endParaRPr lang="en-AU" sz="2000" b="1" dirty="0"/>
          </a:p>
          <a:p>
            <a:pPr marL="0" indent="0">
              <a:lnSpc>
                <a:spcPct val="90000"/>
              </a:lnSpc>
              <a:defRPr/>
            </a:pPr>
            <a:endParaRPr lang="en-AU" sz="1000" dirty="0"/>
          </a:p>
          <a:p>
            <a:pPr marL="0" indent="0">
              <a:lnSpc>
                <a:spcPct val="90000"/>
              </a:lnSpc>
              <a:buNone/>
              <a:defRPr/>
            </a:pPr>
            <a:r>
              <a:rPr lang="en-AU" sz="2500" dirty="0"/>
              <a:t>Who can I talk to today about this?</a:t>
            </a:r>
          </a:p>
        </p:txBody>
      </p:sp>
      <p:pic>
        <p:nvPicPr>
          <p:cNvPr id="25605" name="Picture 3"/>
          <p:cNvPicPr>
            <a:picLocks noChangeAspect="1" noChangeArrowheads="1"/>
          </p:cNvPicPr>
          <p:nvPr/>
        </p:nvPicPr>
        <p:blipFill>
          <a:blip r:embed="rId3">
            <a:extLst>
              <a:ext uri="{28A0092B-C50C-407E-A947-70E740481C1C}">
                <a14:useLocalDpi xmlns:a14="http://schemas.microsoft.com/office/drawing/2010/main" val="0"/>
              </a:ext>
            </a:extLst>
          </a:blip>
          <a:srcRect l="11505" t="8867" r="64449" b="4187"/>
          <a:stretch>
            <a:fillRect/>
          </a:stretch>
        </p:blipFill>
        <p:spPr bwMode="auto">
          <a:xfrm>
            <a:off x="357250" y="571633"/>
            <a:ext cx="1929147" cy="5716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1571899" y="5144691"/>
            <a:ext cx="214350" cy="214363"/>
          </a:xfrm>
          <a:prstGeom prst="ellipse">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1369640544"/>
      </p:ext>
    </p:extLst>
  </p:cSld>
  <p:clrMapOvr>
    <a:masterClrMapping/>
  </p:clrMapOvr>
  <p:transition spd="slow">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AU"/>
          </a:p>
        </p:txBody>
      </p:sp>
      <p:sp>
        <p:nvSpPr>
          <p:cNvPr id="6" name="Chart Placeholder 5"/>
          <p:cNvSpPr>
            <a:spLocks noGrp="1"/>
          </p:cNvSpPr>
          <p:nvPr>
            <p:ph type="chart" sz="half" idx="1"/>
          </p:nvPr>
        </p:nvSpPr>
        <p:spPr/>
      </p:sp>
      <p:sp>
        <p:nvSpPr>
          <p:cNvPr id="7" name="Text Placeholder 6"/>
          <p:cNvSpPr>
            <a:spLocks noGrp="1"/>
          </p:cNvSpPr>
          <p:nvPr>
            <p:ph type="body" sz="half" idx="2"/>
          </p:nvPr>
        </p:nvSpPr>
        <p:spPr/>
        <p:txBody>
          <a:bodyPr/>
          <a:lstStyle/>
          <a:p>
            <a:endParaRPr lang="en-AU" dirty="0"/>
          </a:p>
        </p:txBody>
      </p:sp>
    </p:spTree>
  </p:cSld>
  <p:clrMapOvr>
    <a:masterClrMapping/>
  </p:clrMapOvr>
  <p:transition spd="slow">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AU"/>
          </a:p>
        </p:txBody>
      </p:sp>
      <p:sp>
        <p:nvSpPr>
          <p:cNvPr id="5" name="SmartArt Placeholder 4"/>
          <p:cNvSpPr>
            <a:spLocks noGrp="1"/>
          </p:cNvSpPr>
          <p:nvPr>
            <p:ph type="dgm" idx="1"/>
          </p:nvPr>
        </p:nvSpPr>
        <p:spPr/>
      </p:sp>
    </p:spTree>
  </p:cSld>
  <p:clrMapOvr>
    <a:masterClrMapping/>
  </p:clrMapOvr>
  <p:transition spd="slow">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AU"/>
          </a:p>
        </p:txBody>
      </p:sp>
      <p:sp>
        <p:nvSpPr>
          <p:cNvPr id="5" name="Chart Placeholder 4"/>
          <p:cNvSpPr>
            <a:spLocks noGrp="1"/>
          </p:cNvSpPr>
          <p:nvPr>
            <p:ph type="chart" idx="1"/>
          </p:nvPr>
        </p:nvSpPr>
        <p:spPr/>
      </p:sp>
    </p:spTree>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127125" y="54662"/>
            <a:ext cx="5612887" cy="785995"/>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anchor="ctr"/>
          <a:lstStyle/>
          <a:p>
            <a:pPr algn="ctr" fontAlgn="auto">
              <a:spcBef>
                <a:spcPts val="0"/>
              </a:spcBef>
              <a:spcAft>
                <a:spcPts val="0"/>
              </a:spcAft>
              <a:defRPr/>
            </a:pPr>
            <a:endParaRPr lang="en-US"/>
          </a:p>
        </p:txBody>
      </p:sp>
      <p:sp>
        <p:nvSpPr>
          <p:cNvPr id="21506" name="Title 1"/>
          <p:cNvSpPr>
            <a:spLocks noGrp="1"/>
          </p:cNvSpPr>
          <p:nvPr>
            <p:ph type="title"/>
          </p:nvPr>
        </p:nvSpPr>
        <p:spPr>
          <a:xfrm>
            <a:off x="1311839" y="246660"/>
            <a:ext cx="4985722" cy="608277"/>
          </a:xfrm>
        </p:spPr>
        <p:txBody>
          <a:bodyPr/>
          <a:lstStyle/>
          <a:p>
            <a:r>
              <a:rPr lang="en-AU" dirty="0" smtClean="0">
                <a:solidFill>
                  <a:schemeClr val="bg1"/>
                </a:solidFill>
              </a:rPr>
              <a:t>2c. Learning is Ongoing</a:t>
            </a:r>
          </a:p>
        </p:txBody>
      </p:sp>
      <p:sp>
        <p:nvSpPr>
          <p:cNvPr id="20483" name="Content Placeholder 2"/>
          <p:cNvSpPr>
            <a:spLocks noGrp="1"/>
          </p:cNvSpPr>
          <p:nvPr>
            <p:ph idx="1"/>
          </p:nvPr>
        </p:nvSpPr>
        <p:spPr>
          <a:xfrm>
            <a:off x="1784555" y="869447"/>
            <a:ext cx="6790480" cy="4446567"/>
          </a:xfrm>
        </p:spPr>
        <p:txBody>
          <a:bodyPr/>
          <a:lstStyle/>
          <a:p>
            <a:pPr>
              <a:defRPr/>
            </a:pPr>
            <a:r>
              <a:rPr lang="en-AU" dirty="0" smtClean="0"/>
              <a:t>Vocational Education and Training in Schools (VETiS)</a:t>
            </a:r>
          </a:p>
          <a:p>
            <a:pPr lvl="1">
              <a:defRPr/>
            </a:pPr>
            <a:r>
              <a:rPr lang="en-AU" dirty="0" smtClean="0"/>
              <a:t>Expand opportunities and pathways in senior secondary</a:t>
            </a:r>
          </a:p>
          <a:p>
            <a:pPr lvl="1">
              <a:defRPr/>
            </a:pPr>
            <a:r>
              <a:rPr lang="en-AU" dirty="0" smtClean="0"/>
              <a:t>Vocational focus</a:t>
            </a:r>
          </a:p>
          <a:p>
            <a:pPr lvl="1">
              <a:defRPr/>
            </a:pPr>
            <a:r>
              <a:rPr lang="en-AU" dirty="0" smtClean="0"/>
              <a:t>Contributes towards completion of VCE/VCAL</a:t>
            </a:r>
          </a:p>
          <a:p>
            <a:pPr lvl="1">
              <a:defRPr/>
            </a:pPr>
            <a:r>
              <a:rPr lang="en-AU" dirty="0" smtClean="0"/>
              <a:t>Can combine with a School-Based Apprenticeship or Traineeship</a:t>
            </a:r>
          </a:p>
          <a:p>
            <a:pPr marL="0" indent="0">
              <a:buFontTx/>
              <a:buNone/>
              <a:defRPr/>
            </a:pPr>
            <a:endParaRPr lang="en-AU" dirty="0" smtClean="0"/>
          </a:p>
          <a:p>
            <a:pPr marL="0" indent="0">
              <a:buFontTx/>
              <a:buNone/>
              <a:defRPr/>
            </a:pPr>
            <a:endParaRPr lang="en-AU" dirty="0"/>
          </a:p>
          <a:p>
            <a:pPr marL="0" indent="0">
              <a:buFontTx/>
              <a:buNone/>
              <a:defRPr/>
            </a:pPr>
            <a:endParaRPr lang="en-AU" dirty="0" smtClean="0"/>
          </a:p>
          <a:p>
            <a:pPr marL="0" indent="0">
              <a:buFontTx/>
              <a:buNone/>
              <a:defRPr/>
            </a:pPr>
            <a:r>
              <a:rPr lang="en-AU" dirty="0" smtClean="0"/>
              <a:t>au/Pages/vet/index.aspx</a:t>
            </a:r>
            <a:endParaRPr lang="en-AU" dirty="0" smtClean="0"/>
          </a:p>
        </p:txBody>
      </p:sp>
      <p:sp>
        <p:nvSpPr>
          <p:cNvPr id="21508" name="TextBox 1"/>
          <p:cNvSpPr txBox="1">
            <a:spLocks noChangeArrowheads="1"/>
          </p:cNvSpPr>
          <p:nvPr/>
        </p:nvSpPr>
        <p:spPr bwMode="auto">
          <a:xfrm>
            <a:off x="0" y="5903913"/>
            <a:ext cx="11271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700">
                <a:solidFill>
                  <a:schemeClr val="tx1"/>
                </a:solidFill>
                <a:latin typeface="Arial" charset="0"/>
                <a:ea typeface="ＭＳ Ｐゴシック" pitchFamily="34" charset="-128"/>
              </a:defRPr>
            </a:lvl1pPr>
            <a:lvl2pPr marL="742950" indent="-285750" eaLnBrk="0" hangingPunct="0">
              <a:defRPr sz="1700">
                <a:solidFill>
                  <a:schemeClr val="tx1"/>
                </a:solidFill>
                <a:latin typeface="Arial" charset="0"/>
                <a:ea typeface="ＭＳ Ｐゴシック" pitchFamily="34" charset="-128"/>
              </a:defRPr>
            </a:lvl2pPr>
            <a:lvl3pPr marL="1143000" indent="-228600" eaLnBrk="0" hangingPunct="0">
              <a:defRPr sz="1700">
                <a:solidFill>
                  <a:schemeClr val="tx1"/>
                </a:solidFill>
                <a:latin typeface="Arial" charset="0"/>
                <a:ea typeface="ＭＳ Ｐゴシック" pitchFamily="34" charset="-128"/>
              </a:defRPr>
            </a:lvl3pPr>
            <a:lvl4pPr marL="1600200" indent="-228600" eaLnBrk="0" hangingPunct="0">
              <a:defRPr sz="1700">
                <a:solidFill>
                  <a:schemeClr val="tx1"/>
                </a:solidFill>
                <a:latin typeface="Arial" charset="0"/>
                <a:ea typeface="ＭＳ Ｐゴシック" pitchFamily="34" charset="-128"/>
              </a:defRPr>
            </a:lvl4pPr>
            <a:lvl5pPr marL="2057400" indent="-228600" eaLnBrk="0" hangingPunct="0">
              <a:defRPr sz="17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7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7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7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700">
                <a:solidFill>
                  <a:schemeClr val="tx1"/>
                </a:solidFill>
                <a:latin typeface="Arial" charset="0"/>
                <a:ea typeface="ＭＳ Ｐゴシック" pitchFamily="34" charset="-128"/>
              </a:defRPr>
            </a:lvl9pPr>
          </a:lstStyle>
          <a:p>
            <a:pPr eaLnBrk="1" hangingPunct="1"/>
            <a:r>
              <a:rPr lang="en-AU" sz="1100" b="1" dirty="0"/>
              <a:t>Source</a:t>
            </a:r>
            <a:r>
              <a:rPr lang="en-AU" sz="1100" dirty="0"/>
              <a:t>: VCAA</a:t>
            </a:r>
          </a:p>
        </p:txBody>
      </p:sp>
      <p:pic>
        <p:nvPicPr>
          <p:cNvPr id="21509" name="Picture 4" descr="C:\Users\08626453\AppData\Local\Microsoft\Windows\Temporary Internet Files\Content.IE5\8W3YRP7L\MP90042777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1525" y="4316885"/>
            <a:ext cx="3176588" cy="233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6" descr="C:\Users\08626453\AppData\Local\Microsoft\Windows\Temporary Internet Files\Content.IE5\BV3RBUVJ\MP900431847[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1839" y="3761080"/>
            <a:ext cx="1933575"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7" descr="C:\Users\08626453\AppData\Local\Microsoft\Windows\Temporary Internet Files\Content.IE5\KHFLYWV9\MP900448479[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92450" y="4807422"/>
            <a:ext cx="2759075" cy="183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71845" y="6252527"/>
            <a:ext cx="593125" cy="353943"/>
          </a:xfrm>
          <a:prstGeom prst="rect">
            <a:avLst/>
          </a:prstGeom>
          <a:noFill/>
        </p:spPr>
        <p:txBody>
          <a:bodyPr wrap="square" rtlCol="0">
            <a:spAutoFit/>
          </a:bodyPr>
          <a:lstStyle/>
          <a:p>
            <a:fld id="{BC3112DF-AC55-46F0-9693-E3BF8FF5F12E}" type="slidenum">
              <a:rPr lang="en-AU" smtClean="0"/>
              <a:t>4</a:t>
            </a:fld>
            <a:endParaRPr lang="en-AU" dirty="0"/>
          </a:p>
        </p:txBody>
      </p:sp>
      <p:pic>
        <p:nvPicPr>
          <p:cNvPr id="9" name="Picture 3"/>
          <p:cNvPicPr>
            <a:picLocks noChangeAspect="1" noChangeArrowheads="1"/>
          </p:cNvPicPr>
          <p:nvPr/>
        </p:nvPicPr>
        <p:blipFill>
          <a:blip r:embed="rId6">
            <a:extLst>
              <a:ext uri="{28A0092B-C50C-407E-A947-70E740481C1C}">
                <a14:useLocalDpi xmlns:a14="http://schemas.microsoft.com/office/drawing/2010/main" val="0"/>
              </a:ext>
            </a:extLst>
          </a:blip>
          <a:srcRect l="11505" t="8867" r="64449" b="4187"/>
          <a:stretch>
            <a:fillRect/>
          </a:stretch>
        </p:blipFill>
        <p:spPr bwMode="auto">
          <a:xfrm>
            <a:off x="300574" y="840658"/>
            <a:ext cx="1528873" cy="5063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2996150"/>
      </p:ext>
    </p:extLst>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p:cNvSpPr>
            <a:spLocks noGrp="1"/>
          </p:cNvSpPr>
          <p:nvPr>
            <p:ph idx="1"/>
          </p:nvPr>
        </p:nvSpPr>
        <p:spPr>
          <a:xfrm>
            <a:off x="1592826" y="869950"/>
            <a:ext cx="7315200" cy="4446588"/>
          </a:xfrm>
        </p:spPr>
        <p:txBody>
          <a:bodyPr/>
          <a:lstStyle/>
          <a:p>
            <a:pPr>
              <a:defRPr/>
            </a:pPr>
            <a:r>
              <a:rPr lang="en-AU" dirty="0" smtClean="0"/>
              <a:t>School-based </a:t>
            </a:r>
            <a:r>
              <a:rPr lang="en-AU" dirty="0"/>
              <a:t>Apprenticeships and </a:t>
            </a:r>
            <a:r>
              <a:rPr lang="en-AU" dirty="0" smtClean="0"/>
              <a:t>Traineeships</a:t>
            </a:r>
          </a:p>
          <a:p>
            <a:pPr lvl="1">
              <a:defRPr/>
            </a:pPr>
            <a:r>
              <a:rPr lang="en-AU" dirty="0" smtClean="0"/>
              <a:t>Vocational training that contributes towards a senior secondary qualification</a:t>
            </a:r>
          </a:p>
          <a:p>
            <a:pPr lvl="1">
              <a:defRPr/>
            </a:pPr>
            <a:r>
              <a:rPr lang="en-AU" dirty="0" smtClean="0"/>
              <a:t>Involves work, vocational training and school studies</a:t>
            </a:r>
          </a:p>
          <a:p>
            <a:pPr marL="0" indent="0">
              <a:buFontTx/>
              <a:buNone/>
              <a:defRPr/>
            </a:pPr>
            <a:endParaRPr lang="en-AU" dirty="0" smtClean="0"/>
          </a:p>
          <a:p>
            <a:pPr marL="0" indent="0">
              <a:buFontTx/>
              <a:buNone/>
              <a:defRPr/>
            </a:pPr>
            <a:endParaRPr lang="en-AU" dirty="0"/>
          </a:p>
          <a:p>
            <a:pPr marL="0" indent="0">
              <a:buFontTx/>
              <a:buNone/>
              <a:defRPr/>
            </a:pPr>
            <a:endParaRPr lang="en-AU" dirty="0" smtClean="0"/>
          </a:p>
          <a:p>
            <a:pPr marL="0" indent="0">
              <a:buFontTx/>
              <a:buNone/>
              <a:defRPr/>
            </a:pPr>
            <a:endParaRPr lang="en-AU" dirty="0"/>
          </a:p>
          <a:p>
            <a:pPr marL="0" indent="0">
              <a:buFontTx/>
              <a:buNone/>
              <a:defRPr/>
            </a:pPr>
            <a:endParaRPr lang="en-AU" dirty="0" smtClean="0"/>
          </a:p>
          <a:p>
            <a:pPr marL="0" indent="0">
              <a:buFontTx/>
              <a:buNone/>
              <a:defRPr/>
            </a:pPr>
            <a:endParaRPr lang="en-AU" dirty="0"/>
          </a:p>
          <a:p>
            <a:pPr marL="0" indent="0">
              <a:buFontTx/>
              <a:buNone/>
              <a:defRPr/>
            </a:pPr>
            <a:r>
              <a:rPr lang="en-AU" sz="1200" dirty="0" smtClean="0"/>
              <a:t>www.vcaa.vic.edu.au/Pages/vet/programs/newapprent.aspx</a:t>
            </a:r>
          </a:p>
        </p:txBody>
      </p:sp>
      <p:sp>
        <p:nvSpPr>
          <p:cNvPr id="22532" name="TextBox 1"/>
          <p:cNvSpPr txBox="1">
            <a:spLocks noChangeArrowheads="1"/>
          </p:cNvSpPr>
          <p:nvPr/>
        </p:nvSpPr>
        <p:spPr bwMode="auto">
          <a:xfrm>
            <a:off x="0" y="5903913"/>
            <a:ext cx="11271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700">
                <a:solidFill>
                  <a:schemeClr val="tx1"/>
                </a:solidFill>
                <a:latin typeface="Arial" charset="0"/>
                <a:ea typeface="ＭＳ Ｐゴシック" pitchFamily="34" charset="-128"/>
              </a:defRPr>
            </a:lvl1pPr>
            <a:lvl2pPr marL="742950" indent="-285750" eaLnBrk="0" hangingPunct="0">
              <a:defRPr sz="1700">
                <a:solidFill>
                  <a:schemeClr val="tx1"/>
                </a:solidFill>
                <a:latin typeface="Arial" charset="0"/>
                <a:ea typeface="ＭＳ Ｐゴシック" pitchFamily="34" charset="-128"/>
              </a:defRPr>
            </a:lvl2pPr>
            <a:lvl3pPr marL="1143000" indent="-228600" eaLnBrk="0" hangingPunct="0">
              <a:defRPr sz="1700">
                <a:solidFill>
                  <a:schemeClr val="tx1"/>
                </a:solidFill>
                <a:latin typeface="Arial" charset="0"/>
                <a:ea typeface="ＭＳ Ｐゴシック" pitchFamily="34" charset="-128"/>
              </a:defRPr>
            </a:lvl3pPr>
            <a:lvl4pPr marL="1600200" indent="-228600" eaLnBrk="0" hangingPunct="0">
              <a:defRPr sz="1700">
                <a:solidFill>
                  <a:schemeClr val="tx1"/>
                </a:solidFill>
                <a:latin typeface="Arial" charset="0"/>
                <a:ea typeface="ＭＳ Ｐゴシック" pitchFamily="34" charset="-128"/>
              </a:defRPr>
            </a:lvl4pPr>
            <a:lvl5pPr marL="2057400" indent="-228600" eaLnBrk="0" hangingPunct="0">
              <a:defRPr sz="17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7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7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7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700">
                <a:solidFill>
                  <a:schemeClr val="tx1"/>
                </a:solidFill>
                <a:latin typeface="Arial" charset="0"/>
                <a:ea typeface="ＭＳ Ｐゴシック" pitchFamily="34" charset="-128"/>
              </a:defRPr>
            </a:lvl9pPr>
          </a:lstStyle>
          <a:p>
            <a:pPr eaLnBrk="1" hangingPunct="1"/>
            <a:r>
              <a:rPr lang="en-AU" sz="1100" b="1" dirty="0"/>
              <a:t>Source</a:t>
            </a:r>
            <a:r>
              <a:rPr lang="en-AU" sz="1100" dirty="0"/>
              <a:t>: VCAA</a:t>
            </a:r>
          </a:p>
        </p:txBody>
      </p:sp>
      <p:pic>
        <p:nvPicPr>
          <p:cNvPr id="22533" name="Picture 5" descr="C:\Users\08626453\AppData\Local\Microsoft\Windows\Temporary Internet Files\Content.IE5\BV3RBUVJ\MP90044375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3065" y="2949676"/>
            <a:ext cx="2036097" cy="1527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6" descr="C:\Users\08626453\AppData\Local\Microsoft\Windows\Temporary Internet Files\Content.IE5\9BC2QJU1\MP900437208[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2213" y="2486025"/>
            <a:ext cx="1438275"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7" descr="C:\Users\08626453\AppData\Local\Microsoft\Windows\Temporary Internet Files\Content.IE5\8W3YRP7L\MP900442254[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45163" y="2647950"/>
            <a:ext cx="2743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71845" y="6252527"/>
            <a:ext cx="593125" cy="353943"/>
          </a:xfrm>
          <a:prstGeom prst="rect">
            <a:avLst/>
          </a:prstGeom>
          <a:noFill/>
        </p:spPr>
        <p:txBody>
          <a:bodyPr wrap="square" rtlCol="0">
            <a:spAutoFit/>
          </a:bodyPr>
          <a:lstStyle/>
          <a:p>
            <a:fld id="{BC3112DF-AC55-46F0-9693-E3BF8FF5F12E}" type="slidenum">
              <a:rPr lang="en-AU" smtClean="0"/>
              <a:t>5</a:t>
            </a:fld>
            <a:endParaRPr lang="en-AU" dirty="0"/>
          </a:p>
        </p:txBody>
      </p:sp>
      <p:pic>
        <p:nvPicPr>
          <p:cNvPr id="9" name="Picture 3"/>
          <p:cNvPicPr>
            <a:picLocks noChangeAspect="1" noChangeArrowheads="1"/>
          </p:cNvPicPr>
          <p:nvPr/>
        </p:nvPicPr>
        <p:blipFill>
          <a:blip r:embed="rId6">
            <a:extLst>
              <a:ext uri="{28A0092B-C50C-407E-A947-70E740481C1C}">
                <a14:useLocalDpi xmlns:a14="http://schemas.microsoft.com/office/drawing/2010/main" val="0"/>
              </a:ext>
            </a:extLst>
          </a:blip>
          <a:srcRect l="11505" t="8867" r="64449" b="4187"/>
          <a:stretch>
            <a:fillRect/>
          </a:stretch>
        </p:blipFill>
        <p:spPr bwMode="auto">
          <a:xfrm>
            <a:off x="23993" y="692438"/>
            <a:ext cx="1758770" cy="521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2171968"/>
      </p:ext>
    </p:extLst>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Content Placeholder 2"/>
          <p:cNvSpPr>
            <a:spLocks noGrp="1"/>
          </p:cNvSpPr>
          <p:nvPr>
            <p:ph idx="1"/>
          </p:nvPr>
        </p:nvSpPr>
        <p:spPr>
          <a:xfrm>
            <a:off x="1460090" y="869448"/>
            <a:ext cx="7114945" cy="4292488"/>
          </a:xfrm>
        </p:spPr>
        <p:txBody>
          <a:bodyPr/>
          <a:lstStyle/>
          <a:p>
            <a:r>
              <a:rPr lang="en-AU" dirty="0" smtClean="0"/>
              <a:t>Courses and institutions</a:t>
            </a:r>
          </a:p>
          <a:p>
            <a:r>
              <a:rPr lang="en-AU" dirty="0" smtClean="0"/>
              <a:t>Further education and training entrance requirements</a:t>
            </a:r>
          </a:p>
          <a:p>
            <a:pPr lvl="1"/>
            <a:r>
              <a:rPr lang="en-AU" dirty="0" smtClean="0"/>
              <a:t>VTAC entry</a:t>
            </a:r>
          </a:p>
          <a:p>
            <a:pPr lvl="1"/>
            <a:r>
              <a:rPr lang="en-AU" dirty="0" smtClean="0"/>
              <a:t>Prerequisite studies (e.g. Units 3-4 English studies)</a:t>
            </a:r>
          </a:p>
          <a:p>
            <a:pPr lvl="1"/>
            <a:r>
              <a:rPr lang="en-AU" dirty="0" smtClean="0"/>
              <a:t>Admission tests (e.g. STAT, ALSET, UMAT,VETASSESS)</a:t>
            </a:r>
          </a:p>
          <a:p>
            <a:pPr lvl="1"/>
            <a:r>
              <a:rPr lang="en-AU" dirty="0" smtClean="0"/>
              <a:t>Interviews, folios, auditions, aptitude and other special purpose tests, personal statements and questionnaires.</a:t>
            </a:r>
          </a:p>
          <a:p>
            <a:r>
              <a:rPr lang="en-AU" dirty="0" smtClean="0"/>
              <a:t>Scholarships</a:t>
            </a:r>
          </a:p>
          <a:p>
            <a:r>
              <a:rPr lang="en-AU" dirty="0" smtClean="0"/>
              <a:t>Special consideration</a:t>
            </a:r>
          </a:p>
          <a:p>
            <a:r>
              <a:rPr lang="en-AU" dirty="0" smtClean="0"/>
              <a:t>Important dates</a:t>
            </a:r>
          </a:p>
        </p:txBody>
      </p:sp>
      <p:sp>
        <p:nvSpPr>
          <p:cNvPr id="26628" name="TextBox 1"/>
          <p:cNvSpPr txBox="1">
            <a:spLocks noChangeArrowheads="1"/>
          </p:cNvSpPr>
          <p:nvPr/>
        </p:nvSpPr>
        <p:spPr bwMode="auto">
          <a:xfrm>
            <a:off x="0" y="5903913"/>
            <a:ext cx="11191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700">
                <a:solidFill>
                  <a:schemeClr val="tx1"/>
                </a:solidFill>
                <a:latin typeface="Arial" charset="0"/>
                <a:ea typeface="ＭＳ Ｐゴシック" pitchFamily="34" charset="-128"/>
              </a:defRPr>
            </a:lvl1pPr>
            <a:lvl2pPr marL="742950" indent="-285750" eaLnBrk="0" hangingPunct="0">
              <a:defRPr sz="1700">
                <a:solidFill>
                  <a:schemeClr val="tx1"/>
                </a:solidFill>
                <a:latin typeface="Arial" charset="0"/>
                <a:ea typeface="ＭＳ Ｐゴシック" pitchFamily="34" charset="-128"/>
              </a:defRPr>
            </a:lvl2pPr>
            <a:lvl3pPr marL="1143000" indent="-228600" eaLnBrk="0" hangingPunct="0">
              <a:defRPr sz="1700">
                <a:solidFill>
                  <a:schemeClr val="tx1"/>
                </a:solidFill>
                <a:latin typeface="Arial" charset="0"/>
                <a:ea typeface="ＭＳ Ｐゴシック" pitchFamily="34" charset="-128"/>
              </a:defRPr>
            </a:lvl3pPr>
            <a:lvl4pPr marL="1600200" indent="-228600" eaLnBrk="0" hangingPunct="0">
              <a:defRPr sz="1700">
                <a:solidFill>
                  <a:schemeClr val="tx1"/>
                </a:solidFill>
                <a:latin typeface="Arial" charset="0"/>
                <a:ea typeface="ＭＳ Ｐゴシック" pitchFamily="34" charset="-128"/>
              </a:defRPr>
            </a:lvl4pPr>
            <a:lvl5pPr marL="2057400" indent="-228600" eaLnBrk="0" hangingPunct="0">
              <a:defRPr sz="17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7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7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7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700">
                <a:solidFill>
                  <a:schemeClr val="tx1"/>
                </a:solidFill>
                <a:latin typeface="Arial" charset="0"/>
                <a:ea typeface="ＭＳ Ｐゴシック" pitchFamily="34" charset="-128"/>
              </a:defRPr>
            </a:lvl9pPr>
          </a:lstStyle>
          <a:p>
            <a:pPr eaLnBrk="1" hangingPunct="1"/>
            <a:r>
              <a:rPr lang="en-AU" sz="1100" b="1" dirty="0"/>
              <a:t>Source</a:t>
            </a:r>
            <a:r>
              <a:rPr lang="en-AU" sz="1100" dirty="0"/>
              <a:t>: VTAC</a:t>
            </a:r>
          </a:p>
        </p:txBody>
      </p:sp>
      <p:sp>
        <p:nvSpPr>
          <p:cNvPr id="26629" name="Title 4"/>
          <p:cNvSpPr txBox="1">
            <a:spLocks/>
          </p:cNvSpPr>
          <p:nvPr/>
        </p:nvSpPr>
        <p:spPr bwMode="auto">
          <a:xfrm>
            <a:off x="5869857" y="4703763"/>
            <a:ext cx="285821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55" tIns="45728" rIns="91455" bIns="45728"/>
          <a:lstStyle>
            <a:lvl1pPr defTabSz="912813" eaLnBrk="0" hangingPunct="0">
              <a:defRPr sz="1700">
                <a:solidFill>
                  <a:schemeClr val="tx1"/>
                </a:solidFill>
                <a:latin typeface="Arial" charset="0"/>
                <a:ea typeface="ＭＳ Ｐゴシック" pitchFamily="34" charset="-128"/>
              </a:defRPr>
            </a:lvl1pPr>
            <a:lvl2pPr marL="742950" indent="-285750" defTabSz="912813" eaLnBrk="0" hangingPunct="0">
              <a:defRPr sz="1700">
                <a:solidFill>
                  <a:schemeClr val="tx1"/>
                </a:solidFill>
                <a:latin typeface="Arial" charset="0"/>
                <a:ea typeface="ＭＳ Ｐゴシック" pitchFamily="34" charset="-128"/>
              </a:defRPr>
            </a:lvl2pPr>
            <a:lvl3pPr marL="1143000" indent="-228600" defTabSz="912813" eaLnBrk="0" hangingPunct="0">
              <a:defRPr sz="1700">
                <a:solidFill>
                  <a:schemeClr val="tx1"/>
                </a:solidFill>
                <a:latin typeface="Arial" charset="0"/>
                <a:ea typeface="ＭＳ Ｐゴシック" pitchFamily="34" charset="-128"/>
              </a:defRPr>
            </a:lvl3pPr>
            <a:lvl4pPr marL="1600200" indent="-228600" defTabSz="912813" eaLnBrk="0" hangingPunct="0">
              <a:defRPr sz="1700">
                <a:solidFill>
                  <a:schemeClr val="tx1"/>
                </a:solidFill>
                <a:latin typeface="Arial" charset="0"/>
                <a:ea typeface="ＭＳ Ｐゴシック" pitchFamily="34" charset="-128"/>
              </a:defRPr>
            </a:lvl4pPr>
            <a:lvl5pPr marL="2057400" indent="-228600" defTabSz="912813" eaLnBrk="0" hangingPunct="0">
              <a:defRPr sz="1700">
                <a:solidFill>
                  <a:schemeClr val="tx1"/>
                </a:solidFill>
                <a:latin typeface="Arial" charset="0"/>
                <a:ea typeface="ＭＳ Ｐゴシック" pitchFamily="34" charset="-128"/>
              </a:defRPr>
            </a:lvl5pPr>
            <a:lvl6pPr marL="2514600" indent="-228600" defTabSz="912813" eaLnBrk="0" fontAlgn="base" hangingPunct="0">
              <a:spcBef>
                <a:spcPct val="0"/>
              </a:spcBef>
              <a:spcAft>
                <a:spcPct val="0"/>
              </a:spcAft>
              <a:defRPr sz="1700">
                <a:solidFill>
                  <a:schemeClr val="tx1"/>
                </a:solidFill>
                <a:latin typeface="Arial" charset="0"/>
                <a:ea typeface="ＭＳ Ｐゴシック" pitchFamily="34" charset="-128"/>
              </a:defRPr>
            </a:lvl6pPr>
            <a:lvl7pPr marL="2971800" indent="-228600" defTabSz="912813" eaLnBrk="0" fontAlgn="base" hangingPunct="0">
              <a:spcBef>
                <a:spcPct val="0"/>
              </a:spcBef>
              <a:spcAft>
                <a:spcPct val="0"/>
              </a:spcAft>
              <a:defRPr sz="1700">
                <a:solidFill>
                  <a:schemeClr val="tx1"/>
                </a:solidFill>
                <a:latin typeface="Arial" charset="0"/>
                <a:ea typeface="ＭＳ Ｐゴシック" pitchFamily="34" charset="-128"/>
              </a:defRPr>
            </a:lvl7pPr>
            <a:lvl8pPr marL="3429000" indent="-228600" defTabSz="912813" eaLnBrk="0" fontAlgn="base" hangingPunct="0">
              <a:spcBef>
                <a:spcPct val="0"/>
              </a:spcBef>
              <a:spcAft>
                <a:spcPct val="0"/>
              </a:spcAft>
              <a:defRPr sz="1700">
                <a:solidFill>
                  <a:schemeClr val="tx1"/>
                </a:solidFill>
                <a:latin typeface="Arial" charset="0"/>
                <a:ea typeface="ＭＳ Ｐゴシック" pitchFamily="34" charset="-128"/>
              </a:defRPr>
            </a:lvl8pPr>
            <a:lvl9pPr marL="3886200" indent="-228600" defTabSz="912813" eaLnBrk="0" fontAlgn="base" hangingPunct="0">
              <a:spcBef>
                <a:spcPct val="0"/>
              </a:spcBef>
              <a:spcAft>
                <a:spcPct val="0"/>
              </a:spcAft>
              <a:defRPr sz="1700">
                <a:solidFill>
                  <a:schemeClr val="tx1"/>
                </a:solidFill>
                <a:latin typeface="Arial" charset="0"/>
                <a:ea typeface="ＭＳ Ｐゴシック" pitchFamily="34" charset="-128"/>
              </a:defRPr>
            </a:lvl9pPr>
          </a:lstStyle>
          <a:p>
            <a:pPr algn="ctr" eaLnBrk="1" hangingPunct="1"/>
            <a:r>
              <a:rPr lang="en-US" sz="2400" b="1" dirty="0">
                <a:solidFill>
                  <a:srgbClr val="FFBB07"/>
                </a:solidFill>
              </a:rPr>
              <a:t>www.vtac.edu.au</a:t>
            </a:r>
          </a:p>
        </p:txBody>
      </p:sp>
      <p:pic>
        <p:nvPicPr>
          <p:cNvPr id="266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6825" y="163513"/>
            <a:ext cx="2671763"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71845" y="6252527"/>
            <a:ext cx="593125" cy="353943"/>
          </a:xfrm>
          <a:prstGeom prst="rect">
            <a:avLst/>
          </a:prstGeom>
          <a:noFill/>
        </p:spPr>
        <p:txBody>
          <a:bodyPr wrap="square" rtlCol="0">
            <a:spAutoFit/>
          </a:bodyPr>
          <a:lstStyle/>
          <a:p>
            <a:fld id="{BC3112DF-AC55-46F0-9693-E3BF8FF5F12E}" type="slidenum">
              <a:rPr lang="en-AU" smtClean="0"/>
              <a:t>6</a:t>
            </a:fld>
            <a:endParaRPr lang="en-AU" dirty="0"/>
          </a:p>
        </p:txBody>
      </p:sp>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l="11505" t="8867" r="64449" b="4187"/>
          <a:stretch>
            <a:fillRect/>
          </a:stretch>
        </p:blipFill>
        <p:spPr bwMode="auto">
          <a:xfrm>
            <a:off x="137413" y="884829"/>
            <a:ext cx="1693842" cy="5019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9314158"/>
      </p:ext>
    </p:extLst>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651819" y="1"/>
            <a:ext cx="5132439" cy="752168"/>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anchor="ctr"/>
          <a:lstStyle/>
          <a:p>
            <a:pPr algn="ctr" fontAlgn="auto">
              <a:spcBef>
                <a:spcPts val="0"/>
              </a:spcBef>
              <a:spcAft>
                <a:spcPts val="0"/>
              </a:spcAft>
              <a:defRPr/>
            </a:pPr>
            <a:endParaRPr lang="en-US"/>
          </a:p>
        </p:txBody>
      </p:sp>
      <p:sp>
        <p:nvSpPr>
          <p:cNvPr id="27650" name="Title 4"/>
          <p:cNvSpPr>
            <a:spLocks noGrp="1"/>
          </p:cNvSpPr>
          <p:nvPr>
            <p:ph type="title"/>
          </p:nvPr>
        </p:nvSpPr>
        <p:spPr>
          <a:xfrm>
            <a:off x="1651819" y="1"/>
            <a:ext cx="4654509" cy="855662"/>
          </a:xfrm>
        </p:spPr>
        <p:txBody>
          <a:bodyPr/>
          <a:lstStyle/>
          <a:p>
            <a:pPr eaLnBrk="1" hangingPunct="1"/>
            <a:r>
              <a:rPr lang="en-US" dirty="0" smtClean="0">
                <a:solidFill>
                  <a:schemeClr val="bg1"/>
                </a:solidFill>
              </a:rPr>
              <a:t>3. Focus on the Journey</a:t>
            </a:r>
          </a:p>
        </p:txBody>
      </p:sp>
      <p:sp>
        <p:nvSpPr>
          <p:cNvPr id="27651" name="Text Placeholder 5"/>
          <p:cNvSpPr>
            <a:spLocks noGrp="1"/>
          </p:cNvSpPr>
          <p:nvPr>
            <p:ph type="body" sz="half" idx="1"/>
          </p:nvPr>
        </p:nvSpPr>
        <p:spPr>
          <a:xfrm>
            <a:off x="2050026" y="869950"/>
            <a:ext cx="6554224" cy="4446588"/>
          </a:xfrm>
        </p:spPr>
        <p:txBody>
          <a:bodyPr/>
          <a:lstStyle/>
          <a:p>
            <a:pPr marL="371475" lvl="1" indent="-371475">
              <a:buFont typeface="Arial" pitchFamily="34" charset="0"/>
              <a:buChar char="•"/>
            </a:pPr>
            <a:r>
              <a:rPr lang="en-AU" sz="2300" dirty="0">
                <a:solidFill>
                  <a:schemeClr val="tx1"/>
                </a:solidFill>
                <a:cs typeface="+mn-cs"/>
              </a:rPr>
              <a:t>Don’t focus on one destination </a:t>
            </a:r>
            <a:r>
              <a:rPr lang="en-AU" sz="2300" dirty="0" smtClean="0">
                <a:solidFill>
                  <a:schemeClr val="tx1"/>
                </a:solidFill>
                <a:cs typeface="+mn-cs"/>
              </a:rPr>
              <a:t>only</a:t>
            </a:r>
          </a:p>
          <a:p>
            <a:pPr marL="342900" lvl="0" indent="-342900">
              <a:defRPr/>
            </a:pPr>
            <a:r>
              <a:rPr lang="en-AU" dirty="0">
                <a:solidFill>
                  <a:schemeClr val="tx1"/>
                </a:solidFill>
              </a:rPr>
              <a:t>Know what you want, but don’t be too </a:t>
            </a:r>
            <a:r>
              <a:rPr lang="en-AU" dirty="0" smtClean="0">
                <a:solidFill>
                  <a:schemeClr val="tx1"/>
                </a:solidFill>
              </a:rPr>
              <a:t>sure</a:t>
            </a:r>
          </a:p>
          <a:p>
            <a:pPr marL="342900" lvl="0" indent="-342900">
              <a:defRPr/>
            </a:pPr>
            <a:r>
              <a:rPr lang="en-AU" dirty="0" smtClean="0">
                <a:solidFill>
                  <a:schemeClr val="tx1"/>
                </a:solidFill>
              </a:rPr>
              <a:t>Be </a:t>
            </a:r>
            <a:r>
              <a:rPr lang="en-AU" dirty="0">
                <a:solidFill>
                  <a:schemeClr val="tx1"/>
                </a:solidFill>
              </a:rPr>
              <a:t>open to changing your </a:t>
            </a:r>
            <a:r>
              <a:rPr lang="en-AU" dirty="0" smtClean="0">
                <a:solidFill>
                  <a:schemeClr val="tx1"/>
                </a:solidFill>
              </a:rPr>
              <a:t>mind</a:t>
            </a:r>
            <a:endParaRPr lang="en-AU" sz="2300" dirty="0">
              <a:solidFill>
                <a:schemeClr val="tx1"/>
              </a:solidFill>
            </a:endParaRPr>
          </a:p>
          <a:p>
            <a:pPr marL="371475" lvl="1" indent="-371475">
              <a:buFont typeface="Arial" pitchFamily="34" charset="0"/>
              <a:buChar char="•"/>
            </a:pPr>
            <a:r>
              <a:rPr lang="en-AU" sz="2300" dirty="0">
                <a:solidFill>
                  <a:schemeClr val="tx1"/>
                </a:solidFill>
                <a:cs typeface="+mn-cs"/>
              </a:rPr>
              <a:t>Recognise that your career journey will be throughout your lifetime</a:t>
            </a:r>
          </a:p>
          <a:p>
            <a:pPr marL="371475" lvl="1" indent="-371475">
              <a:buFont typeface="Arial" pitchFamily="34" charset="0"/>
              <a:buChar char="•"/>
            </a:pPr>
            <a:r>
              <a:rPr lang="en-AU" sz="2300" dirty="0">
                <a:solidFill>
                  <a:schemeClr val="tx1"/>
                </a:solidFill>
                <a:cs typeface="+mn-cs"/>
              </a:rPr>
              <a:t>Appreciate and value each experience along the way</a:t>
            </a:r>
          </a:p>
          <a:p>
            <a:pPr marL="0" indent="0" eaLnBrk="1" hangingPunct="1">
              <a:buFontTx/>
              <a:buNone/>
            </a:pPr>
            <a:endParaRPr lang="en-US" dirty="0"/>
          </a:p>
        </p:txBody>
      </p:sp>
      <p:sp>
        <p:nvSpPr>
          <p:cNvPr id="27652" name="TextBox 1"/>
          <p:cNvSpPr txBox="1">
            <a:spLocks noChangeArrowheads="1"/>
          </p:cNvSpPr>
          <p:nvPr/>
        </p:nvSpPr>
        <p:spPr bwMode="auto">
          <a:xfrm>
            <a:off x="0" y="5903913"/>
            <a:ext cx="26971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700">
                <a:solidFill>
                  <a:schemeClr val="tx1"/>
                </a:solidFill>
                <a:latin typeface="Arial" charset="0"/>
                <a:ea typeface="ＭＳ Ｐゴシック" pitchFamily="34" charset="-128"/>
              </a:defRPr>
            </a:lvl1pPr>
            <a:lvl2pPr marL="742950" indent="-285750" eaLnBrk="0" hangingPunct="0">
              <a:defRPr sz="1700">
                <a:solidFill>
                  <a:schemeClr val="tx1"/>
                </a:solidFill>
                <a:latin typeface="Arial" charset="0"/>
                <a:ea typeface="ＭＳ Ｐゴシック" pitchFamily="34" charset="-128"/>
              </a:defRPr>
            </a:lvl2pPr>
            <a:lvl3pPr marL="1143000" indent="-228600" eaLnBrk="0" hangingPunct="0">
              <a:defRPr sz="1700">
                <a:solidFill>
                  <a:schemeClr val="tx1"/>
                </a:solidFill>
                <a:latin typeface="Arial" charset="0"/>
                <a:ea typeface="ＭＳ Ｐゴシック" pitchFamily="34" charset="-128"/>
              </a:defRPr>
            </a:lvl3pPr>
            <a:lvl4pPr marL="1600200" indent="-228600" eaLnBrk="0" hangingPunct="0">
              <a:defRPr sz="1700">
                <a:solidFill>
                  <a:schemeClr val="tx1"/>
                </a:solidFill>
                <a:latin typeface="Arial" charset="0"/>
                <a:ea typeface="ＭＳ Ｐゴシック" pitchFamily="34" charset="-128"/>
              </a:defRPr>
            </a:lvl4pPr>
            <a:lvl5pPr marL="2057400" indent="-228600" eaLnBrk="0" hangingPunct="0">
              <a:defRPr sz="17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7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7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7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700">
                <a:solidFill>
                  <a:schemeClr val="tx1"/>
                </a:solidFill>
                <a:latin typeface="Arial" charset="0"/>
                <a:ea typeface="ＭＳ Ｐゴシック" pitchFamily="34" charset="-128"/>
              </a:defRPr>
            </a:lvl9pPr>
          </a:lstStyle>
          <a:p>
            <a:pPr eaLnBrk="1" hangingPunct="1"/>
            <a:r>
              <a:rPr lang="en-AU" sz="1100" b="1" dirty="0"/>
              <a:t>Source</a:t>
            </a:r>
            <a:r>
              <a:rPr lang="en-AU" sz="1100" dirty="0"/>
              <a:t>: Gray Poehnell ‘Guiding Circles’</a:t>
            </a:r>
          </a:p>
        </p:txBody>
      </p:sp>
      <p:sp>
        <p:nvSpPr>
          <p:cNvPr id="6" name="TextBox 5"/>
          <p:cNvSpPr txBox="1"/>
          <p:nvPr/>
        </p:nvSpPr>
        <p:spPr>
          <a:xfrm>
            <a:off x="271845" y="6252527"/>
            <a:ext cx="593125" cy="353943"/>
          </a:xfrm>
          <a:prstGeom prst="rect">
            <a:avLst/>
          </a:prstGeom>
          <a:noFill/>
        </p:spPr>
        <p:txBody>
          <a:bodyPr wrap="square" rtlCol="0">
            <a:spAutoFit/>
          </a:bodyPr>
          <a:lstStyle/>
          <a:p>
            <a:fld id="{BC3112DF-AC55-46F0-9693-E3BF8FF5F12E}" type="slidenum">
              <a:rPr lang="en-AU" smtClean="0"/>
              <a:t>7</a:t>
            </a:fld>
            <a:endParaRPr lang="en-AU" dirty="0"/>
          </a:p>
        </p:txBody>
      </p:sp>
      <p:pic>
        <p:nvPicPr>
          <p:cNvPr id="1026" name="Picture 2" descr="D:\Users\01844629\Pictures\iStock_000010698820X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3669" y="3459892"/>
            <a:ext cx="2365319" cy="17739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l="11505" t="8867" r="64449" b="4187"/>
          <a:stretch>
            <a:fillRect/>
          </a:stretch>
        </p:blipFill>
        <p:spPr bwMode="auto">
          <a:xfrm>
            <a:off x="271844" y="752168"/>
            <a:ext cx="1693221" cy="5017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3514232"/>
      </p:ext>
    </p:extLst>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020529" y="228335"/>
            <a:ext cx="4424516" cy="628916"/>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anchor="ctr"/>
          <a:lstStyle/>
          <a:p>
            <a:pPr algn="ctr" fontAlgn="auto">
              <a:spcBef>
                <a:spcPts val="0"/>
              </a:spcBef>
              <a:spcAft>
                <a:spcPts val="0"/>
              </a:spcAft>
              <a:defRPr/>
            </a:pPr>
            <a:endParaRPr lang="en-US"/>
          </a:p>
        </p:txBody>
      </p:sp>
      <p:sp>
        <p:nvSpPr>
          <p:cNvPr id="29698" name="Title 4"/>
          <p:cNvSpPr>
            <a:spLocks noGrp="1"/>
          </p:cNvSpPr>
          <p:nvPr>
            <p:ph type="title"/>
          </p:nvPr>
        </p:nvSpPr>
        <p:spPr>
          <a:xfrm>
            <a:off x="2020529" y="246063"/>
            <a:ext cx="5589639" cy="609600"/>
          </a:xfrm>
        </p:spPr>
        <p:txBody>
          <a:bodyPr/>
          <a:lstStyle/>
          <a:p>
            <a:pPr eaLnBrk="1" hangingPunct="1"/>
            <a:r>
              <a:rPr lang="en-US" dirty="0" smtClean="0">
                <a:solidFill>
                  <a:schemeClr val="bg1"/>
                </a:solidFill>
              </a:rPr>
              <a:t>4b. Follow your Heart</a:t>
            </a:r>
          </a:p>
        </p:txBody>
      </p:sp>
      <p:sp>
        <p:nvSpPr>
          <p:cNvPr id="29699" name="TextBox 1"/>
          <p:cNvSpPr txBox="1">
            <a:spLocks noChangeArrowheads="1"/>
          </p:cNvSpPr>
          <p:nvPr/>
        </p:nvSpPr>
        <p:spPr bwMode="auto">
          <a:xfrm>
            <a:off x="0" y="5903913"/>
            <a:ext cx="26971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700">
                <a:solidFill>
                  <a:schemeClr val="tx1"/>
                </a:solidFill>
                <a:latin typeface="Arial" charset="0"/>
                <a:ea typeface="ＭＳ Ｐゴシック" pitchFamily="34" charset="-128"/>
              </a:defRPr>
            </a:lvl1pPr>
            <a:lvl2pPr marL="742950" indent="-285750" eaLnBrk="0" hangingPunct="0">
              <a:defRPr sz="1700">
                <a:solidFill>
                  <a:schemeClr val="tx1"/>
                </a:solidFill>
                <a:latin typeface="Arial" charset="0"/>
                <a:ea typeface="ＭＳ Ｐゴシック" pitchFamily="34" charset="-128"/>
              </a:defRPr>
            </a:lvl2pPr>
            <a:lvl3pPr marL="1143000" indent="-228600" eaLnBrk="0" hangingPunct="0">
              <a:defRPr sz="1700">
                <a:solidFill>
                  <a:schemeClr val="tx1"/>
                </a:solidFill>
                <a:latin typeface="Arial" charset="0"/>
                <a:ea typeface="ＭＳ Ｐゴシック" pitchFamily="34" charset="-128"/>
              </a:defRPr>
            </a:lvl3pPr>
            <a:lvl4pPr marL="1600200" indent="-228600" eaLnBrk="0" hangingPunct="0">
              <a:defRPr sz="1700">
                <a:solidFill>
                  <a:schemeClr val="tx1"/>
                </a:solidFill>
                <a:latin typeface="Arial" charset="0"/>
                <a:ea typeface="ＭＳ Ｐゴシック" pitchFamily="34" charset="-128"/>
              </a:defRPr>
            </a:lvl4pPr>
            <a:lvl5pPr marL="2057400" indent="-228600" eaLnBrk="0" hangingPunct="0">
              <a:defRPr sz="17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7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7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7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700">
                <a:solidFill>
                  <a:schemeClr val="tx1"/>
                </a:solidFill>
                <a:latin typeface="Arial" charset="0"/>
                <a:ea typeface="ＭＳ Ｐゴシック" pitchFamily="34" charset="-128"/>
              </a:defRPr>
            </a:lvl9pPr>
          </a:lstStyle>
          <a:p>
            <a:pPr eaLnBrk="1" hangingPunct="1"/>
            <a:r>
              <a:rPr lang="en-AU" sz="1100" b="1" dirty="0"/>
              <a:t>Source</a:t>
            </a:r>
            <a:r>
              <a:rPr lang="en-AU" sz="1100" dirty="0"/>
              <a:t>: Gray Poehnell ‘Guiding Circles’</a:t>
            </a:r>
          </a:p>
        </p:txBody>
      </p:sp>
      <p:pic>
        <p:nvPicPr>
          <p:cNvPr id="297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4213" y="857250"/>
            <a:ext cx="3906837" cy="469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701" name="Text Placeholder 5"/>
          <p:cNvSpPr>
            <a:spLocks noGrp="1"/>
          </p:cNvSpPr>
          <p:nvPr>
            <p:ph type="body" sz="half" idx="1"/>
          </p:nvPr>
        </p:nvSpPr>
        <p:spPr>
          <a:xfrm>
            <a:off x="800100" y="869950"/>
            <a:ext cx="7804150" cy="4446588"/>
          </a:xfrm>
        </p:spPr>
        <p:txBody>
          <a:bodyPr/>
          <a:lstStyle/>
          <a:p>
            <a:pPr marL="0" indent="0" eaLnBrk="1" hangingPunct="1">
              <a:buFontTx/>
              <a:buNone/>
            </a:pPr>
            <a:r>
              <a:rPr lang="en-US" dirty="0" smtClean="0"/>
              <a:t>Favourite Things</a:t>
            </a:r>
          </a:p>
        </p:txBody>
      </p:sp>
      <p:sp>
        <p:nvSpPr>
          <p:cNvPr id="6" name="TextBox 5"/>
          <p:cNvSpPr txBox="1"/>
          <p:nvPr/>
        </p:nvSpPr>
        <p:spPr>
          <a:xfrm>
            <a:off x="271845" y="6252527"/>
            <a:ext cx="593125" cy="353943"/>
          </a:xfrm>
          <a:prstGeom prst="rect">
            <a:avLst/>
          </a:prstGeom>
          <a:noFill/>
        </p:spPr>
        <p:txBody>
          <a:bodyPr wrap="square" rtlCol="0">
            <a:spAutoFit/>
          </a:bodyPr>
          <a:lstStyle/>
          <a:p>
            <a:fld id="{BC3112DF-AC55-46F0-9693-E3BF8FF5F12E}" type="slidenum">
              <a:rPr lang="en-AU" smtClean="0"/>
              <a:t>8</a:t>
            </a:fld>
            <a:endParaRPr lang="en-AU" dirty="0"/>
          </a:p>
        </p:txBody>
      </p:sp>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l="11505" t="8867" r="64449" b="4187"/>
          <a:stretch>
            <a:fillRect/>
          </a:stretch>
        </p:blipFill>
        <p:spPr bwMode="auto">
          <a:xfrm>
            <a:off x="271846" y="1371599"/>
            <a:ext cx="1529566" cy="453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0539071"/>
      </p:ext>
    </p:extLst>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1026319" y="123585"/>
            <a:ext cx="4504326" cy="905400"/>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anchor="ctr"/>
          <a:lstStyle/>
          <a:p>
            <a:pPr algn="ctr" fontAlgn="auto">
              <a:spcBef>
                <a:spcPts val="0"/>
              </a:spcBef>
              <a:spcAft>
                <a:spcPts val="0"/>
              </a:spcAft>
              <a:defRPr/>
            </a:pPr>
            <a:endParaRPr lang="en-US"/>
          </a:p>
        </p:txBody>
      </p:sp>
      <p:sp>
        <p:nvSpPr>
          <p:cNvPr id="31746" name="Title 4"/>
          <p:cNvSpPr>
            <a:spLocks noGrp="1"/>
          </p:cNvSpPr>
          <p:nvPr>
            <p:ph type="title"/>
          </p:nvPr>
        </p:nvSpPr>
        <p:spPr>
          <a:xfrm>
            <a:off x="1283110" y="246063"/>
            <a:ext cx="7292565" cy="609600"/>
          </a:xfrm>
        </p:spPr>
        <p:txBody>
          <a:bodyPr/>
          <a:lstStyle/>
          <a:p>
            <a:pPr eaLnBrk="1" hangingPunct="1"/>
            <a:r>
              <a:rPr lang="en-US" dirty="0" smtClean="0">
                <a:solidFill>
                  <a:schemeClr val="bg1"/>
                </a:solidFill>
              </a:rPr>
              <a:t>5. Access your Allies</a:t>
            </a:r>
          </a:p>
        </p:txBody>
      </p:sp>
      <p:sp>
        <p:nvSpPr>
          <p:cNvPr id="31747" name="TextBox 1"/>
          <p:cNvSpPr txBox="1">
            <a:spLocks noChangeArrowheads="1"/>
          </p:cNvSpPr>
          <p:nvPr/>
        </p:nvSpPr>
        <p:spPr bwMode="auto">
          <a:xfrm>
            <a:off x="0" y="5903913"/>
            <a:ext cx="20526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700">
                <a:solidFill>
                  <a:schemeClr val="tx1"/>
                </a:solidFill>
                <a:latin typeface="Arial" charset="0"/>
                <a:ea typeface="ＭＳ Ｐゴシック" pitchFamily="34" charset="-128"/>
              </a:defRPr>
            </a:lvl1pPr>
            <a:lvl2pPr marL="742950" indent="-285750" eaLnBrk="0" hangingPunct="0">
              <a:defRPr sz="1700">
                <a:solidFill>
                  <a:schemeClr val="tx1"/>
                </a:solidFill>
                <a:latin typeface="Arial" charset="0"/>
                <a:ea typeface="ＭＳ Ｐゴシック" pitchFamily="34" charset="-128"/>
              </a:defRPr>
            </a:lvl2pPr>
            <a:lvl3pPr marL="1143000" indent="-228600" eaLnBrk="0" hangingPunct="0">
              <a:defRPr sz="1700">
                <a:solidFill>
                  <a:schemeClr val="tx1"/>
                </a:solidFill>
                <a:latin typeface="Arial" charset="0"/>
                <a:ea typeface="ＭＳ Ｐゴシック" pitchFamily="34" charset="-128"/>
              </a:defRPr>
            </a:lvl3pPr>
            <a:lvl4pPr marL="1600200" indent="-228600" eaLnBrk="0" hangingPunct="0">
              <a:defRPr sz="1700">
                <a:solidFill>
                  <a:schemeClr val="tx1"/>
                </a:solidFill>
                <a:latin typeface="Arial" charset="0"/>
                <a:ea typeface="ＭＳ Ｐゴシック" pitchFamily="34" charset="-128"/>
              </a:defRPr>
            </a:lvl4pPr>
            <a:lvl5pPr marL="2057400" indent="-228600" eaLnBrk="0" hangingPunct="0">
              <a:defRPr sz="17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7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7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7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700">
                <a:solidFill>
                  <a:schemeClr val="tx1"/>
                </a:solidFill>
                <a:latin typeface="Arial" charset="0"/>
                <a:ea typeface="ＭＳ Ｐゴシック" pitchFamily="34" charset="-128"/>
              </a:defRPr>
            </a:lvl9pPr>
          </a:lstStyle>
          <a:p>
            <a:pPr eaLnBrk="1" hangingPunct="1"/>
            <a:r>
              <a:rPr lang="en-AU" sz="1100" b="1" dirty="0"/>
              <a:t>Source</a:t>
            </a:r>
            <a:r>
              <a:rPr lang="en-AU" sz="1100" dirty="0"/>
              <a:t>: </a:t>
            </a:r>
            <a:r>
              <a:rPr lang="en-US" sz="1100" dirty="0"/>
              <a:t>Bezanson &amp; Hopkins</a:t>
            </a:r>
          </a:p>
        </p:txBody>
      </p:sp>
      <p:sp>
        <p:nvSpPr>
          <p:cNvPr id="31748" name="Text Placeholder 5"/>
          <p:cNvSpPr>
            <a:spLocks noGrp="1"/>
          </p:cNvSpPr>
          <p:nvPr>
            <p:ph type="body" sz="half" idx="1"/>
          </p:nvPr>
        </p:nvSpPr>
        <p:spPr>
          <a:xfrm>
            <a:off x="1843548" y="1028984"/>
            <a:ext cx="6760702" cy="4287553"/>
          </a:xfrm>
        </p:spPr>
        <p:txBody>
          <a:bodyPr/>
          <a:lstStyle/>
          <a:p>
            <a:pPr marL="0" indent="0" eaLnBrk="1" hangingPunct="1">
              <a:buFontTx/>
              <a:buNone/>
            </a:pPr>
            <a:endParaRPr lang="en-US" dirty="0" smtClean="0"/>
          </a:p>
        </p:txBody>
      </p:sp>
      <p:pic>
        <p:nvPicPr>
          <p:cNvPr id="31749" name="Picture 2" descr="C:\Users\08626453\AppData\Local\Microsoft\Windows\Temporary Internet Files\Content.IE5\8W3YRP7L\MP90042306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14052" y="836964"/>
            <a:ext cx="2499852" cy="2525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71845" y="6252527"/>
            <a:ext cx="593125" cy="353943"/>
          </a:xfrm>
          <a:prstGeom prst="rect">
            <a:avLst/>
          </a:prstGeom>
          <a:noFill/>
        </p:spPr>
        <p:txBody>
          <a:bodyPr wrap="square" rtlCol="0">
            <a:spAutoFit/>
          </a:bodyPr>
          <a:lstStyle/>
          <a:p>
            <a:fld id="{BC3112DF-AC55-46F0-9693-E3BF8FF5F12E}" type="slidenum">
              <a:rPr lang="en-AU" smtClean="0"/>
              <a:t>9</a:t>
            </a:fld>
            <a:endParaRPr lang="en-AU"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5750" y="2330450"/>
            <a:ext cx="3859587" cy="256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5">
            <a:extLst>
              <a:ext uri="{28A0092B-C50C-407E-A947-70E740481C1C}">
                <a14:useLocalDpi xmlns:a14="http://schemas.microsoft.com/office/drawing/2010/main" val="0"/>
              </a:ext>
            </a:extLst>
          </a:blip>
          <a:srcRect l="11505" t="8867" r="64449" b="4187"/>
          <a:stretch>
            <a:fillRect/>
          </a:stretch>
        </p:blipFill>
        <p:spPr bwMode="auto">
          <a:xfrm>
            <a:off x="42374" y="1028984"/>
            <a:ext cx="1645192" cy="4874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6750066"/>
      </p:ext>
    </p:extLst>
  </p:cSld>
  <p:clrMapOvr>
    <a:masterClrMapping/>
  </p:clrMapOvr>
  <p:transition spd="slow">
    <p:wipe dir="r"/>
  </p:transition>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Arial" charset="0"/>
            <a:ea typeface="ＭＳ Ｐゴシック" pitchFamily="-8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Arial" charset="0"/>
            <a:ea typeface="ＭＳ Ｐゴシック" pitchFamily="-80"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2B1A1C167433248B06A869E84A8226E" ma:contentTypeVersion="6" ma:contentTypeDescription="Create a new document." ma:contentTypeScope="" ma:versionID="6249353b59567a8816557b9e70d4db99">
  <xsd:schema xmlns:xsd="http://www.w3.org/2001/XMLSchema" xmlns:xs="http://www.w3.org/2001/XMLSchema" xmlns:p="http://schemas.microsoft.com/office/2006/metadata/properties" xmlns:ns1="http://schemas.microsoft.com/sharepoint/v3" xmlns:ns2="d8aa9c39-27cc-4e68-a57d-40c4432021f4" targetNamespace="http://schemas.microsoft.com/office/2006/metadata/properties" ma:root="true" ma:fieldsID="d122efa17ddd5e95efadd156bd75092c" ns1:_="" ns2:_="">
    <xsd:import namespace="http://schemas.microsoft.com/sharepoint/v3"/>
    <xsd:import namespace="d8aa9c39-27cc-4e68-a57d-40c4432021f4"/>
    <xsd:element name="properties">
      <xsd:complexType>
        <xsd:sequence>
          <xsd:element name="documentManagement">
            <xsd:complexType>
              <xsd:all>
                <xsd:element ref="ns1:PublishingStartDate" minOccurs="0"/>
                <xsd:element ref="ns1:PublishingExpirationDate" minOccurs="0"/>
                <xsd:element ref="ns2:Visibl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8aa9c39-27cc-4e68-a57d-40c4432021f4" elementFormDefault="qualified">
    <xsd:import namespace="http://schemas.microsoft.com/office/2006/documentManagement/types"/>
    <xsd:import namespace="http://schemas.microsoft.com/office/infopath/2007/PartnerControls"/>
    <xsd:element name="Visible" ma:index="10" nillable="true" ma:displayName="Visible" ma:default="1" ma:internalName="Visibl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Visible xmlns="d8aa9c39-27cc-4e68-a57d-40c4432021f4">true</Visibl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Nintex conditional workflow start</Name>
    <Synchronization>Synchronous</Synchronization>
    <Type>10001</Type>
    <SequenceNumber>50000</SequenceNumber>
    <Assembly>Nintex.Workflow, Version=1.0.0.0, Culture=neutral, PublicKeyToken=913f6bae0ca5ae12</Assembly>
    <Class>Nintex.Workflow.ConditionalWorkflowStartReceiver</Class>
    <Data>22/05/2012 6:20:50 AM</Data>
    <Filter/>
  </Receiver>
  <Receiver>
    <Name>Nintex conditional workflow start</Name>
    <Synchronization>Synchronous</Synchronization>
    <Type>10002</Type>
    <SequenceNumber>50000</SequenceNumber>
    <Assembly>Nintex.Workflow, Version=1.0.0.0, Culture=neutral, PublicKeyToken=913f6bae0ca5ae12</Assembly>
    <Class>Nintex.Workflow.ConditionalWorkflowStartReceiver</Class>
    <Data>22/05/2012 6:20:50 AM</Data>
    <Filter/>
  </Receiver>
  <Receiver>
    <Name>Nintex conditional workflow start</Name>
    <Synchronization>Synchronous</Synchronization>
    <Type>2</Type>
    <SequenceNumber>50000</SequenceNumber>
    <Assembly>Nintex.Workflow, Version=1.0.0.0, Culture=neutral, PublicKeyToken=913f6bae0ca5ae12</Assembly>
    <Class>Nintex.Workflow.ConditionalWorkflowStartReceiver</Class>
    <Data>22/05/2012 6:20:50 AM</Data>
    <Filter/>
  </Receiver>
</spe:Receivers>
</file>

<file path=customXml/itemProps1.xml><?xml version="1.0" encoding="utf-8"?>
<ds:datastoreItem xmlns:ds="http://schemas.openxmlformats.org/officeDocument/2006/customXml" ds:itemID="{0DFF2E52-795E-4FB8-986D-CBED94B218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8aa9c39-27cc-4e68-a57d-40c4432021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294D3EE-3900-4ECB-870A-709DE80DAB13}">
  <ds:schemaRefs>
    <ds:schemaRef ds:uri="http://purl.org/dc/elements/1.1/"/>
    <ds:schemaRef ds:uri="http://schemas.microsoft.com/office/2006/metadata/properties"/>
    <ds:schemaRef ds:uri="http://www.w3.org/XML/1998/namespace"/>
    <ds:schemaRef ds:uri="http://schemas.microsoft.com/sharepoint/v3"/>
    <ds:schemaRef ds:uri="d8aa9c39-27cc-4e68-a57d-40c4432021f4"/>
    <ds:schemaRef ds:uri="http://purl.org/dc/terms/"/>
    <ds:schemaRef ds:uri="http://schemas.microsoft.com/office/2006/documentManagement/types"/>
    <ds:schemaRef ds:uri="http://schemas.openxmlformats.org/package/2006/metadata/core-properties"/>
    <ds:schemaRef ds:uri="http://schemas.microsoft.com/office/infopath/2007/PartnerControls"/>
    <ds:schemaRef ds:uri="http://purl.org/dc/dcmitype/"/>
  </ds:schemaRefs>
</ds:datastoreItem>
</file>

<file path=customXml/itemProps3.xml><?xml version="1.0" encoding="utf-8"?>
<ds:datastoreItem xmlns:ds="http://schemas.openxmlformats.org/officeDocument/2006/customXml" ds:itemID="{E781B1A5-840C-44BB-8C5A-2941D6470580}">
  <ds:schemaRefs>
    <ds:schemaRef ds:uri="http://schemas.microsoft.com/sharepoint/v3/contenttype/forms"/>
  </ds:schemaRefs>
</ds:datastoreItem>
</file>

<file path=customXml/itemProps4.xml><?xml version="1.0" encoding="utf-8"?>
<ds:datastoreItem xmlns:ds="http://schemas.openxmlformats.org/officeDocument/2006/customXml" ds:itemID="{3E1B80E2-CFEC-4A13-8979-066372BF4C41}">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442</TotalTime>
  <Words>7863</Words>
  <Application>Microsoft Office PowerPoint</Application>
  <PresentationFormat>Custom</PresentationFormat>
  <Paragraphs>862</Paragraphs>
  <Slides>38</Slides>
  <Notes>38</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Blank Presentation</vt:lpstr>
      <vt:lpstr>Preparing Students  with Disabilities for Transition</vt:lpstr>
      <vt:lpstr>The Changing World-of-Work</vt:lpstr>
      <vt:lpstr>2b. Learning is Ongoing</vt:lpstr>
      <vt:lpstr>2c. Learning is Ongoing</vt:lpstr>
      <vt:lpstr>PowerPoint Presentation</vt:lpstr>
      <vt:lpstr>PowerPoint Presentation</vt:lpstr>
      <vt:lpstr>3. Focus on the Journey</vt:lpstr>
      <vt:lpstr>4b. Follow your Heart</vt:lpstr>
      <vt:lpstr>5. Access your Allies</vt:lpstr>
      <vt:lpstr>Broaden ideas for work and career paths</vt:lpstr>
      <vt:lpstr>Being a Good Listener</vt:lpstr>
      <vt:lpstr>The Importance of Transition Planning</vt:lpstr>
      <vt:lpstr>Getting Ready</vt:lpstr>
      <vt:lpstr>Making a transition plan with my team</vt:lpstr>
      <vt:lpstr>Helping to Set Goals and Plans</vt:lpstr>
      <vt:lpstr>Making a transition plan with my team</vt:lpstr>
      <vt:lpstr>Making a transition plan with my team</vt:lpstr>
      <vt:lpstr>Making a transition plan with my team</vt:lpstr>
      <vt:lpstr>Preparing and Connecting</vt:lpstr>
      <vt:lpstr>Futures for Young Adults and Transition to Employment</vt:lpstr>
      <vt:lpstr>Futures for Young Adults and Transition to Employment</vt:lpstr>
      <vt:lpstr>Futures for Young Adults and Transition to Employment</vt:lpstr>
      <vt:lpstr>Further Education</vt:lpstr>
      <vt:lpstr>Further Education</vt:lpstr>
      <vt:lpstr>Apprenticeships/ Traineeships</vt:lpstr>
      <vt:lpstr>Apprenticeships/ Traineeships</vt:lpstr>
      <vt:lpstr>Employment</vt:lpstr>
      <vt:lpstr>Employment</vt:lpstr>
      <vt:lpstr>Employment</vt:lpstr>
      <vt:lpstr>Employment</vt:lpstr>
      <vt:lpstr>Volunteering</vt:lpstr>
      <vt:lpstr>Volunteering</vt:lpstr>
      <vt:lpstr>Volunteering</vt:lpstr>
      <vt:lpstr>Day Programs</vt:lpstr>
      <vt:lpstr>Day Programs</vt:lpstr>
      <vt:lpstr>PowerPoint Presentation</vt:lpstr>
      <vt:lpstr>PowerPoint Presentation</vt:lpstr>
      <vt:lpstr>PowerPoint Presentation</vt:lpstr>
    </vt:vector>
  </TitlesOfParts>
  <Company>Cato Purnell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Cato Purnell</dc:creator>
  <cp:lastModifiedBy>Mary Harrington</cp:lastModifiedBy>
  <cp:revision>42</cp:revision>
  <cp:lastPrinted>2013-06-11T05:47:44Z</cp:lastPrinted>
  <dcterms:created xsi:type="dcterms:W3CDTF">2008-12-16T07:10:07Z</dcterms:created>
  <dcterms:modified xsi:type="dcterms:W3CDTF">2013-06-11T05:49:26Z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0x010100F2B1A1C167433248B06A869E84A8226E</vt:lpwstr>
  </property>
</Properties>
</file>